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6"/>
  </p:notesMasterIdLst>
  <p:handoutMasterIdLst>
    <p:handoutMasterId r:id="rId147"/>
  </p:handoutMasterIdLst>
  <p:sldIdLst>
    <p:sldId id="532" r:id="rId2"/>
    <p:sldId id="529" r:id="rId3"/>
    <p:sldId id="544" r:id="rId4"/>
    <p:sldId id="545" r:id="rId5"/>
    <p:sldId id="530" r:id="rId6"/>
    <p:sldId id="272" r:id="rId7"/>
    <p:sldId id="277" r:id="rId8"/>
    <p:sldId id="280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99" r:id="rId20"/>
    <p:sldId id="300" r:id="rId21"/>
    <p:sldId id="301" r:id="rId22"/>
    <p:sldId id="302" r:id="rId23"/>
    <p:sldId id="567" r:id="rId24"/>
    <p:sldId id="565" r:id="rId25"/>
    <p:sldId id="566" r:id="rId26"/>
    <p:sldId id="568" r:id="rId27"/>
    <p:sldId id="560" r:id="rId28"/>
    <p:sldId id="561" r:id="rId29"/>
    <p:sldId id="569" r:id="rId30"/>
    <p:sldId id="563" r:id="rId31"/>
    <p:sldId id="564" r:id="rId32"/>
    <p:sldId id="305" r:id="rId33"/>
    <p:sldId id="306" r:id="rId34"/>
    <p:sldId id="315" r:id="rId35"/>
    <p:sldId id="319" r:id="rId36"/>
    <p:sldId id="320" r:id="rId37"/>
    <p:sldId id="321" r:id="rId38"/>
    <p:sldId id="322" r:id="rId39"/>
    <p:sldId id="323" r:id="rId40"/>
    <p:sldId id="324" r:id="rId41"/>
    <p:sldId id="325" r:id="rId42"/>
    <p:sldId id="326" r:id="rId43"/>
    <p:sldId id="327" r:id="rId44"/>
    <p:sldId id="328" r:id="rId45"/>
    <p:sldId id="329" r:id="rId46"/>
    <p:sldId id="330" r:id="rId47"/>
    <p:sldId id="331" r:id="rId48"/>
    <p:sldId id="332" r:id="rId49"/>
    <p:sldId id="333" r:id="rId50"/>
    <p:sldId id="334" r:id="rId51"/>
    <p:sldId id="335" r:id="rId52"/>
    <p:sldId id="336" r:id="rId53"/>
    <p:sldId id="337" r:id="rId54"/>
    <p:sldId id="342" r:id="rId55"/>
    <p:sldId id="343" r:id="rId56"/>
    <p:sldId id="355" r:id="rId57"/>
    <p:sldId id="358" r:id="rId58"/>
    <p:sldId id="362" r:id="rId59"/>
    <p:sldId id="363" r:id="rId60"/>
    <p:sldId id="537" r:id="rId61"/>
    <p:sldId id="538" r:id="rId62"/>
    <p:sldId id="366" r:id="rId63"/>
    <p:sldId id="371" r:id="rId64"/>
    <p:sldId id="376" r:id="rId65"/>
    <p:sldId id="378" r:id="rId66"/>
    <p:sldId id="379" r:id="rId67"/>
    <p:sldId id="382" r:id="rId68"/>
    <p:sldId id="576" r:id="rId69"/>
    <p:sldId id="383" r:id="rId70"/>
    <p:sldId id="388" r:id="rId71"/>
    <p:sldId id="391" r:id="rId72"/>
    <p:sldId id="541" r:id="rId73"/>
    <p:sldId id="542" r:id="rId74"/>
    <p:sldId id="394" r:id="rId75"/>
    <p:sldId id="395" r:id="rId76"/>
    <p:sldId id="396" r:id="rId77"/>
    <p:sldId id="397" r:id="rId78"/>
    <p:sldId id="398" r:id="rId79"/>
    <p:sldId id="399" r:id="rId80"/>
    <p:sldId id="400" r:id="rId81"/>
    <p:sldId id="540" r:id="rId82"/>
    <p:sldId id="401" r:id="rId83"/>
    <p:sldId id="402" r:id="rId84"/>
    <p:sldId id="403" r:id="rId85"/>
    <p:sldId id="404" r:id="rId86"/>
    <p:sldId id="405" r:id="rId87"/>
    <p:sldId id="406" r:id="rId88"/>
    <p:sldId id="407" r:id="rId89"/>
    <p:sldId id="409" r:id="rId90"/>
    <p:sldId id="410" r:id="rId91"/>
    <p:sldId id="411" r:id="rId92"/>
    <p:sldId id="415" r:id="rId93"/>
    <p:sldId id="418" r:id="rId94"/>
    <p:sldId id="419" r:id="rId95"/>
    <p:sldId id="420" r:id="rId96"/>
    <p:sldId id="421" r:id="rId97"/>
    <p:sldId id="422" r:id="rId98"/>
    <p:sldId id="423" r:id="rId99"/>
    <p:sldId id="424" r:id="rId100"/>
    <p:sldId id="425" r:id="rId101"/>
    <p:sldId id="577" r:id="rId102"/>
    <p:sldId id="427" r:id="rId103"/>
    <p:sldId id="428" r:id="rId104"/>
    <p:sldId id="429" r:id="rId105"/>
    <p:sldId id="430" r:id="rId106"/>
    <p:sldId id="451" r:id="rId107"/>
    <p:sldId id="454" r:id="rId108"/>
    <p:sldId id="456" r:id="rId109"/>
    <p:sldId id="457" r:id="rId110"/>
    <p:sldId id="578" r:id="rId111"/>
    <p:sldId id="547" r:id="rId112"/>
    <p:sldId id="550" r:id="rId113"/>
    <p:sldId id="548" r:id="rId114"/>
    <p:sldId id="549" r:id="rId115"/>
    <p:sldId id="559" r:id="rId116"/>
    <p:sldId id="551" r:id="rId117"/>
    <p:sldId id="552" r:id="rId118"/>
    <p:sldId id="553" r:id="rId119"/>
    <p:sldId id="460" r:id="rId120"/>
    <p:sldId id="464" r:id="rId121"/>
    <p:sldId id="466" r:id="rId122"/>
    <p:sldId id="470" r:id="rId123"/>
    <p:sldId id="580" r:id="rId124"/>
    <p:sldId id="581" r:id="rId125"/>
    <p:sldId id="474" r:id="rId126"/>
    <p:sldId id="484" r:id="rId127"/>
    <p:sldId id="485" r:id="rId128"/>
    <p:sldId id="488" r:id="rId129"/>
    <p:sldId id="489" r:id="rId130"/>
    <p:sldId id="490" r:id="rId131"/>
    <p:sldId id="492" r:id="rId132"/>
    <p:sldId id="493" r:id="rId133"/>
    <p:sldId id="496" r:id="rId134"/>
    <p:sldId id="497" r:id="rId135"/>
    <p:sldId id="498" r:id="rId136"/>
    <p:sldId id="510" r:id="rId137"/>
    <p:sldId id="574" r:id="rId138"/>
    <p:sldId id="582" r:id="rId139"/>
    <p:sldId id="583" r:id="rId140"/>
    <p:sldId id="570" r:id="rId141"/>
    <p:sldId id="571" r:id="rId142"/>
    <p:sldId id="573" r:id="rId143"/>
    <p:sldId id="579" r:id="rId144"/>
    <p:sldId id="524" r:id="rId145"/>
  </p:sldIdLst>
  <p:sldSz cx="16756063" cy="12566650"/>
  <p:notesSz cx="20104100" cy="125666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18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32"/>
    <p:restoredTop sz="94779"/>
  </p:normalViewPr>
  <p:slideViewPr>
    <p:cSldViewPr>
      <p:cViewPr varScale="1">
        <p:scale>
          <a:sx n="50" d="100"/>
          <a:sy n="50" d="100"/>
        </p:scale>
        <p:origin x="912" y="160"/>
      </p:cViewPr>
      <p:guideLst>
        <p:guide orient="horz" pos="2880"/>
        <p:guide pos="180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102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150" Type="http://schemas.openxmlformats.org/officeDocument/2006/relationships/theme" Target="theme/theme1.xml"/><Relationship Id="rId15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notesMaster" Target="notesMasters/notesMaster1.xml"/><Relationship Id="rId147" Type="http://schemas.openxmlformats.org/officeDocument/2006/relationships/handoutMaster" Target="handoutMasters/handoutMaster1.xml"/><Relationship Id="rId148" Type="http://schemas.openxmlformats.org/officeDocument/2006/relationships/presProps" Target="presProps.xml"/><Relationship Id="rId14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630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11387138" y="0"/>
            <a:ext cx="8712200" cy="630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5A05AA-BE6D-B84D-BBC4-F5249AABA3F6}" type="datetimeFigureOut">
              <a:rPr lang="en-US" smtClean="0"/>
              <a:t>9/10/16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1936413"/>
            <a:ext cx="8712200" cy="6302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1387138" y="11936413"/>
            <a:ext cx="8712200" cy="6302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ED4DE8-D180-EC40-AF3D-E290E3DAB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630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630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8705B9-E6B1-574B-90B0-B69FC66E0AEE}" type="datetimeFigureOut">
              <a:rPr lang="en-US" smtClean="0"/>
              <a:t>9/10/16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224713" y="1571625"/>
            <a:ext cx="5654675" cy="4240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6048375"/>
            <a:ext cx="16084550" cy="49482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1936413"/>
            <a:ext cx="8712200" cy="6302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1936413"/>
            <a:ext cx="8712200" cy="6302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FEB5C-BA21-5A44-BA01-39D349B28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802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224713" y="1571625"/>
            <a:ext cx="5654675" cy="4240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FEB5C-BA21-5A44-BA01-39D349B284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00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224713" y="1571625"/>
            <a:ext cx="5654675" cy="4240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Stack picture.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FEB5C-BA21-5A44-BA01-39D349B284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406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224713" y="1571625"/>
            <a:ext cx="5654675" cy="4240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really</a:t>
            </a:r>
            <a:r>
              <a:rPr lang="en-US" baseline="0" dirty="0" smtClean="0"/>
              <a:t> copied?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FEB5C-BA21-5A44-BA01-39D349B284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428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224713" y="1571625"/>
            <a:ext cx="5654675" cy="4240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</a:t>
            </a:r>
            <a:r>
              <a:rPr lang="en-US" dirty="0" err="1" smtClean="0"/>
              <a:t>SwiftObjct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Xcode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FEB5C-BA21-5A44-BA01-39D349B2849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2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224713" y="1571625"/>
            <a:ext cx="5654675" cy="4240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FEB5C-BA21-5A44-BA01-39D349B28496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70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36669" y="452153"/>
            <a:ext cx="14682725" cy="10133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585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513410" y="7037324"/>
            <a:ext cx="11729244" cy="6078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36669" y="452153"/>
            <a:ext cx="14682725" cy="1013354"/>
          </a:xfrm>
        </p:spPr>
        <p:txBody>
          <a:bodyPr lIns="0" tIns="0" rIns="0" bIns="0"/>
          <a:lstStyle>
            <a:lvl1pPr>
              <a:defRPr sz="6585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4874" y="3622737"/>
            <a:ext cx="7415855" cy="506614"/>
          </a:xfrm>
        </p:spPr>
        <p:txBody>
          <a:bodyPr lIns="0" tIns="0" rIns="0" bIns="0"/>
          <a:lstStyle>
            <a:lvl1pPr>
              <a:defRPr sz="3292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36669" y="452153"/>
            <a:ext cx="14682725" cy="1013354"/>
          </a:xfrm>
        </p:spPr>
        <p:txBody>
          <a:bodyPr lIns="0" tIns="0" rIns="0" bIns="0"/>
          <a:lstStyle>
            <a:lvl1pPr>
              <a:defRPr sz="6585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47376" y="3643869"/>
            <a:ext cx="6806158" cy="3142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42" b="0" i="0">
                <a:solidFill>
                  <a:schemeClr val="bg1"/>
                </a:solidFill>
                <a:latin typeface="Lucida Console"/>
                <a:cs typeface="Lucida Consol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8919549" y="3646214"/>
            <a:ext cx="6806158" cy="6078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36669" y="452153"/>
            <a:ext cx="14682725" cy="1013354"/>
          </a:xfrm>
        </p:spPr>
        <p:txBody>
          <a:bodyPr lIns="0" tIns="0" rIns="0" bIns="0"/>
          <a:lstStyle>
            <a:lvl1pPr>
              <a:defRPr sz="6585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6756063" cy="12565380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0" y="0"/>
                </a:moveTo>
                <a:lnTo>
                  <a:pt x="20104099" y="0"/>
                </a:lnTo>
                <a:lnTo>
                  <a:pt x="20104099" y="12565062"/>
                </a:lnTo>
                <a:lnTo>
                  <a:pt x="0" y="12565062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6756063" cy="12565380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0" y="0"/>
                </a:moveTo>
                <a:lnTo>
                  <a:pt x="20104099" y="0"/>
                </a:lnTo>
                <a:lnTo>
                  <a:pt x="20104099" y="12565062"/>
                </a:lnTo>
                <a:lnTo>
                  <a:pt x="0" y="1256506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36669" y="452153"/>
            <a:ext cx="14682725" cy="12157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9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4874" y="3622737"/>
            <a:ext cx="7415855" cy="6078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697062" y="11686985"/>
            <a:ext cx="53619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837804" y="11686985"/>
            <a:ext cx="385389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9/10/16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2064367" y="11686985"/>
            <a:ext cx="385389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81076">
        <a:defRPr>
          <a:latin typeface="+mn-lt"/>
          <a:ea typeface="+mn-ea"/>
          <a:cs typeface="+mn-cs"/>
        </a:defRPr>
      </a:lvl2pPr>
      <a:lvl3pPr marL="762152">
        <a:defRPr>
          <a:latin typeface="+mn-lt"/>
          <a:ea typeface="+mn-ea"/>
          <a:cs typeface="+mn-cs"/>
        </a:defRPr>
      </a:lvl3pPr>
      <a:lvl4pPr marL="1143229">
        <a:defRPr>
          <a:latin typeface="+mn-lt"/>
          <a:ea typeface="+mn-ea"/>
          <a:cs typeface="+mn-cs"/>
        </a:defRPr>
      </a:lvl4pPr>
      <a:lvl5pPr marL="1524305">
        <a:defRPr>
          <a:latin typeface="+mn-lt"/>
          <a:ea typeface="+mn-ea"/>
          <a:cs typeface="+mn-cs"/>
        </a:defRPr>
      </a:lvl5pPr>
      <a:lvl6pPr marL="1905381">
        <a:defRPr>
          <a:latin typeface="+mn-lt"/>
          <a:ea typeface="+mn-ea"/>
          <a:cs typeface="+mn-cs"/>
        </a:defRPr>
      </a:lvl6pPr>
      <a:lvl7pPr marL="2286457">
        <a:defRPr>
          <a:latin typeface="+mn-lt"/>
          <a:ea typeface="+mn-ea"/>
          <a:cs typeface="+mn-cs"/>
        </a:defRPr>
      </a:lvl7pPr>
      <a:lvl8pPr marL="2667533">
        <a:defRPr>
          <a:latin typeface="+mn-lt"/>
          <a:ea typeface="+mn-ea"/>
          <a:cs typeface="+mn-cs"/>
        </a:defRPr>
      </a:lvl8pPr>
      <a:lvl9pPr marL="304861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81076">
        <a:defRPr>
          <a:latin typeface="+mn-lt"/>
          <a:ea typeface="+mn-ea"/>
          <a:cs typeface="+mn-cs"/>
        </a:defRPr>
      </a:lvl2pPr>
      <a:lvl3pPr marL="762152">
        <a:defRPr>
          <a:latin typeface="+mn-lt"/>
          <a:ea typeface="+mn-ea"/>
          <a:cs typeface="+mn-cs"/>
        </a:defRPr>
      </a:lvl3pPr>
      <a:lvl4pPr marL="1143229">
        <a:defRPr>
          <a:latin typeface="+mn-lt"/>
          <a:ea typeface="+mn-ea"/>
          <a:cs typeface="+mn-cs"/>
        </a:defRPr>
      </a:lvl4pPr>
      <a:lvl5pPr marL="1524305">
        <a:defRPr>
          <a:latin typeface="+mn-lt"/>
          <a:ea typeface="+mn-ea"/>
          <a:cs typeface="+mn-cs"/>
        </a:defRPr>
      </a:lvl5pPr>
      <a:lvl6pPr marL="1905381">
        <a:defRPr>
          <a:latin typeface="+mn-lt"/>
          <a:ea typeface="+mn-ea"/>
          <a:cs typeface="+mn-cs"/>
        </a:defRPr>
      </a:lvl6pPr>
      <a:lvl7pPr marL="2286457">
        <a:defRPr>
          <a:latin typeface="+mn-lt"/>
          <a:ea typeface="+mn-ea"/>
          <a:cs typeface="+mn-cs"/>
        </a:defRPr>
      </a:lvl7pPr>
      <a:lvl8pPr marL="2667533">
        <a:defRPr>
          <a:latin typeface="+mn-lt"/>
          <a:ea typeface="+mn-ea"/>
          <a:cs typeface="+mn-cs"/>
        </a:defRPr>
      </a:lvl8pPr>
      <a:lvl9pPr marL="304861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Relationship Id="rId3" Type="http://schemas.openxmlformats.org/officeDocument/2006/relationships/image" Target="../media/image13.tiff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080303" y="8046334"/>
            <a:ext cx="8091178" cy="1519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3292" spc="-13" dirty="0" err="1">
                <a:solidFill>
                  <a:srgbClr val="FFFFFF"/>
                </a:solidFill>
                <a:latin typeface="Arial Narrow"/>
                <a:cs typeface="Arial Narrow"/>
              </a:rPr>
              <a:t>Fanglin</a:t>
            </a:r>
            <a:r>
              <a:rPr lang="en-US" sz="3292" spc="-13" dirty="0">
                <a:solidFill>
                  <a:srgbClr val="FFFFFF"/>
                </a:solidFill>
                <a:latin typeface="Arial Narrow"/>
                <a:cs typeface="Arial Narrow"/>
              </a:rPr>
              <a:t> Liu</a:t>
            </a:r>
          </a:p>
          <a:p>
            <a:pPr marL="10585"/>
            <a:r>
              <a:rPr lang="en-US" sz="3292" spc="-1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</a:p>
          <a:p>
            <a:pPr marL="10585"/>
            <a:r>
              <a:rPr lang="en-US" sz="3292" spc="83" dirty="0">
                <a:solidFill>
                  <a:srgbClr val="8E8E93"/>
                </a:solidFill>
                <a:latin typeface="Arial Narrow"/>
                <a:cs typeface="Arial Narrow"/>
              </a:rPr>
              <a:t>Cisco Spark for iOS </a:t>
            </a:r>
            <a:r>
              <a:rPr sz="3292" spc="92" dirty="0">
                <a:solidFill>
                  <a:srgbClr val="8E8E93"/>
                </a:solidFill>
                <a:latin typeface="Arial Narrow"/>
                <a:cs typeface="Arial Narrow"/>
              </a:rPr>
              <a:t>Software</a:t>
            </a:r>
            <a:r>
              <a:rPr sz="3292" spc="-333" dirty="0">
                <a:solidFill>
                  <a:srgbClr val="8E8E93"/>
                </a:solidFill>
                <a:latin typeface="Arial Narrow"/>
                <a:cs typeface="Arial Narrow"/>
              </a:rPr>
              <a:t> </a:t>
            </a:r>
            <a:r>
              <a:rPr sz="3292" spc="83" dirty="0">
                <a:solidFill>
                  <a:srgbClr val="8E8E93"/>
                </a:solidFill>
                <a:latin typeface="Arial Narrow"/>
                <a:cs typeface="Arial Narrow"/>
              </a:rPr>
              <a:t>Engineer</a:t>
            </a:r>
            <a:endParaRPr sz="3292" dirty="0">
              <a:latin typeface="Arial Narrow"/>
              <a:cs typeface="Arial Narro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36669" y="3865715"/>
            <a:ext cx="12477074" cy="12314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8002" spc="229" dirty="0">
                <a:solidFill>
                  <a:srgbClr val="E59053"/>
                </a:solidFill>
              </a:rPr>
              <a:t>Swift</a:t>
            </a:r>
            <a:r>
              <a:rPr lang="en-US" sz="8002" spc="-538" dirty="0">
                <a:solidFill>
                  <a:srgbClr val="E59053"/>
                </a:solidFill>
              </a:rPr>
              <a:t> Memory Layout</a:t>
            </a:r>
            <a:endParaRPr sz="3292" dirty="0">
              <a:latin typeface="Arial Narrow"/>
              <a:cs typeface="Arial Narrow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3246" y="1808515"/>
            <a:ext cx="1847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130266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183770" y="3099746"/>
            <a:ext cx="191324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956395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80304" y="3099746"/>
            <a:ext cx="1913240" cy="17948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1072365" y="5541151"/>
          <a:ext cx="4766102" cy="13452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73688"/>
                <a:gridCol w="315262"/>
                <a:gridCol w="1418688"/>
                <a:gridCol w="472920"/>
                <a:gridCol w="472913"/>
                <a:gridCol w="41263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sz="2000" spc="-65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5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3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1072365" y="7007568"/>
          <a:ext cx="2401615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2605"/>
                <a:gridCol w="630545"/>
                <a:gridCol w="1358465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`point1`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</a:t>
                      </a:r>
                      <a:r>
                        <a:rPr sz="2000" spc="-5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2</a:t>
                      </a: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50" y="2726878"/>
            <a:ext cx="7426775" cy="1075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523627" y="2993064"/>
            <a:ext cx="6894543" cy="543540"/>
          </a:xfrm>
          <a:custGeom>
            <a:avLst/>
            <a:gdLst/>
            <a:ahLst/>
            <a:cxnLst/>
            <a:rect l="l" t="t" r="r" b="b"/>
            <a:pathLst>
              <a:path w="8272145" h="652144">
                <a:moveTo>
                  <a:pt x="0" y="0"/>
                </a:moveTo>
                <a:lnTo>
                  <a:pt x="8271999" y="0"/>
                </a:lnTo>
                <a:lnTo>
                  <a:pt x="8271999" y="651896"/>
                </a:lnTo>
                <a:lnTo>
                  <a:pt x="0" y="651896"/>
                </a:lnTo>
                <a:lnTo>
                  <a:pt x="0" y="0"/>
                </a:lnTo>
                <a:close/>
              </a:path>
            </a:pathLst>
          </a:custGeom>
          <a:solidFill>
            <a:srgbClr val="3444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075424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651332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80304" y="2611203"/>
            <a:ext cx="538088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23627" y="2993064"/>
            <a:ext cx="6894543" cy="417931"/>
          </a:xfrm>
          <a:prstGeom prst="rect">
            <a:avLst/>
          </a:prstGeom>
          <a:ln w="10470">
            <a:solidFill>
              <a:srgbClr val="505A7A"/>
            </a:solidFill>
          </a:ln>
        </p:spPr>
        <p:txBody>
          <a:bodyPr vert="horz" wrap="square" lIns="0" tIns="102675" rIns="0" bIns="0" rtlCol="0">
            <a:spAutoFit/>
          </a:bodyPr>
          <a:lstStyle/>
          <a:p>
            <a:pPr marL="1035786">
              <a:spcBef>
                <a:spcPts val="8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075424" y="4051158"/>
            <a:ext cx="1361232" cy="3462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18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250" b="1" spc="8" dirty="0">
                <a:solidFill>
                  <a:srgbClr val="6CCE67"/>
                </a:solidFill>
                <a:latin typeface="Lucida Sans Typewriter"/>
                <a:cs typeface="Lucida Sans Typewriter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3588814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 indent="-529">
              <a:lnSpc>
                <a:spcPct val="156900"/>
              </a:lnSpc>
              <a:spcBef>
                <a:spcPts val="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91" y="5543339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91" y="6032145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868581" y="6032145"/>
            <a:ext cx="222814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32888" y="6032145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189220" y="3052566"/>
            <a:ext cx="4828879" cy="39171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 marL="236056">
              <a:spcBef>
                <a:spcPts val="1167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spcBef>
                <a:spcPts val="42"/>
              </a:spcBef>
            </a:pPr>
            <a:endParaRPr sz="2000">
              <a:latin typeface="Times New Roman"/>
              <a:cs typeface="Times New Roman"/>
            </a:endParaRPr>
          </a:p>
          <a:p>
            <a:pPr marR="2615135" indent="-529">
              <a:lnSpc>
                <a:spcPct val="1571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1545366" y="6518588"/>
          <a:ext cx="3662587" cy="13452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945820"/>
                <a:gridCol w="214651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local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r>
                        <a:rPr sz="2000" spc="-6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ExistContDr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20" name="object 20"/>
          <p:cNvSpPr txBox="1"/>
          <p:nvPr/>
        </p:nvSpPr>
        <p:spPr>
          <a:xfrm>
            <a:off x="1553305" y="7987369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</a:t>
            </a:r>
            <a:r>
              <a:rPr sz="2042" spc="4" dirty="0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151111" y="7987369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53305" y="8298479"/>
            <a:ext cx="601122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 pwt  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700843" y="8964980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553567" y="9437909"/>
            <a:ext cx="5716431" cy="3334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pwt.</a:t>
            </a:r>
            <a:r>
              <a:rPr sz="2042" spc="13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167" b="1" spc="13" dirty="0">
                <a:solidFill>
                  <a:srgbClr val="FFFFFF"/>
                </a:solidFill>
                <a:latin typeface="Lucida Sans Typewriter"/>
                <a:cs typeface="Lucida Sans Typewriter"/>
              </a:rPr>
              <a:t>vwt.</a:t>
            </a:r>
            <a:r>
              <a:rPr sz="2167" b="1" spc="13" dirty="0">
                <a:solidFill>
                  <a:srgbClr val="6CCE67"/>
                </a:solidFill>
                <a:latin typeface="Lucida Sans Typewriter"/>
                <a:cs typeface="Lucida Sans Typewriter"/>
              </a:rPr>
              <a:t>projectBuffer</a:t>
            </a: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(&amp;local))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5307439" y="9053872"/>
            <a:ext cx="115906" cy="126491"/>
          </a:xfrm>
          <a:custGeom>
            <a:avLst/>
            <a:gdLst/>
            <a:ahLst/>
            <a:cxnLst/>
            <a:rect l="l" t="t" r="r" b="b"/>
            <a:pathLst>
              <a:path w="139065" h="151765">
                <a:moveTo>
                  <a:pt x="29391" y="0"/>
                </a:moveTo>
                <a:lnTo>
                  <a:pt x="0" y="151702"/>
                </a:lnTo>
                <a:lnTo>
                  <a:pt x="139001" y="84196"/>
                </a:lnTo>
                <a:lnTo>
                  <a:pt x="2939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0292935" y="2733607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79"/>
                </a:lnTo>
                <a:lnTo>
                  <a:pt x="0" y="331367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 txBox="1"/>
          <p:nvPr/>
        </p:nvSpPr>
        <p:spPr>
          <a:xfrm>
            <a:off x="10394641" y="2805483"/>
            <a:ext cx="2562100" cy="9170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spcBef>
                <a:spcPts val="8"/>
              </a:spcBef>
            </a:pPr>
            <a:endParaRPr sz="1917">
              <a:latin typeface="Times New Roman"/>
              <a:cs typeface="Times New Roman"/>
            </a:endParaRPr>
          </a:p>
          <a:p>
            <a:pPr marL="182599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0446183" y="4928564"/>
            <a:ext cx="2003741" cy="353265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635" rIns="0" bIns="0" rtlCol="0">
            <a:spAutoFit/>
          </a:bodyPr>
          <a:lstStyle/>
          <a:p>
            <a:pPr marL="52398">
              <a:spcBef>
                <a:spcPts val="30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10394641" y="2805484"/>
            <a:ext cx="2562100" cy="1020924"/>
          </a:xfrm>
          <a:custGeom>
            <a:avLst/>
            <a:gdLst/>
            <a:ahLst/>
            <a:cxnLst/>
            <a:rect l="l" t="t" r="r" b="b"/>
            <a:pathLst>
              <a:path w="3074034" h="1224914">
                <a:moveTo>
                  <a:pt x="3073791" y="0"/>
                </a:moveTo>
                <a:lnTo>
                  <a:pt x="3073791" y="1224423"/>
                </a:lnTo>
                <a:lnTo>
                  <a:pt x="0" y="1224423"/>
                </a:lnTo>
                <a:lnTo>
                  <a:pt x="0" y="0"/>
                </a:lnTo>
                <a:lnTo>
                  <a:pt x="3073791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 txBox="1"/>
          <p:nvPr/>
        </p:nvSpPr>
        <p:spPr>
          <a:xfrm>
            <a:off x="12604534" y="2912138"/>
            <a:ext cx="269304" cy="809753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32" name="object 32"/>
          <p:cNvGraphicFramePr>
            <a:graphicFrameLocks noGrp="1"/>
          </p:cNvGraphicFramePr>
          <p:nvPr/>
        </p:nvGraphicFramePr>
        <p:xfrm>
          <a:off x="10399222" y="2805345"/>
          <a:ext cx="2033793" cy="21037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3793"/>
              </a:tblGrid>
              <a:tr h="510326"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1851">
                <a:tc>
                  <a:txBody>
                    <a:bodyPr/>
                    <a:lstStyle/>
                    <a:p>
                      <a:pPr marL="679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61841">
                      <a:solidFill>
                        <a:srgbClr val="528FCC"/>
                      </a:solidFill>
                      <a:prstDash val="solid"/>
                    </a:lnL>
                    <a:solidFill>
                      <a:srgbClr val="58A854"/>
                    </a:solidFill>
                  </a:tcPr>
                </a:tc>
              </a:tr>
              <a:tr h="531851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</a:tr>
              <a:tr h="529757">
                <a:tc>
                  <a:txBody>
                    <a:bodyPr/>
                    <a:lstStyle/>
                    <a:p>
                      <a:pPr marL="8826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</a:tr>
            </a:tbl>
          </a:graphicData>
        </a:graphic>
      </p:graphicFrame>
      <p:sp>
        <p:nvSpPr>
          <p:cNvPr id="33" name="object 33"/>
          <p:cNvSpPr txBox="1"/>
          <p:nvPr/>
        </p:nvSpPr>
        <p:spPr>
          <a:xfrm>
            <a:off x="9222703" y="2724481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1037855" y="2227036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3926444" y="222703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50" y="2726878"/>
            <a:ext cx="7426775" cy="1075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523627" y="2993064"/>
            <a:ext cx="6894543" cy="543540"/>
          </a:xfrm>
          <a:custGeom>
            <a:avLst/>
            <a:gdLst/>
            <a:ahLst/>
            <a:cxnLst/>
            <a:rect l="l" t="t" r="r" b="b"/>
            <a:pathLst>
              <a:path w="8272145" h="652144">
                <a:moveTo>
                  <a:pt x="0" y="0"/>
                </a:moveTo>
                <a:lnTo>
                  <a:pt x="8271999" y="0"/>
                </a:lnTo>
                <a:lnTo>
                  <a:pt x="8271999" y="651896"/>
                </a:lnTo>
                <a:lnTo>
                  <a:pt x="0" y="651896"/>
                </a:lnTo>
                <a:lnTo>
                  <a:pt x="0" y="0"/>
                </a:lnTo>
                <a:close/>
              </a:path>
            </a:pathLst>
          </a:custGeom>
          <a:solidFill>
            <a:srgbClr val="3444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075424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651332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80304" y="2611203"/>
            <a:ext cx="538088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23627" y="2993064"/>
            <a:ext cx="6894543" cy="417931"/>
          </a:xfrm>
          <a:prstGeom prst="rect">
            <a:avLst/>
          </a:prstGeom>
          <a:ln w="10470">
            <a:solidFill>
              <a:srgbClr val="505A7A"/>
            </a:solidFill>
          </a:ln>
        </p:spPr>
        <p:txBody>
          <a:bodyPr vert="horz" wrap="square" lIns="0" tIns="102675" rIns="0" bIns="0" rtlCol="0">
            <a:spAutoFit/>
          </a:bodyPr>
          <a:lstStyle/>
          <a:p>
            <a:pPr marL="1035786">
              <a:spcBef>
                <a:spcPts val="8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075424" y="4077620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3588814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5543776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4" y="603258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868493" y="6032582"/>
            <a:ext cx="222814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32800" y="6032582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8" name="object 18"/>
          <p:cNvGraphicFramePr>
            <a:graphicFrameLocks noGrp="1"/>
          </p:cNvGraphicFramePr>
          <p:nvPr/>
        </p:nvGraphicFramePr>
        <p:xfrm>
          <a:off x="1545279" y="6519025"/>
          <a:ext cx="3504948" cy="13452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945820"/>
                <a:gridCol w="1988872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local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r>
                        <a:rPr sz="2000" spc="-6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ExistContD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19" name="object 19"/>
          <p:cNvSpPr txBox="1"/>
          <p:nvPr/>
        </p:nvSpPr>
        <p:spPr>
          <a:xfrm>
            <a:off x="1553216" y="7810109"/>
            <a:ext cx="9936807" cy="20509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2231413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10585" marR="2231413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 pwt  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</a:t>
            </a:r>
            <a:r>
              <a:rPr lang="en-US" sz="2334" spc="8" dirty="0">
                <a:solidFill>
                  <a:srgbClr val="6CCE67"/>
                </a:solidFill>
                <a:latin typeface="Lucida Console"/>
                <a:cs typeface="Lucida Console"/>
              </a:rPr>
              <a:t>opyValue</a:t>
            </a:r>
            <a:r>
              <a:rPr lang="en-US" sz="2334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</a:t>
            </a:r>
            <a:r>
              <a:rPr lang="en-US" sz="2334" spc="-3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334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lang="en-US" sz="2334" dirty="0">
              <a:latin typeface="Lucida Console"/>
              <a:cs typeface="Lucida Console"/>
            </a:endParaRPr>
          </a:p>
          <a:p>
            <a:pPr marL="10585">
              <a:spcBef>
                <a:spcPts val="1271"/>
              </a:spcBef>
            </a:pP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pwt.</a:t>
            </a:r>
            <a:r>
              <a:rPr sz="2042" spc="13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167" b="1" spc="13" dirty="0">
                <a:solidFill>
                  <a:srgbClr val="FFFFFF"/>
                </a:solidFill>
                <a:latin typeface="Lucida Sans Typewriter"/>
                <a:cs typeface="Lucida Sans Typewriter"/>
              </a:rPr>
              <a:t>vwt.</a:t>
            </a:r>
            <a:r>
              <a:rPr sz="2167" b="1" spc="13" dirty="0">
                <a:solidFill>
                  <a:srgbClr val="6CCE67"/>
                </a:solidFill>
                <a:latin typeface="Lucida Sans Typewriter"/>
                <a:cs typeface="Lucida Sans Typewriter"/>
              </a:rPr>
              <a:t>projectBuffer</a:t>
            </a: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(&amp;local))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031508" y="3235137"/>
            <a:ext cx="8019729" cy="6215936"/>
          </a:xfrm>
          <a:prstGeom prst="rect">
            <a:avLst/>
          </a:prstGeom>
        </p:spPr>
        <p:txBody>
          <a:bodyPr vert="horz" wrap="square" lIns="0" tIns="161421" rIns="0" bIns="0" rtlCol="0">
            <a:spAutoFit/>
          </a:bodyPr>
          <a:lstStyle/>
          <a:p>
            <a:pPr marR="821430" algn="r">
              <a:spcBef>
                <a:spcPts val="12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 dirty="0">
              <a:latin typeface="Lucida Console"/>
              <a:cs typeface="Lucida Console"/>
            </a:endParaRPr>
          </a:p>
          <a:p>
            <a:pPr>
              <a:spcBef>
                <a:spcPts val="38"/>
              </a:spcBef>
            </a:pPr>
            <a:endParaRPr sz="2501" dirty="0">
              <a:latin typeface="Times New Roman"/>
              <a:cs typeface="Times New Roman"/>
            </a:endParaRPr>
          </a:p>
          <a:p>
            <a:pPr marL="157723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 dirty="0">
              <a:latin typeface="Lucida Console"/>
              <a:cs typeface="Lucida Console"/>
            </a:endParaRPr>
          </a:p>
          <a:p>
            <a:pPr marR="1923906" algn="r">
              <a:spcBef>
                <a:spcPts val="5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 dirty="0">
              <a:latin typeface="Lucida Console"/>
              <a:cs typeface="Lucida Console"/>
            </a:endParaRPr>
          </a:p>
          <a:p>
            <a:pPr marL="5458387">
              <a:spcBef>
                <a:spcPts val="174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38"/>
              </a:spcBef>
            </a:pPr>
            <a:endParaRPr sz="1792" dirty="0">
              <a:latin typeface="Times New Roman"/>
              <a:cs typeface="Times New Roman"/>
            </a:endParaRPr>
          </a:p>
          <a:p>
            <a:pPr marR="4703115" indent="-529">
              <a:lnSpc>
                <a:spcPct val="1571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84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5405785" y="2851458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4">
                <a:moveTo>
                  <a:pt x="0" y="1224423"/>
                </a:moveTo>
                <a:lnTo>
                  <a:pt x="406186" y="1224423"/>
                </a:lnTo>
                <a:lnTo>
                  <a:pt x="406186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 txBox="1"/>
          <p:nvPr/>
        </p:nvSpPr>
        <p:spPr>
          <a:xfrm>
            <a:off x="15397210" y="3034318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3354669" y="2715804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51" y="0"/>
                </a:lnTo>
                <a:lnTo>
                  <a:pt x="2460951" y="2767831"/>
                </a:lnTo>
                <a:lnTo>
                  <a:pt x="0" y="276783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25" name="object 25"/>
          <p:cNvGraphicFramePr>
            <a:graphicFrameLocks noGrp="1"/>
          </p:cNvGraphicFramePr>
          <p:nvPr/>
        </p:nvGraphicFramePr>
        <p:xfrm>
          <a:off x="13519349" y="2815092"/>
          <a:ext cx="1721807" cy="21074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3028"/>
                <a:gridCol w="1118779"/>
              </a:tblGrid>
              <a:tr h="538838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27" name="object 27"/>
          <p:cNvSpPr/>
          <p:nvPr/>
        </p:nvSpPr>
        <p:spPr>
          <a:xfrm>
            <a:off x="12251649" y="3053132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3147050" y="2995533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30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 txBox="1"/>
          <p:nvPr/>
        </p:nvSpPr>
        <p:spPr>
          <a:xfrm>
            <a:off x="13926444" y="222703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711540" y="5320770"/>
            <a:ext cx="4490159" cy="0"/>
          </a:xfrm>
          <a:custGeom>
            <a:avLst/>
            <a:gdLst/>
            <a:ahLst/>
            <a:cxnLst/>
            <a:rect l="l" t="t" r="r" b="b"/>
            <a:pathLst>
              <a:path w="5387340">
                <a:moveTo>
                  <a:pt x="0" y="0"/>
                </a:moveTo>
                <a:lnTo>
                  <a:pt x="5386835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35"/>
          <p:cNvSpPr/>
          <p:nvPr/>
        </p:nvSpPr>
        <p:spPr>
          <a:xfrm>
            <a:off x="5133472" y="9211579"/>
            <a:ext cx="126491" cy="115906"/>
          </a:xfrm>
          <a:custGeom>
            <a:avLst/>
            <a:gdLst/>
            <a:ahLst/>
            <a:cxnLst/>
            <a:rect l="l" t="t" r="r" b="b"/>
            <a:pathLst>
              <a:path w="151764" h="139065">
                <a:moveTo>
                  <a:pt x="67432" y="0"/>
                </a:moveTo>
                <a:lnTo>
                  <a:pt x="0" y="139042"/>
                </a:lnTo>
                <a:lnTo>
                  <a:pt x="151691" y="109556"/>
                </a:lnTo>
                <a:lnTo>
                  <a:pt x="6743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24"/>
          <p:cNvSpPr/>
          <p:nvPr/>
        </p:nvSpPr>
        <p:spPr>
          <a:xfrm>
            <a:off x="10283422" y="2751410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86" y="0"/>
                </a:lnTo>
                <a:lnTo>
                  <a:pt x="2771486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25"/>
          <p:cNvSpPr/>
          <p:nvPr/>
        </p:nvSpPr>
        <p:spPr>
          <a:xfrm>
            <a:off x="10436670" y="441660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26"/>
          <p:cNvSpPr txBox="1"/>
          <p:nvPr/>
        </p:nvSpPr>
        <p:spPr>
          <a:xfrm>
            <a:off x="10479408" y="4452450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9" name="object 27"/>
          <p:cNvSpPr txBox="1"/>
          <p:nvPr/>
        </p:nvSpPr>
        <p:spPr>
          <a:xfrm>
            <a:off x="10436670" y="3357090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2927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0" name="object 28"/>
          <p:cNvSpPr/>
          <p:nvPr/>
        </p:nvSpPr>
        <p:spPr>
          <a:xfrm>
            <a:off x="10436670" y="3298583"/>
            <a:ext cx="2003741" cy="20112"/>
          </a:xfrm>
          <a:custGeom>
            <a:avLst/>
            <a:gdLst/>
            <a:ahLst/>
            <a:cxnLst/>
            <a:rect l="l" t="t" r="r" b="b"/>
            <a:pathLst>
              <a:path w="2404109" h="24130">
                <a:moveTo>
                  <a:pt x="0" y="23580"/>
                </a:moveTo>
                <a:lnTo>
                  <a:pt x="2403748" y="23580"/>
                </a:lnTo>
                <a:lnTo>
                  <a:pt x="2403748" y="0"/>
                </a:lnTo>
                <a:lnTo>
                  <a:pt x="0" y="0"/>
                </a:lnTo>
                <a:lnTo>
                  <a:pt x="0" y="2358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29"/>
          <p:cNvSpPr/>
          <p:nvPr/>
        </p:nvSpPr>
        <p:spPr>
          <a:xfrm>
            <a:off x="10436670" y="388684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30"/>
          <p:cNvSpPr txBox="1"/>
          <p:nvPr/>
        </p:nvSpPr>
        <p:spPr>
          <a:xfrm>
            <a:off x="10436670" y="4946358"/>
            <a:ext cx="2003741" cy="35273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106" rIns="0" bIns="0" rtlCol="0">
            <a:spAutoFit/>
          </a:bodyPr>
          <a:lstStyle/>
          <a:p>
            <a:pPr marL="52927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35"/>
          <p:cNvSpPr/>
          <p:nvPr/>
        </p:nvSpPr>
        <p:spPr>
          <a:xfrm>
            <a:off x="10441732" y="280768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4" name="object 38"/>
          <p:cNvSpPr/>
          <p:nvPr/>
        </p:nvSpPr>
        <p:spPr>
          <a:xfrm>
            <a:off x="12168740" y="300513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69">
                <a:moveTo>
                  <a:pt x="57589" y="0"/>
                </a:moveTo>
                <a:lnTo>
                  <a:pt x="35175" y="4526"/>
                </a:lnTo>
                <a:lnTo>
                  <a:pt x="16869" y="16869"/>
                </a:lnTo>
                <a:lnTo>
                  <a:pt x="4526" y="35175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5"/>
                </a:lnTo>
                <a:lnTo>
                  <a:pt x="98313" y="16869"/>
                </a:lnTo>
                <a:lnTo>
                  <a:pt x="80008" y="4526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39"/>
          <p:cNvSpPr txBox="1"/>
          <p:nvPr/>
        </p:nvSpPr>
        <p:spPr>
          <a:xfrm>
            <a:off x="9222703" y="2724481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6" name="object 40"/>
          <p:cNvSpPr txBox="1"/>
          <p:nvPr/>
        </p:nvSpPr>
        <p:spPr>
          <a:xfrm>
            <a:off x="11037855" y="2227036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7" name="object 27"/>
          <p:cNvSpPr/>
          <p:nvPr/>
        </p:nvSpPr>
        <p:spPr>
          <a:xfrm>
            <a:off x="12238328" y="3071407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  <p:extLst>
      <p:ext uri="{BB962C8B-B14F-4D97-AF65-F5344CB8AC3E}">
        <p14:creationId xmlns:p14="http://schemas.microsoft.com/office/powerpoint/2010/main" val="189394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50" y="3206869"/>
            <a:ext cx="7426775" cy="1075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075424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51332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2611203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68493" y="2611203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390700" y="261120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553218" y="310000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23627" y="3473056"/>
            <a:ext cx="6894543" cy="426482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1143" rIns="0" bIns="0" rtlCol="0">
            <a:spAutoFit/>
          </a:bodyPr>
          <a:lstStyle/>
          <a:p>
            <a:pPr marL="562617">
              <a:spcBef>
                <a:spcPts val="87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3899926"/>
            <a:ext cx="427740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4" y="5543776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4" y="603258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868493" y="6032582"/>
            <a:ext cx="553807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553218" y="6521387"/>
            <a:ext cx="490773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=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1545279" y="7007830"/>
          <a:ext cx="2716706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630531"/>
                <a:gridCol w="315289"/>
                <a:gridCol w="1200630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20" name="object 20"/>
          <p:cNvSpPr txBox="1"/>
          <p:nvPr/>
        </p:nvSpPr>
        <p:spPr>
          <a:xfrm>
            <a:off x="1553218" y="7810110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700755" y="896541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53218" y="8787722"/>
            <a:ext cx="6011224" cy="148021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  pwt.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projectBuffer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(&amp;local))  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destructAndDeallocateBuffer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(temp)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80304" y="1043183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0283422" y="2751410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86" y="0"/>
                </a:lnTo>
                <a:lnTo>
                  <a:pt x="2771486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0436670" y="441660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 txBox="1"/>
          <p:nvPr/>
        </p:nvSpPr>
        <p:spPr>
          <a:xfrm>
            <a:off x="10479408" y="4452450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0436670" y="3357090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2927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0436670" y="3298583"/>
            <a:ext cx="2003741" cy="20112"/>
          </a:xfrm>
          <a:custGeom>
            <a:avLst/>
            <a:gdLst/>
            <a:ahLst/>
            <a:cxnLst/>
            <a:rect l="l" t="t" r="r" b="b"/>
            <a:pathLst>
              <a:path w="2404109" h="24130">
                <a:moveTo>
                  <a:pt x="0" y="23580"/>
                </a:moveTo>
                <a:lnTo>
                  <a:pt x="2403748" y="23580"/>
                </a:lnTo>
                <a:lnTo>
                  <a:pt x="2403748" y="0"/>
                </a:lnTo>
                <a:lnTo>
                  <a:pt x="0" y="0"/>
                </a:lnTo>
                <a:lnTo>
                  <a:pt x="0" y="2358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0436670" y="388684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 txBox="1"/>
          <p:nvPr/>
        </p:nvSpPr>
        <p:spPr>
          <a:xfrm>
            <a:off x="10436670" y="4946358"/>
            <a:ext cx="2003741" cy="35273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106" rIns="0" bIns="0" rtlCol="0">
            <a:spAutoFit/>
          </a:bodyPr>
          <a:lstStyle/>
          <a:p>
            <a:pPr marL="52927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5405785" y="2851458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4">
                <a:moveTo>
                  <a:pt x="0" y="1224423"/>
                </a:moveTo>
                <a:lnTo>
                  <a:pt x="406186" y="1224423"/>
                </a:lnTo>
                <a:lnTo>
                  <a:pt x="406186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 txBox="1"/>
          <p:nvPr/>
        </p:nvSpPr>
        <p:spPr>
          <a:xfrm>
            <a:off x="15397210" y="3034318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13354669" y="2715804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51" y="0"/>
                </a:lnTo>
                <a:lnTo>
                  <a:pt x="2460951" y="2767831"/>
                </a:lnTo>
                <a:lnTo>
                  <a:pt x="0" y="276783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34" name="object 34"/>
          <p:cNvGraphicFramePr>
            <a:graphicFrameLocks noGrp="1"/>
          </p:cNvGraphicFramePr>
          <p:nvPr/>
        </p:nvGraphicFramePr>
        <p:xfrm>
          <a:off x="13519349" y="2815092"/>
          <a:ext cx="1721807" cy="21074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3028"/>
                <a:gridCol w="1118779"/>
              </a:tblGrid>
              <a:tr h="538838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35" name="object 35"/>
          <p:cNvSpPr/>
          <p:nvPr/>
        </p:nvSpPr>
        <p:spPr>
          <a:xfrm>
            <a:off x="10441732" y="280768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36"/>
          <p:cNvSpPr/>
          <p:nvPr/>
        </p:nvSpPr>
        <p:spPr>
          <a:xfrm>
            <a:off x="12251649" y="3053132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37"/>
          <p:cNvSpPr/>
          <p:nvPr/>
        </p:nvSpPr>
        <p:spPr>
          <a:xfrm>
            <a:off x="13147050" y="2995533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30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/>
          <p:nvPr/>
        </p:nvSpPr>
        <p:spPr>
          <a:xfrm>
            <a:off x="12168740" y="300513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69">
                <a:moveTo>
                  <a:pt x="57589" y="0"/>
                </a:moveTo>
                <a:lnTo>
                  <a:pt x="35175" y="4526"/>
                </a:lnTo>
                <a:lnTo>
                  <a:pt x="16869" y="16869"/>
                </a:lnTo>
                <a:lnTo>
                  <a:pt x="4526" y="35175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5"/>
                </a:lnTo>
                <a:lnTo>
                  <a:pt x="98313" y="16869"/>
                </a:lnTo>
                <a:lnTo>
                  <a:pt x="80008" y="4526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9"/>
          <p:cNvSpPr txBox="1"/>
          <p:nvPr/>
        </p:nvSpPr>
        <p:spPr>
          <a:xfrm>
            <a:off x="9222703" y="2724481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1037855" y="2227036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3926444" y="222703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50" y="3206869"/>
            <a:ext cx="7426775" cy="1075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075424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51332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2611203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68493" y="2611203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390700" y="261120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553218" y="310000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23627" y="3473056"/>
            <a:ext cx="6894543" cy="426482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1143" rIns="0" bIns="0" rtlCol="0">
            <a:spAutoFit/>
          </a:bodyPr>
          <a:lstStyle/>
          <a:p>
            <a:pPr marL="562617">
              <a:spcBef>
                <a:spcPts val="87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3899926"/>
            <a:ext cx="427740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4" y="5543776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4" y="603258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868493" y="6032582"/>
            <a:ext cx="553807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553218" y="6521387"/>
            <a:ext cx="490773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=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1545279" y="7007830"/>
          <a:ext cx="2716706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630531"/>
                <a:gridCol w="315289"/>
                <a:gridCol w="1200630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20" name="object 20"/>
          <p:cNvSpPr txBox="1"/>
          <p:nvPr/>
        </p:nvSpPr>
        <p:spPr>
          <a:xfrm>
            <a:off x="1553218" y="7810110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700755" y="896541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53218" y="8787722"/>
            <a:ext cx="6011224" cy="148021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  pwt.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projectBuffer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(&amp;local))  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destructAndDeallocateBuffer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(temp)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80304" y="1043183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9233288" y="2725878"/>
            <a:ext cx="94629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1048440" y="2228432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3937029" y="2228432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0280542" y="2751410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0433790" y="441660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 txBox="1"/>
          <p:nvPr/>
        </p:nvSpPr>
        <p:spPr>
          <a:xfrm>
            <a:off x="10489993" y="4452450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433790" y="3357090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6103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0433791" y="3298583"/>
            <a:ext cx="2003741" cy="20112"/>
          </a:xfrm>
          <a:custGeom>
            <a:avLst/>
            <a:gdLst/>
            <a:ahLst/>
            <a:cxnLst/>
            <a:rect l="l" t="t" r="r" b="b"/>
            <a:pathLst>
              <a:path w="2404109" h="24130">
                <a:moveTo>
                  <a:pt x="0" y="23580"/>
                </a:moveTo>
                <a:lnTo>
                  <a:pt x="2403738" y="23580"/>
                </a:lnTo>
                <a:lnTo>
                  <a:pt x="2403738" y="0"/>
                </a:lnTo>
                <a:lnTo>
                  <a:pt x="0" y="0"/>
                </a:lnTo>
                <a:lnTo>
                  <a:pt x="0" y="2358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/>
          <p:nvPr/>
        </p:nvSpPr>
        <p:spPr>
          <a:xfrm>
            <a:off x="10433790" y="388684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 txBox="1"/>
          <p:nvPr/>
        </p:nvSpPr>
        <p:spPr>
          <a:xfrm>
            <a:off x="10433790" y="4946358"/>
            <a:ext cx="2003741" cy="35273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106" rIns="0" bIns="0" rtlCol="0">
            <a:spAutoFit/>
          </a:bodyPr>
          <a:lstStyle/>
          <a:p>
            <a:pPr marL="56103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15402897" y="2851458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4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35"/>
          <p:cNvSpPr txBox="1"/>
          <p:nvPr/>
        </p:nvSpPr>
        <p:spPr>
          <a:xfrm>
            <a:off x="15397210" y="3034318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13351789" y="2715804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31"/>
                </a:lnTo>
                <a:lnTo>
                  <a:pt x="0" y="276783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37"/>
          <p:cNvSpPr/>
          <p:nvPr/>
        </p:nvSpPr>
        <p:spPr>
          <a:xfrm>
            <a:off x="13516383" y="2815092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80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/>
          <p:nvPr/>
        </p:nvSpPr>
        <p:spPr>
          <a:xfrm>
            <a:off x="13516383" y="3353930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9"/>
          <p:cNvSpPr/>
          <p:nvPr/>
        </p:nvSpPr>
        <p:spPr>
          <a:xfrm>
            <a:off x="13516383" y="3892768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0" name="object 40"/>
          <p:cNvSpPr/>
          <p:nvPr/>
        </p:nvSpPr>
        <p:spPr>
          <a:xfrm>
            <a:off x="13516383" y="4431607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41"/>
          <p:cNvSpPr/>
          <p:nvPr/>
        </p:nvSpPr>
        <p:spPr>
          <a:xfrm>
            <a:off x="10438852" y="280768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42"/>
          <p:cNvSpPr/>
          <p:nvPr/>
        </p:nvSpPr>
        <p:spPr>
          <a:xfrm>
            <a:off x="12248769" y="3053132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3" name="object 43"/>
          <p:cNvSpPr/>
          <p:nvPr/>
        </p:nvSpPr>
        <p:spPr>
          <a:xfrm>
            <a:off x="13144083" y="2995533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30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4" name="object 44"/>
          <p:cNvSpPr/>
          <p:nvPr/>
        </p:nvSpPr>
        <p:spPr>
          <a:xfrm>
            <a:off x="12165860" y="300513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69">
                <a:moveTo>
                  <a:pt x="57589" y="0"/>
                </a:moveTo>
                <a:lnTo>
                  <a:pt x="35171" y="4526"/>
                </a:lnTo>
                <a:lnTo>
                  <a:pt x="16865" y="16869"/>
                </a:lnTo>
                <a:lnTo>
                  <a:pt x="4525" y="35175"/>
                </a:lnTo>
                <a:lnTo>
                  <a:pt x="0" y="57589"/>
                </a:lnTo>
                <a:lnTo>
                  <a:pt x="4525" y="80008"/>
                </a:lnTo>
                <a:lnTo>
                  <a:pt x="16865" y="98313"/>
                </a:lnTo>
                <a:lnTo>
                  <a:pt x="35171" y="110654"/>
                </a:lnTo>
                <a:lnTo>
                  <a:pt x="57589" y="115179"/>
                </a:lnTo>
                <a:lnTo>
                  <a:pt x="80003" y="110654"/>
                </a:lnTo>
                <a:lnTo>
                  <a:pt x="98309" y="98313"/>
                </a:lnTo>
                <a:lnTo>
                  <a:pt x="110653" y="80008"/>
                </a:lnTo>
                <a:lnTo>
                  <a:pt x="115179" y="57589"/>
                </a:lnTo>
                <a:lnTo>
                  <a:pt x="110653" y="35175"/>
                </a:lnTo>
                <a:lnTo>
                  <a:pt x="98309" y="16869"/>
                </a:lnTo>
                <a:lnTo>
                  <a:pt x="80003" y="4526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45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50" y="3206869"/>
            <a:ext cx="7426775" cy="1075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075424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51332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2611203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68493" y="2611203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390700" y="261120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553218" y="310000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23627" y="3473056"/>
            <a:ext cx="6894543" cy="426482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1143" rIns="0" bIns="0" rtlCol="0">
            <a:spAutoFit/>
          </a:bodyPr>
          <a:lstStyle/>
          <a:p>
            <a:pPr marL="562617">
              <a:spcBef>
                <a:spcPts val="87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3899926"/>
            <a:ext cx="427740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4" y="5543776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4" y="603258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868493" y="6032582"/>
            <a:ext cx="553807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553218" y="6521387"/>
            <a:ext cx="490773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=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1545279" y="7007830"/>
          <a:ext cx="2716706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630531"/>
                <a:gridCol w="315289"/>
                <a:gridCol w="1200630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20" name="object 20"/>
          <p:cNvSpPr txBox="1"/>
          <p:nvPr/>
        </p:nvSpPr>
        <p:spPr>
          <a:xfrm>
            <a:off x="1553218" y="7810110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700755" y="896541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53218" y="8787722"/>
            <a:ext cx="6011224" cy="148021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  pwt.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projectBuffer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(&amp;local))  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destructAndDeallocateBuffer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(temp)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80304" y="1043183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1048440" y="2228432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3937029" y="2228432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0284906" y="2755774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0438153" y="442103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 txBox="1"/>
          <p:nvPr/>
        </p:nvSpPr>
        <p:spPr>
          <a:xfrm>
            <a:off x="10489993" y="4461177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0438153" y="3361523"/>
            <a:ext cx="2003741" cy="349525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931" rIns="0" bIns="0" rtlCol="0">
            <a:spAutoFit/>
          </a:bodyPr>
          <a:lstStyle/>
          <a:p>
            <a:pPr marL="51339">
              <a:spcBef>
                <a:spcPts val="27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10438154" y="3303016"/>
            <a:ext cx="2003741" cy="20112"/>
          </a:xfrm>
          <a:custGeom>
            <a:avLst/>
            <a:gdLst/>
            <a:ahLst/>
            <a:cxnLst/>
            <a:rect l="l" t="t" r="r" b="b"/>
            <a:pathLst>
              <a:path w="2404109" h="24130">
                <a:moveTo>
                  <a:pt x="0" y="23580"/>
                </a:moveTo>
                <a:lnTo>
                  <a:pt x="2403738" y="23580"/>
                </a:lnTo>
                <a:lnTo>
                  <a:pt x="2403738" y="0"/>
                </a:lnTo>
                <a:lnTo>
                  <a:pt x="0" y="0"/>
                </a:lnTo>
                <a:lnTo>
                  <a:pt x="0" y="2358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10438153" y="389128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 txBox="1"/>
          <p:nvPr/>
        </p:nvSpPr>
        <p:spPr>
          <a:xfrm>
            <a:off x="10438153" y="4950801"/>
            <a:ext cx="2003741" cy="357007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2340" rIns="0" bIns="0" rtlCol="0">
            <a:spAutoFit/>
          </a:bodyPr>
          <a:lstStyle/>
          <a:p>
            <a:pPr marL="51339">
              <a:spcBef>
                <a:spcPts val="33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10443216" y="2812116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4"/>
          <p:cNvSpPr/>
          <p:nvPr/>
        </p:nvSpPr>
        <p:spPr>
          <a:xfrm>
            <a:off x="12253132" y="3057566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35"/>
          <p:cNvSpPr/>
          <p:nvPr/>
        </p:nvSpPr>
        <p:spPr>
          <a:xfrm>
            <a:off x="13148446" y="2999967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30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36"/>
          <p:cNvSpPr/>
          <p:nvPr/>
        </p:nvSpPr>
        <p:spPr>
          <a:xfrm>
            <a:off x="12170225" y="3009567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69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8"/>
                </a:lnTo>
                <a:lnTo>
                  <a:pt x="16865" y="98313"/>
                </a:lnTo>
                <a:lnTo>
                  <a:pt x="35171" y="110654"/>
                </a:lnTo>
                <a:lnTo>
                  <a:pt x="57589" y="115179"/>
                </a:lnTo>
                <a:lnTo>
                  <a:pt x="80003" y="110654"/>
                </a:lnTo>
                <a:lnTo>
                  <a:pt x="98309" y="98313"/>
                </a:lnTo>
                <a:lnTo>
                  <a:pt x="110653" y="80008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37"/>
          <p:cNvSpPr txBox="1"/>
          <p:nvPr/>
        </p:nvSpPr>
        <p:spPr>
          <a:xfrm>
            <a:off x="9233288" y="2724481"/>
            <a:ext cx="94629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7450" y="3206869"/>
            <a:ext cx="7426775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 txBox="1"/>
          <p:nvPr/>
        </p:nvSpPr>
        <p:spPr>
          <a:xfrm>
            <a:off x="1080304" y="1633591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075424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651332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80304" y="2611203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68493" y="2611203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90700" y="261120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53218" y="310000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23627" y="3473056"/>
            <a:ext cx="6894543" cy="426482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1143" rIns="0" bIns="0" rtlCol="0">
            <a:spAutoFit/>
          </a:bodyPr>
          <a:lstStyle/>
          <a:p>
            <a:pPr marL="562617">
              <a:spcBef>
                <a:spcPts val="87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80304" y="3899926"/>
            <a:ext cx="427740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5543776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603258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868493" y="6032582"/>
            <a:ext cx="222814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232800" y="6032582"/>
            <a:ext cx="317391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3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6" name="object 16"/>
          <p:cNvGraphicFramePr>
            <a:graphicFrameLocks noGrp="1"/>
          </p:cNvGraphicFramePr>
          <p:nvPr/>
        </p:nvGraphicFramePr>
        <p:xfrm>
          <a:off x="1545279" y="6519025"/>
          <a:ext cx="4923507" cy="13452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945820"/>
                <a:gridCol w="340743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local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r>
                        <a:rPr sz="2000" spc="-4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ExistContDrawable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17" name="object 17"/>
          <p:cNvSpPr txBox="1"/>
          <p:nvPr/>
        </p:nvSpPr>
        <p:spPr>
          <a:xfrm>
            <a:off x="1553218" y="7810110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700755" y="896541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553218" y="8787722"/>
            <a:ext cx="6011224" cy="148021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  pwt.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projectBuffer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(&amp;local))  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destructAndDeallocateBuffer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(temp)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80304" y="1043183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79" dirty="0"/>
              <a:t>Performance </a:t>
            </a:r>
            <a:r>
              <a:rPr spc="308" dirty="0"/>
              <a:t>of </a:t>
            </a:r>
            <a:r>
              <a:rPr spc="200" dirty="0"/>
              <a:t>Protocol</a:t>
            </a:r>
            <a:r>
              <a:rPr spc="-1079" dirty="0"/>
              <a:t> </a:t>
            </a:r>
            <a:r>
              <a:rPr spc="-13" dirty="0"/>
              <a:t>Types</a:t>
            </a:r>
          </a:p>
        </p:txBody>
      </p:sp>
      <p:sp>
        <p:nvSpPr>
          <p:cNvPr id="3" name="object 3"/>
          <p:cNvSpPr/>
          <p:nvPr/>
        </p:nvSpPr>
        <p:spPr>
          <a:xfrm>
            <a:off x="1047254" y="4085385"/>
            <a:ext cx="7598446" cy="6109135"/>
          </a:xfrm>
          <a:custGeom>
            <a:avLst/>
            <a:gdLst/>
            <a:ahLst/>
            <a:cxnLst/>
            <a:rect l="l" t="t" r="r" b="b"/>
            <a:pathLst>
              <a:path w="9116695" h="7329805">
                <a:moveTo>
                  <a:pt x="0" y="0"/>
                </a:moveTo>
                <a:lnTo>
                  <a:pt x="9116654" y="0"/>
                </a:lnTo>
                <a:lnTo>
                  <a:pt x="9116654" y="7329619"/>
                </a:lnTo>
                <a:lnTo>
                  <a:pt x="0" y="7329619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1237392" y="4845170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025582" y="4845170"/>
            <a:ext cx="222814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89888" y="4845170"/>
            <a:ext cx="317391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3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1702367" y="5331613"/>
          <a:ext cx="4923507" cy="13452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945820"/>
                <a:gridCol w="340743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local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r>
                        <a:rPr sz="2000" spc="-4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ExistContDrawable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1710305" y="6800393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</a:t>
            </a:r>
            <a:r>
              <a:rPr sz="2042" spc="4" dirty="0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type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444087" y="6800393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type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857843" y="7778005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710306" y="7111503"/>
            <a:ext cx="6011224" cy="19736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 pwt  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  pwt.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projectBuffer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(&amp;local))  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destructAndDeallocateBuffer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(temp)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37392" y="9244422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57122" y="1703242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00" dirty="0"/>
              <a:t>Protocol </a:t>
            </a:r>
            <a:r>
              <a:rPr spc="191" dirty="0"/>
              <a:t>Type—Small</a:t>
            </a:r>
            <a:r>
              <a:rPr spc="-921" dirty="0"/>
              <a:t> </a:t>
            </a:r>
            <a:r>
              <a:rPr spc="21" dirty="0"/>
              <a:t>Value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2792" y="3961945"/>
            <a:ext cx="8142398" cy="21201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2008060">
              <a:lnSpc>
                <a:spcPct val="139200"/>
              </a:lnSpc>
            </a:pPr>
            <a:r>
              <a:rPr sz="3292" spc="-13" dirty="0">
                <a:solidFill>
                  <a:srgbClr val="FFFFFF"/>
                </a:solidFill>
                <a:latin typeface="Arial Narrow"/>
                <a:cs typeface="Arial Narrow"/>
              </a:rPr>
              <a:t>Fits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in</a:t>
            </a:r>
            <a:r>
              <a:rPr sz="3292" spc="-17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Value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Bu</a:t>
            </a:r>
            <a:r>
              <a:rPr sz="3292" spc="-100" dirty="0">
                <a:solidFill>
                  <a:srgbClr val="FFFFFF"/>
                </a:solidFill>
                <a:latin typeface="Trebuchet MS"/>
                <a:cs typeface="Trebuchet MS"/>
              </a:rPr>
              <a:t>ﬀ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er:</a:t>
            </a:r>
            <a:r>
              <a:rPr sz="3292" spc="-2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no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33" dirty="0">
                <a:solidFill>
                  <a:srgbClr val="FFFFFF"/>
                </a:solidFill>
                <a:latin typeface="Arial Narrow"/>
                <a:cs typeface="Arial Narrow"/>
              </a:rPr>
              <a:t>heap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allocation 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No </a:t>
            </a:r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32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8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endParaRPr sz="3292" dirty="0">
              <a:latin typeface="Arial Narrow"/>
              <a:cs typeface="Arial Narrow"/>
            </a:endParaRPr>
          </a:p>
          <a:p>
            <a:pPr marL="10585">
              <a:spcBef>
                <a:spcPts val="1613"/>
              </a:spcBef>
            </a:pPr>
            <a:r>
              <a:rPr sz="3292" spc="150" dirty="0">
                <a:solidFill>
                  <a:srgbClr val="FFFFFF"/>
                </a:solidFill>
                <a:latin typeface="Arial Narrow"/>
                <a:cs typeface="Arial Narrow"/>
              </a:rPr>
              <a:t>Dynamic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dispatch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00" dirty="0">
                <a:solidFill>
                  <a:srgbClr val="FFFFFF"/>
                </a:solidFill>
                <a:latin typeface="Arial Narrow"/>
                <a:cs typeface="Arial Narrow"/>
              </a:rPr>
              <a:t>through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Protocol</a:t>
            </a:r>
            <a:r>
              <a:rPr sz="3292" spc="-167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Witness</a:t>
            </a:r>
            <a:r>
              <a:rPr sz="3292" spc="-18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Table</a:t>
            </a:r>
            <a:endParaRPr sz="3292" dirty="0">
              <a:latin typeface="Arial Narrow"/>
              <a:cs typeface="Arial Narrow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5602785" y="2131614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8"/>
                </a:lnTo>
                <a:lnTo>
                  <a:pt x="19423" y="275120"/>
                </a:lnTo>
                <a:lnTo>
                  <a:pt x="41980" y="310601"/>
                </a:lnTo>
                <a:lnTo>
                  <a:pt x="71573" y="340195"/>
                </a:lnTo>
                <a:lnTo>
                  <a:pt x="107052" y="362753"/>
                </a:lnTo>
                <a:lnTo>
                  <a:pt x="147271" y="377129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29"/>
                </a:lnTo>
                <a:lnTo>
                  <a:pt x="1233220" y="362753"/>
                </a:lnTo>
                <a:lnTo>
                  <a:pt x="1268700" y="340195"/>
                </a:lnTo>
                <a:lnTo>
                  <a:pt x="1298292" y="310601"/>
                </a:lnTo>
                <a:lnTo>
                  <a:pt x="1320850" y="275120"/>
                </a:lnTo>
                <a:lnTo>
                  <a:pt x="1335226" y="234898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15299439" y="3975101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7"/>
                </a:lnTo>
                <a:lnTo>
                  <a:pt x="19423" y="275118"/>
                </a:lnTo>
                <a:lnTo>
                  <a:pt x="41980" y="310597"/>
                </a:lnTo>
                <a:lnTo>
                  <a:pt x="71573" y="340188"/>
                </a:lnTo>
                <a:lnTo>
                  <a:pt x="107052" y="362745"/>
                </a:lnTo>
                <a:lnTo>
                  <a:pt x="147271" y="377119"/>
                </a:lnTo>
                <a:lnTo>
                  <a:pt x="191083" y="382166"/>
                </a:lnTo>
                <a:lnTo>
                  <a:pt x="1149190" y="382166"/>
                </a:lnTo>
                <a:lnTo>
                  <a:pt x="1193001" y="377119"/>
                </a:lnTo>
                <a:lnTo>
                  <a:pt x="1233220" y="362745"/>
                </a:lnTo>
                <a:lnTo>
                  <a:pt x="1268700" y="340188"/>
                </a:lnTo>
                <a:lnTo>
                  <a:pt x="1298292" y="310597"/>
                </a:lnTo>
                <a:lnTo>
                  <a:pt x="1320850" y="275118"/>
                </a:lnTo>
                <a:lnTo>
                  <a:pt x="1335226" y="234897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15299439" y="4334650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7"/>
                </a:lnTo>
                <a:lnTo>
                  <a:pt x="107052" y="19423"/>
                </a:lnTo>
                <a:lnTo>
                  <a:pt x="71573" y="41981"/>
                </a:lnTo>
                <a:lnTo>
                  <a:pt x="41980" y="71575"/>
                </a:lnTo>
                <a:lnTo>
                  <a:pt x="19423" y="107056"/>
                </a:lnTo>
                <a:lnTo>
                  <a:pt x="5046" y="147278"/>
                </a:lnTo>
                <a:lnTo>
                  <a:pt x="0" y="191093"/>
                </a:lnTo>
                <a:lnTo>
                  <a:pt x="5046" y="234908"/>
                </a:lnTo>
                <a:lnTo>
                  <a:pt x="19423" y="275128"/>
                </a:lnTo>
                <a:lnTo>
                  <a:pt x="41980" y="310608"/>
                </a:lnTo>
                <a:lnTo>
                  <a:pt x="71573" y="340199"/>
                </a:lnTo>
                <a:lnTo>
                  <a:pt x="107052" y="362755"/>
                </a:lnTo>
                <a:lnTo>
                  <a:pt x="147271" y="377130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30"/>
                </a:lnTo>
                <a:lnTo>
                  <a:pt x="1233220" y="362755"/>
                </a:lnTo>
                <a:lnTo>
                  <a:pt x="1268700" y="340199"/>
                </a:lnTo>
                <a:lnTo>
                  <a:pt x="1298292" y="310608"/>
                </a:lnTo>
                <a:lnTo>
                  <a:pt x="1320850" y="275128"/>
                </a:lnTo>
                <a:lnTo>
                  <a:pt x="1335226" y="234908"/>
                </a:lnTo>
                <a:lnTo>
                  <a:pt x="1340273" y="191093"/>
                </a:lnTo>
                <a:lnTo>
                  <a:pt x="1335226" y="147278"/>
                </a:lnTo>
                <a:lnTo>
                  <a:pt x="1320850" y="107056"/>
                </a:lnTo>
                <a:lnTo>
                  <a:pt x="1298292" y="71575"/>
                </a:lnTo>
                <a:lnTo>
                  <a:pt x="1268700" y="41981"/>
                </a:lnTo>
                <a:lnTo>
                  <a:pt x="1233220" y="19423"/>
                </a:lnTo>
                <a:lnTo>
                  <a:pt x="1193001" y="5047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15339846" y="4009539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5" y="291894"/>
                </a:lnTo>
                <a:lnTo>
                  <a:pt x="238217" y="270633"/>
                </a:lnTo>
                <a:lnTo>
                  <a:pt x="270636" y="238212"/>
                </a:lnTo>
                <a:lnTo>
                  <a:pt x="291895" y="197101"/>
                </a:lnTo>
                <a:lnTo>
                  <a:pt x="299530" y="149765"/>
                </a:lnTo>
                <a:lnTo>
                  <a:pt x="291895" y="102429"/>
                </a:lnTo>
                <a:lnTo>
                  <a:pt x="270636" y="61317"/>
                </a:lnTo>
                <a:lnTo>
                  <a:pt x="238217" y="28896"/>
                </a:lnTo>
                <a:lnTo>
                  <a:pt x="197105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15339846" y="4369532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4"/>
                </a:lnTo>
                <a:lnTo>
                  <a:pt x="61317" y="28893"/>
                </a:lnTo>
                <a:lnTo>
                  <a:pt x="28896" y="61312"/>
                </a:lnTo>
                <a:lnTo>
                  <a:pt x="7635" y="102425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5" y="291894"/>
                </a:lnTo>
                <a:lnTo>
                  <a:pt x="238217" y="270633"/>
                </a:lnTo>
                <a:lnTo>
                  <a:pt x="270636" y="238212"/>
                </a:lnTo>
                <a:lnTo>
                  <a:pt x="291895" y="197101"/>
                </a:lnTo>
                <a:lnTo>
                  <a:pt x="299530" y="149765"/>
                </a:lnTo>
                <a:lnTo>
                  <a:pt x="291895" y="102425"/>
                </a:lnTo>
                <a:lnTo>
                  <a:pt x="270636" y="61312"/>
                </a:lnTo>
                <a:lnTo>
                  <a:pt x="238217" y="28893"/>
                </a:lnTo>
                <a:lnTo>
                  <a:pt x="197105" y="7634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/>
          <p:nvPr/>
        </p:nvSpPr>
        <p:spPr>
          <a:xfrm>
            <a:off x="15733176" y="4369532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4"/>
                </a:lnTo>
                <a:lnTo>
                  <a:pt x="61317" y="28893"/>
                </a:lnTo>
                <a:lnTo>
                  <a:pt x="28896" y="61312"/>
                </a:lnTo>
                <a:lnTo>
                  <a:pt x="7635" y="102425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1" y="291894"/>
                </a:lnTo>
                <a:lnTo>
                  <a:pt x="238212" y="270633"/>
                </a:lnTo>
                <a:lnTo>
                  <a:pt x="270633" y="238212"/>
                </a:lnTo>
                <a:lnTo>
                  <a:pt x="291894" y="197101"/>
                </a:lnTo>
                <a:lnTo>
                  <a:pt x="299530" y="149765"/>
                </a:lnTo>
                <a:lnTo>
                  <a:pt x="291894" y="102425"/>
                </a:lnTo>
                <a:lnTo>
                  <a:pt x="270633" y="61312"/>
                </a:lnTo>
                <a:lnTo>
                  <a:pt x="238212" y="28893"/>
                </a:lnTo>
                <a:lnTo>
                  <a:pt x="197101" y="7634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10"/>
          <p:cNvSpPr/>
          <p:nvPr/>
        </p:nvSpPr>
        <p:spPr>
          <a:xfrm>
            <a:off x="15462810" y="4369122"/>
            <a:ext cx="402759" cy="250865"/>
          </a:xfrm>
          <a:custGeom>
            <a:avLst/>
            <a:gdLst/>
            <a:ahLst/>
            <a:cxnLst/>
            <a:rect l="l" t="t" r="r" b="b"/>
            <a:pathLst>
              <a:path w="483234" h="300989">
                <a:moveTo>
                  <a:pt x="0" y="0"/>
                </a:moveTo>
                <a:lnTo>
                  <a:pt x="482906" y="0"/>
                </a:lnTo>
                <a:lnTo>
                  <a:pt x="482906" y="300577"/>
                </a:lnTo>
                <a:lnTo>
                  <a:pt x="0" y="300577"/>
                </a:lnTo>
                <a:lnTo>
                  <a:pt x="0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/>
          <p:nvPr/>
        </p:nvSpPr>
        <p:spPr>
          <a:xfrm>
            <a:off x="15643192" y="2166052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5" y="291894"/>
                </a:lnTo>
                <a:lnTo>
                  <a:pt x="238217" y="270633"/>
                </a:lnTo>
                <a:lnTo>
                  <a:pt x="270636" y="238212"/>
                </a:lnTo>
                <a:lnTo>
                  <a:pt x="291895" y="197101"/>
                </a:lnTo>
                <a:lnTo>
                  <a:pt x="299530" y="149765"/>
                </a:lnTo>
                <a:lnTo>
                  <a:pt x="291895" y="102429"/>
                </a:lnTo>
                <a:lnTo>
                  <a:pt x="270636" y="61317"/>
                </a:lnTo>
                <a:lnTo>
                  <a:pt x="238217" y="28896"/>
                </a:lnTo>
                <a:lnTo>
                  <a:pt x="197105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3"/>
          <p:cNvSpPr/>
          <p:nvPr/>
        </p:nvSpPr>
        <p:spPr>
          <a:xfrm>
            <a:off x="8735190" y="3899787"/>
            <a:ext cx="7688418" cy="545521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27"/>
          <p:cNvSpPr/>
          <p:nvPr/>
        </p:nvSpPr>
        <p:spPr>
          <a:xfrm>
            <a:off x="10477010" y="4739414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79"/>
                </a:lnTo>
                <a:lnTo>
                  <a:pt x="0" y="331367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28"/>
          <p:cNvSpPr txBox="1"/>
          <p:nvPr/>
        </p:nvSpPr>
        <p:spPr>
          <a:xfrm>
            <a:off x="10578716" y="4811290"/>
            <a:ext cx="2562100" cy="9170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spcBef>
                <a:spcPts val="8"/>
              </a:spcBef>
            </a:pPr>
            <a:endParaRPr sz="1917">
              <a:latin typeface="Times New Roman"/>
              <a:cs typeface="Times New Roman"/>
            </a:endParaRPr>
          </a:p>
          <a:p>
            <a:pPr marL="182599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29"/>
          <p:cNvSpPr txBox="1"/>
          <p:nvPr/>
        </p:nvSpPr>
        <p:spPr>
          <a:xfrm>
            <a:off x="10630258" y="6934371"/>
            <a:ext cx="2003741" cy="353265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635" rIns="0" bIns="0" rtlCol="0">
            <a:spAutoFit/>
          </a:bodyPr>
          <a:lstStyle/>
          <a:p>
            <a:pPr marL="52398">
              <a:spcBef>
                <a:spcPts val="30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30"/>
          <p:cNvSpPr/>
          <p:nvPr/>
        </p:nvSpPr>
        <p:spPr>
          <a:xfrm>
            <a:off x="10578716" y="4811290"/>
            <a:ext cx="2562100" cy="1020924"/>
          </a:xfrm>
          <a:custGeom>
            <a:avLst/>
            <a:gdLst/>
            <a:ahLst/>
            <a:cxnLst/>
            <a:rect l="l" t="t" r="r" b="b"/>
            <a:pathLst>
              <a:path w="3074034" h="1224914">
                <a:moveTo>
                  <a:pt x="3073791" y="0"/>
                </a:moveTo>
                <a:lnTo>
                  <a:pt x="3073791" y="1224423"/>
                </a:lnTo>
                <a:lnTo>
                  <a:pt x="0" y="1224423"/>
                </a:lnTo>
                <a:lnTo>
                  <a:pt x="0" y="0"/>
                </a:lnTo>
                <a:lnTo>
                  <a:pt x="3073791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31"/>
          <p:cNvSpPr txBox="1"/>
          <p:nvPr/>
        </p:nvSpPr>
        <p:spPr>
          <a:xfrm>
            <a:off x="12788609" y="4917945"/>
            <a:ext cx="269304" cy="809753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9" name="object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901170"/>
              </p:ext>
            </p:extLst>
          </p:nvPr>
        </p:nvGraphicFramePr>
        <p:xfrm>
          <a:off x="10583297" y="4811151"/>
          <a:ext cx="2033793" cy="21037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3793"/>
              </a:tblGrid>
              <a:tr h="510326"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1851">
                <a:tc>
                  <a:txBody>
                    <a:bodyPr/>
                    <a:lstStyle/>
                    <a:p>
                      <a:pPr marL="67945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61841">
                      <a:solidFill>
                        <a:srgbClr val="528FCC"/>
                      </a:solidFill>
                      <a:prstDash val="solid"/>
                    </a:lnL>
                    <a:solidFill>
                      <a:srgbClr val="58A854"/>
                    </a:solidFill>
                  </a:tcPr>
                </a:tc>
              </a:tr>
              <a:tr h="531851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</a:tr>
              <a:tr h="529757">
                <a:tc>
                  <a:txBody>
                    <a:bodyPr/>
                    <a:lstStyle/>
                    <a:p>
                      <a:pPr marL="8826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</a:tr>
            </a:tbl>
          </a:graphicData>
        </a:graphic>
      </p:graphicFrame>
      <p:sp>
        <p:nvSpPr>
          <p:cNvPr id="20" name="object 33"/>
          <p:cNvSpPr txBox="1"/>
          <p:nvPr/>
        </p:nvSpPr>
        <p:spPr>
          <a:xfrm>
            <a:off x="9406778" y="4730288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34"/>
          <p:cNvSpPr txBox="1"/>
          <p:nvPr/>
        </p:nvSpPr>
        <p:spPr>
          <a:xfrm>
            <a:off x="11221930" y="4232842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35"/>
          <p:cNvSpPr txBox="1"/>
          <p:nvPr/>
        </p:nvSpPr>
        <p:spPr>
          <a:xfrm>
            <a:off x="14110519" y="423284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00" dirty="0"/>
              <a:t>Protocol </a:t>
            </a:r>
            <a:r>
              <a:rPr spc="196" dirty="0"/>
              <a:t>Type—Large</a:t>
            </a:r>
            <a:r>
              <a:rPr spc="-900" dirty="0"/>
              <a:t> </a:t>
            </a:r>
            <a:r>
              <a:rPr spc="21" dirty="0"/>
              <a:t>Value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51930" y="4158423"/>
            <a:ext cx="8585072" cy="24291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95" dirty="0">
                <a:solidFill>
                  <a:srgbClr val="FFFFFF"/>
                </a:solidFill>
                <a:latin typeface="Arial Narrow"/>
                <a:cs typeface="Arial Narrow"/>
              </a:rPr>
              <a:t>Heap</a:t>
            </a:r>
            <a:r>
              <a:rPr sz="3292" spc="-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allocation</a:t>
            </a:r>
            <a:endParaRPr lang="en-US" sz="3292" spc="113" dirty="0">
              <a:solidFill>
                <a:srgbClr val="FFFFFF"/>
              </a:solidFill>
              <a:latin typeface="Arial Narrow"/>
              <a:cs typeface="Arial Narrow"/>
            </a:endParaRPr>
          </a:p>
          <a:p>
            <a:pPr marL="10585" marR="2008060">
              <a:lnSpc>
                <a:spcPct val="139200"/>
              </a:lnSpc>
            </a:pPr>
            <a:r>
              <a:rPr lang="en-US" sz="3292" spc="158" dirty="0">
                <a:solidFill>
                  <a:srgbClr val="FFFFFF"/>
                </a:solidFill>
                <a:latin typeface="Arial Narrow"/>
                <a:cs typeface="Arial Narrow"/>
              </a:rPr>
              <a:t>No </a:t>
            </a:r>
            <a:r>
              <a:rPr lang="en-US" sz="3292" spc="75" dirty="0">
                <a:solidFill>
                  <a:srgbClr val="FFFFFF"/>
                </a:solidFill>
                <a:latin typeface="Arial Narrow"/>
                <a:cs typeface="Arial Narrow"/>
              </a:rPr>
              <a:t>reference </a:t>
            </a:r>
            <a:r>
              <a:rPr lang="en-US" sz="3292" spc="-32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lang="en-US" sz="3292" spc="18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endParaRPr lang="en-US" sz="3292" dirty="0">
              <a:latin typeface="Arial Narrow"/>
              <a:cs typeface="Arial Narrow"/>
            </a:endParaRPr>
          </a:p>
          <a:p>
            <a:pPr marL="10585">
              <a:spcBef>
                <a:spcPts val="1613"/>
              </a:spcBef>
            </a:pPr>
            <a:r>
              <a:rPr lang="en-US" sz="3292" spc="150" dirty="0">
                <a:solidFill>
                  <a:srgbClr val="FFFFFF"/>
                </a:solidFill>
                <a:latin typeface="Arial Narrow"/>
                <a:cs typeface="Arial Narrow"/>
              </a:rPr>
              <a:t>Dynamic</a:t>
            </a:r>
            <a:r>
              <a:rPr lang="en-US"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lang="en-US" sz="3292" spc="113" dirty="0">
                <a:solidFill>
                  <a:srgbClr val="FFFFFF"/>
                </a:solidFill>
                <a:latin typeface="Arial Narrow"/>
                <a:cs typeface="Arial Narrow"/>
              </a:rPr>
              <a:t>dispatch</a:t>
            </a:r>
            <a:r>
              <a:rPr lang="en-US"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lang="en-US" sz="3292" spc="200" dirty="0">
                <a:solidFill>
                  <a:srgbClr val="FFFFFF"/>
                </a:solidFill>
                <a:latin typeface="Arial Narrow"/>
                <a:cs typeface="Arial Narrow"/>
              </a:rPr>
              <a:t>through</a:t>
            </a:r>
            <a:r>
              <a:rPr lang="en-US"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lang="en-US" sz="3292" spc="100" dirty="0">
                <a:solidFill>
                  <a:srgbClr val="FFFFFF"/>
                </a:solidFill>
                <a:latin typeface="Arial Narrow"/>
                <a:cs typeface="Arial Narrow"/>
              </a:rPr>
              <a:t>Protocol</a:t>
            </a:r>
            <a:r>
              <a:rPr lang="en-US" sz="3292" spc="-167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lang="en-US" sz="3292" spc="58" dirty="0">
                <a:solidFill>
                  <a:srgbClr val="FFFFFF"/>
                </a:solidFill>
                <a:latin typeface="Arial Narrow"/>
                <a:cs typeface="Arial Narrow"/>
              </a:rPr>
              <a:t>Witness</a:t>
            </a:r>
            <a:r>
              <a:rPr lang="en-US" sz="3292" spc="-18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lang="en-US" sz="3292" spc="8" dirty="0">
                <a:solidFill>
                  <a:srgbClr val="FFFFFF"/>
                </a:solidFill>
                <a:latin typeface="Arial Narrow"/>
                <a:cs typeface="Arial Narrow"/>
              </a:rPr>
              <a:t>Table</a:t>
            </a:r>
            <a:endParaRPr lang="en-US" sz="3292" dirty="0">
              <a:latin typeface="Arial Narrow"/>
              <a:cs typeface="Arial Narrow"/>
            </a:endParaRPr>
          </a:p>
          <a:p>
            <a:pPr marL="10585"/>
            <a:endParaRPr sz="3292" dirty="0">
              <a:latin typeface="Arial Narrow"/>
              <a:cs typeface="Arial Narrow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5115365" y="1609738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8"/>
                </a:lnTo>
                <a:lnTo>
                  <a:pt x="19423" y="275120"/>
                </a:lnTo>
                <a:lnTo>
                  <a:pt x="41980" y="310601"/>
                </a:lnTo>
                <a:lnTo>
                  <a:pt x="71573" y="340195"/>
                </a:lnTo>
                <a:lnTo>
                  <a:pt x="107052" y="362753"/>
                </a:lnTo>
                <a:lnTo>
                  <a:pt x="147271" y="377129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29"/>
                </a:lnTo>
                <a:lnTo>
                  <a:pt x="1233220" y="362753"/>
                </a:lnTo>
                <a:lnTo>
                  <a:pt x="1268700" y="340195"/>
                </a:lnTo>
                <a:lnTo>
                  <a:pt x="1298292" y="310601"/>
                </a:lnTo>
                <a:lnTo>
                  <a:pt x="1320850" y="275120"/>
                </a:lnTo>
                <a:lnTo>
                  <a:pt x="1335226" y="234898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15115365" y="1969294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7"/>
                </a:lnTo>
                <a:lnTo>
                  <a:pt x="19423" y="275118"/>
                </a:lnTo>
                <a:lnTo>
                  <a:pt x="41980" y="310597"/>
                </a:lnTo>
                <a:lnTo>
                  <a:pt x="71573" y="340188"/>
                </a:lnTo>
                <a:lnTo>
                  <a:pt x="107052" y="362745"/>
                </a:lnTo>
                <a:lnTo>
                  <a:pt x="147271" y="377119"/>
                </a:lnTo>
                <a:lnTo>
                  <a:pt x="191083" y="382166"/>
                </a:lnTo>
                <a:lnTo>
                  <a:pt x="1149190" y="382166"/>
                </a:lnTo>
                <a:lnTo>
                  <a:pt x="1193001" y="377119"/>
                </a:lnTo>
                <a:lnTo>
                  <a:pt x="1233220" y="362745"/>
                </a:lnTo>
                <a:lnTo>
                  <a:pt x="1268700" y="340188"/>
                </a:lnTo>
                <a:lnTo>
                  <a:pt x="1298292" y="310597"/>
                </a:lnTo>
                <a:lnTo>
                  <a:pt x="1320850" y="275118"/>
                </a:lnTo>
                <a:lnTo>
                  <a:pt x="1335226" y="234897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15115365" y="2328843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7"/>
                </a:lnTo>
                <a:lnTo>
                  <a:pt x="107052" y="19423"/>
                </a:lnTo>
                <a:lnTo>
                  <a:pt x="71573" y="41981"/>
                </a:lnTo>
                <a:lnTo>
                  <a:pt x="41980" y="71575"/>
                </a:lnTo>
                <a:lnTo>
                  <a:pt x="19423" y="107056"/>
                </a:lnTo>
                <a:lnTo>
                  <a:pt x="5046" y="147278"/>
                </a:lnTo>
                <a:lnTo>
                  <a:pt x="0" y="191093"/>
                </a:lnTo>
                <a:lnTo>
                  <a:pt x="5046" y="234908"/>
                </a:lnTo>
                <a:lnTo>
                  <a:pt x="19423" y="275128"/>
                </a:lnTo>
                <a:lnTo>
                  <a:pt x="41980" y="310608"/>
                </a:lnTo>
                <a:lnTo>
                  <a:pt x="71573" y="340199"/>
                </a:lnTo>
                <a:lnTo>
                  <a:pt x="107052" y="362755"/>
                </a:lnTo>
                <a:lnTo>
                  <a:pt x="147271" y="377130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30"/>
                </a:lnTo>
                <a:lnTo>
                  <a:pt x="1233220" y="362755"/>
                </a:lnTo>
                <a:lnTo>
                  <a:pt x="1268700" y="340199"/>
                </a:lnTo>
                <a:lnTo>
                  <a:pt x="1298292" y="310608"/>
                </a:lnTo>
                <a:lnTo>
                  <a:pt x="1320850" y="275128"/>
                </a:lnTo>
                <a:lnTo>
                  <a:pt x="1335226" y="234908"/>
                </a:lnTo>
                <a:lnTo>
                  <a:pt x="1340273" y="191093"/>
                </a:lnTo>
                <a:lnTo>
                  <a:pt x="1335226" y="147278"/>
                </a:lnTo>
                <a:lnTo>
                  <a:pt x="1320850" y="107056"/>
                </a:lnTo>
                <a:lnTo>
                  <a:pt x="1298292" y="71575"/>
                </a:lnTo>
                <a:lnTo>
                  <a:pt x="1268700" y="41981"/>
                </a:lnTo>
                <a:lnTo>
                  <a:pt x="1233220" y="19423"/>
                </a:lnTo>
                <a:lnTo>
                  <a:pt x="1193001" y="5047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15155771" y="2363725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4"/>
                </a:lnTo>
                <a:lnTo>
                  <a:pt x="61317" y="28893"/>
                </a:lnTo>
                <a:lnTo>
                  <a:pt x="28896" y="61312"/>
                </a:lnTo>
                <a:lnTo>
                  <a:pt x="7635" y="102425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5" y="291894"/>
                </a:lnTo>
                <a:lnTo>
                  <a:pt x="238217" y="270633"/>
                </a:lnTo>
                <a:lnTo>
                  <a:pt x="270636" y="238212"/>
                </a:lnTo>
                <a:lnTo>
                  <a:pt x="291895" y="197101"/>
                </a:lnTo>
                <a:lnTo>
                  <a:pt x="299530" y="149765"/>
                </a:lnTo>
                <a:lnTo>
                  <a:pt x="291895" y="102425"/>
                </a:lnTo>
                <a:lnTo>
                  <a:pt x="270636" y="61312"/>
                </a:lnTo>
                <a:lnTo>
                  <a:pt x="238217" y="28893"/>
                </a:lnTo>
                <a:lnTo>
                  <a:pt x="197105" y="7634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15549101" y="2363725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4"/>
                </a:lnTo>
                <a:lnTo>
                  <a:pt x="61317" y="28893"/>
                </a:lnTo>
                <a:lnTo>
                  <a:pt x="28896" y="61312"/>
                </a:lnTo>
                <a:lnTo>
                  <a:pt x="7635" y="102425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1" y="291894"/>
                </a:lnTo>
                <a:lnTo>
                  <a:pt x="238212" y="270633"/>
                </a:lnTo>
                <a:lnTo>
                  <a:pt x="270633" y="238212"/>
                </a:lnTo>
                <a:lnTo>
                  <a:pt x="291894" y="197101"/>
                </a:lnTo>
                <a:lnTo>
                  <a:pt x="299530" y="149765"/>
                </a:lnTo>
                <a:lnTo>
                  <a:pt x="291894" y="102425"/>
                </a:lnTo>
                <a:lnTo>
                  <a:pt x="270633" y="61312"/>
                </a:lnTo>
                <a:lnTo>
                  <a:pt x="238212" y="28893"/>
                </a:lnTo>
                <a:lnTo>
                  <a:pt x="197101" y="7634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/>
          <p:nvPr/>
        </p:nvSpPr>
        <p:spPr>
          <a:xfrm>
            <a:off x="15278735" y="2363315"/>
            <a:ext cx="402759" cy="250865"/>
          </a:xfrm>
          <a:custGeom>
            <a:avLst/>
            <a:gdLst/>
            <a:ahLst/>
            <a:cxnLst/>
            <a:rect l="l" t="t" r="r" b="b"/>
            <a:pathLst>
              <a:path w="483234" h="300989">
                <a:moveTo>
                  <a:pt x="0" y="0"/>
                </a:moveTo>
                <a:lnTo>
                  <a:pt x="482906" y="0"/>
                </a:lnTo>
                <a:lnTo>
                  <a:pt x="482906" y="300577"/>
                </a:lnTo>
                <a:lnTo>
                  <a:pt x="0" y="300577"/>
                </a:lnTo>
                <a:lnTo>
                  <a:pt x="0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10"/>
          <p:cNvSpPr/>
          <p:nvPr/>
        </p:nvSpPr>
        <p:spPr>
          <a:xfrm>
            <a:off x="15155771" y="2003296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5"/>
                </a:lnTo>
                <a:lnTo>
                  <a:pt x="28896" y="238217"/>
                </a:lnTo>
                <a:lnTo>
                  <a:pt x="61317" y="270636"/>
                </a:lnTo>
                <a:lnTo>
                  <a:pt x="102429" y="291895"/>
                </a:lnTo>
                <a:lnTo>
                  <a:pt x="149765" y="299530"/>
                </a:lnTo>
                <a:lnTo>
                  <a:pt x="197105" y="291895"/>
                </a:lnTo>
                <a:lnTo>
                  <a:pt x="238217" y="270636"/>
                </a:lnTo>
                <a:lnTo>
                  <a:pt x="270636" y="238217"/>
                </a:lnTo>
                <a:lnTo>
                  <a:pt x="291895" y="197105"/>
                </a:lnTo>
                <a:lnTo>
                  <a:pt x="299530" y="149765"/>
                </a:lnTo>
                <a:lnTo>
                  <a:pt x="291895" y="102429"/>
                </a:lnTo>
                <a:lnTo>
                  <a:pt x="270636" y="61317"/>
                </a:lnTo>
                <a:lnTo>
                  <a:pt x="238217" y="28896"/>
                </a:lnTo>
                <a:lnTo>
                  <a:pt x="197105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/>
          <p:nvPr/>
        </p:nvSpPr>
        <p:spPr>
          <a:xfrm>
            <a:off x="15549101" y="2003296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5"/>
                </a:lnTo>
                <a:lnTo>
                  <a:pt x="28896" y="238217"/>
                </a:lnTo>
                <a:lnTo>
                  <a:pt x="61317" y="270636"/>
                </a:lnTo>
                <a:lnTo>
                  <a:pt x="102429" y="291895"/>
                </a:lnTo>
                <a:lnTo>
                  <a:pt x="149765" y="299530"/>
                </a:lnTo>
                <a:lnTo>
                  <a:pt x="197101" y="291895"/>
                </a:lnTo>
                <a:lnTo>
                  <a:pt x="238212" y="270636"/>
                </a:lnTo>
                <a:lnTo>
                  <a:pt x="270633" y="238217"/>
                </a:lnTo>
                <a:lnTo>
                  <a:pt x="291894" y="197105"/>
                </a:lnTo>
                <a:lnTo>
                  <a:pt x="299530" y="149765"/>
                </a:lnTo>
                <a:lnTo>
                  <a:pt x="291894" y="102429"/>
                </a:lnTo>
                <a:lnTo>
                  <a:pt x="270633" y="61317"/>
                </a:lnTo>
                <a:lnTo>
                  <a:pt x="238212" y="28896"/>
                </a:lnTo>
                <a:lnTo>
                  <a:pt x="197101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/>
          <p:nvPr/>
        </p:nvSpPr>
        <p:spPr>
          <a:xfrm>
            <a:off x="15278735" y="2002886"/>
            <a:ext cx="402759" cy="250865"/>
          </a:xfrm>
          <a:custGeom>
            <a:avLst/>
            <a:gdLst/>
            <a:ahLst/>
            <a:cxnLst/>
            <a:rect l="l" t="t" r="r" b="b"/>
            <a:pathLst>
              <a:path w="483234" h="300990">
                <a:moveTo>
                  <a:pt x="0" y="0"/>
                </a:moveTo>
                <a:lnTo>
                  <a:pt x="482906" y="0"/>
                </a:lnTo>
                <a:lnTo>
                  <a:pt x="482906" y="300577"/>
                </a:lnTo>
                <a:lnTo>
                  <a:pt x="0" y="300577"/>
                </a:lnTo>
                <a:lnTo>
                  <a:pt x="0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15549101" y="1644611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1" y="291894"/>
                </a:lnTo>
                <a:lnTo>
                  <a:pt x="238212" y="270633"/>
                </a:lnTo>
                <a:lnTo>
                  <a:pt x="270633" y="238212"/>
                </a:lnTo>
                <a:lnTo>
                  <a:pt x="291894" y="197101"/>
                </a:lnTo>
                <a:lnTo>
                  <a:pt x="299530" y="149765"/>
                </a:lnTo>
                <a:lnTo>
                  <a:pt x="291894" y="102429"/>
                </a:lnTo>
                <a:lnTo>
                  <a:pt x="270633" y="61317"/>
                </a:lnTo>
                <a:lnTo>
                  <a:pt x="238212" y="28896"/>
                </a:lnTo>
                <a:lnTo>
                  <a:pt x="197101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/>
          <p:nvPr/>
        </p:nvSpPr>
        <p:spPr>
          <a:xfrm>
            <a:off x="15928120" y="1644175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5" y="291894"/>
                </a:lnTo>
                <a:lnTo>
                  <a:pt x="238217" y="270633"/>
                </a:lnTo>
                <a:lnTo>
                  <a:pt x="270636" y="238212"/>
                </a:lnTo>
                <a:lnTo>
                  <a:pt x="291895" y="197101"/>
                </a:lnTo>
                <a:lnTo>
                  <a:pt x="299530" y="149765"/>
                </a:lnTo>
                <a:lnTo>
                  <a:pt x="291895" y="102429"/>
                </a:lnTo>
                <a:lnTo>
                  <a:pt x="270636" y="61317"/>
                </a:lnTo>
                <a:lnTo>
                  <a:pt x="238217" y="28896"/>
                </a:lnTo>
                <a:lnTo>
                  <a:pt x="197105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DC5A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/>
          <p:nvPr/>
        </p:nvSpPr>
        <p:spPr>
          <a:xfrm>
            <a:off x="15155771" y="1644611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5" y="291894"/>
                </a:lnTo>
                <a:lnTo>
                  <a:pt x="238217" y="270633"/>
                </a:lnTo>
                <a:lnTo>
                  <a:pt x="270636" y="238212"/>
                </a:lnTo>
                <a:lnTo>
                  <a:pt x="291895" y="197101"/>
                </a:lnTo>
                <a:lnTo>
                  <a:pt x="299530" y="149765"/>
                </a:lnTo>
                <a:lnTo>
                  <a:pt x="291895" y="102429"/>
                </a:lnTo>
                <a:lnTo>
                  <a:pt x="270636" y="61317"/>
                </a:lnTo>
                <a:lnTo>
                  <a:pt x="238217" y="28896"/>
                </a:lnTo>
                <a:lnTo>
                  <a:pt x="197105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DC5A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/>
          <p:nvPr/>
        </p:nvSpPr>
        <p:spPr>
          <a:xfrm>
            <a:off x="15278737" y="1644114"/>
            <a:ext cx="370475" cy="250865"/>
          </a:xfrm>
          <a:custGeom>
            <a:avLst/>
            <a:gdLst/>
            <a:ahLst/>
            <a:cxnLst/>
            <a:rect l="l" t="t" r="r" b="b"/>
            <a:pathLst>
              <a:path w="444500" h="300990">
                <a:moveTo>
                  <a:pt x="0" y="300577"/>
                </a:moveTo>
                <a:lnTo>
                  <a:pt x="444489" y="300577"/>
                </a:lnTo>
                <a:lnTo>
                  <a:pt x="444489" y="0"/>
                </a:lnTo>
                <a:lnTo>
                  <a:pt x="0" y="0"/>
                </a:lnTo>
                <a:lnTo>
                  <a:pt x="0" y="300577"/>
                </a:lnTo>
                <a:close/>
              </a:path>
            </a:pathLst>
          </a:custGeom>
          <a:solidFill>
            <a:srgbClr val="DC5A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15649201" y="1644113"/>
            <a:ext cx="402759" cy="250865"/>
          </a:xfrm>
          <a:custGeom>
            <a:avLst/>
            <a:gdLst/>
            <a:ahLst/>
            <a:cxnLst/>
            <a:rect l="l" t="t" r="r" b="b"/>
            <a:pathLst>
              <a:path w="483234" h="300990">
                <a:moveTo>
                  <a:pt x="0" y="0"/>
                </a:moveTo>
                <a:lnTo>
                  <a:pt x="482906" y="0"/>
                </a:lnTo>
                <a:lnTo>
                  <a:pt x="482906" y="300577"/>
                </a:lnTo>
                <a:lnTo>
                  <a:pt x="0" y="300577"/>
                </a:lnTo>
                <a:lnTo>
                  <a:pt x="0" y="0"/>
                </a:lnTo>
                <a:close/>
              </a:path>
            </a:pathLst>
          </a:custGeom>
          <a:solidFill>
            <a:srgbClr val="DC5A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3"/>
          <p:cNvSpPr/>
          <p:nvPr/>
        </p:nvSpPr>
        <p:spPr>
          <a:xfrm>
            <a:off x="8770310" y="2802940"/>
            <a:ext cx="7688418" cy="8717316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4"/>
          <p:cNvSpPr/>
          <p:nvPr/>
        </p:nvSpPr>
        <p:spPr>
          <a:xfrm>
            <a:off x="8770310" y="2802940"/>
            <a:ext cx="7688418" cy="8717316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4"/>
          <p:cNvSpPr/>
          <p:nvPr/>
        </p:nvSpPr>
        <p:spPr>
          <a:xfrm>
            <a:off x="10502617" y="3987210"/>
            <a:ext cx="2310177" cy="2553068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86" y="0"/>
                </a:lnTo>
                <a:lnTo>
                  <a:pt x="2771486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5"/>
          <p:cNvSpPr/>
          <p:nvPr/>
        </p:nvSpPr>
        <p:spPr>
          <a:xfrm>
            <a:off x="10655865" y="5652405"/>
            <a:ext cx="2003741" cy="453966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6"/>
          <p:cNvSpPr txBox="1"/>
          <p:nvPr/>
        </p:nvSpPr>
        <p:spPr>
          <a:xfrm>
            <a:off x="10698603" y="568824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7"/>
          <p:cNvSpPr txBox="1"/>
          <p:nvPr/>
        </p:nvSpPr>
        <p:spPr>
          <a:xfrm>
            <a:off x="10655865" y="4592889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2927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8"/>
          <p:cNvSpPr/>
          <p:nvPr/>
        </p:nvSpPr>
        <p:spPr>
          <a:xfrm>
            <a:off x="10655865" y="4534382"/>
            <a:ext cx="2003741" cy="38105"/>
          </a:xfrm>
          <a:custGeom>
            <a:avLst/>
            <a:gdLst/>
            <a:ahLst/>
            <a:cxnLst/>
            <a:rect l="l" t="t" r="r" b="b"/>
            <a:pathLst>
              <a:path w="2404109" h="24130">
                <a:moveTo>
                  <a:pt x="0" y="23580"/>
                </a:moveTo>
                <a:lnTo>
                  <a:pt x="2403748" y="23580"/>
                </a:lnTo>
                <a:lnTo>
                  <a:pt x="2403748" y="0"/>
                </a:lnTo>
                <a:lnTo>
                  <a:pt x="0" y="0"/>
                </a:lnTo>
                <a:lnTo>
                  <a:pt x="0" y="2358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9"/>
          <p:cNvSpPr/>
          <p:nvPr/>
        </p:nvSpPr>
        <p:spPr>
          <a:xfrm>
            <a:off x="10655865" y="5122642"/>
            <a:ext cx="2003741" cy="453966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30"/>
          <p:cNvSpPr txBox="1"/>
          <p:nvPr/>
        </p:nvSpPr>
        <p:spPr>
          <a:xfrm>
            <a:off x="10655865" y="6182158"/>
            <a:ext cx="2003741" cy="35273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106" rIns="0" bIns="0" rtlCol="0">
            <a:spAutoFit/>
          </a:bodyPr>
          <a:lstStyle/>
          <a:p>
            <a:pPr marL="52927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31"/>
          <p:cNvSpPr/>
          <p:nvPr/>
        </p:nvSpPr>
        <p:spPr>
          <a:xfrm>
            <a:off x="15624980" y="4087258"/>
            <a:ext cx="338720" cy="943642"/>
          </a:xfrm>
          <a:custGeom>
            <a:avLst/>
            <a:gdLst/>
            <a:ahLst/>
            <a:cxnLst/>
            <a:rect l="l" t="t" r="r" b="b"/>
            <a:pathLst>
              <a:path w="406400" h="1224914">
                <a:moveTo>
                  <a:pt x="0" y="1224423"/>
                </a:moveTo>
                <a:lnTo>
                  <a:pt x="406186" y="1224423"/>
                </a:lnTo>
                <a:lnTo>
                  <a:pt x="406186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32"/>
          <p:cNvSpPr txBox="1"/>
          <p:nvPr/>
        </p:nvSpPr>
        <p:spPr>
          <a:xfrm>
            <a:off x="15347100" y="4270117"/>
            <a:ext cx="538609" cy="602678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33"/>
          <p:cNvSpPr/>
          <p:nvPr/>
        </p:nvSpPr>
        <p:spPr>
          <a:xfrm>
            <a:off x="13573864" y="3951603"/>
            <a:ext cx="2051374" cy="2132368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51" y="0"/>
                </a:lnTo>
                <a:lnTo>
                  <a:pt x="2460951" y="2767831"/>
                </a:lnTo>
                <a:lnTo>
                  <a:pt x="0" y="276783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30" name="object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6577730"/>
              </p:ext>
            </p:extLst>
          </p:nvPr>
        </p:nvGraphicFramePr>
        <p:xfrm>
          <a:off x="13738543" y="4050892"/>
          <a:ext cx="1721807" cy="194788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3028"/>
                <a:gridCol w="1118779"/>
              </a:tblGrid>
              <a:tr h="498049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8049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8049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53740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31" name="object 35"/>
          <p:cNvSpPr/>
          <p:nvPr/>
        </p:nvSpPr>
        <p:spPr>
          <a:xfrm>
            <a:off x="10660927" y="4043482"/>
            <a:ext cx="2003741" cy="453966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6"/>
          <p:cNvSpPr/>
          <p:nvPr/>
        </p:nvSpPr>
        <p:spPr>
          <a:xfrm>
            <a:off x="12470843" y="4288931"/>
            <a:ext cx="908723" cy="38105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7"/>
          <p:cNvSpPr/>
          <p:nvPr/>
        </p:nvSpPr>
        <p:spPr>
          <a:xfrm>
            <a:off x="13366245" y="4231333"/>
            <a:ext cx="115377" cy="106643"/>
          </a:xfrm>
          <a:custGeom>
            <a:avLst/>
            <a:gdLst/>
            <a:ahLst/>
            <a:cxnLst/>
            <a:rect l="l" t="t" r="r" b="b"/>
            <a:pathLst>
              <a:path w="138430" h="138430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8"/>
          <p:cNvSpPr/>
          <p:nvPr/>
        </p:nvSpPr>
        <p:spPr>
          <a:xfrm>
            <a:off x="12387935" y="4240934"/>
            <a:ext cx="96324" cy="89032"/>
          </a:xfrm>
          <a:custGeom>
            <a:avLst/>
            <a:gdLst/>
            <a:ahLst/>
            <a:cxnLst/>
            <a:rect l="l" t="t" r="r" b="b"/>
            <a:pathLst>
              <a:path w="115569" h="115569">
                <a:moveTo>
                  <a:pt x="57589" y="0"/>
                </a:moveTo>
                <a:lnTo>
                  <a:pt x="35175" y="4526"/>
                </a:lnTo>
                <a:lnTo>
                  <a:pt x="16869" y="16869"/>
                </a:lnTo>
                <a:lnTo>
                  <a:pt x="4526" y="35175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5"/>
                </a:lnTo>
                <a:lnTo>
                  <a:pt x="98313" y="16869"/>
                </a:lnTo>
                <a:lnTo>
                  <a:pt x="80008" y="4526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39"/>
          <p:cNvSpPr txBox="1"/>
          <p:nvPr/>
        </p:nvSpPr>
        <p:spPr>
          <a:xfrm>
            <a:off x="9441898" y="3960280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40"/>
          <p:cNvSpPr txBox="1"/>
          <p:nvPr/>
        </p:nvSpPr>
        <p:spPr>
          <a:xfrm>
            <a:off x="11257050" y="3462835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41"/>
          <p:cNvSpPr txBox="1"/>
          <p:nvPr/>
        </p:nvSpPr>
        <p:spPr>
          <a:xfrm>
            <a:off x="14145639" y="3462835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6235807"/>
            <a:ext cx="3376617" cy="436631"/>
          </a:xfrm>
          <a:custGeom>
            <a:avLst/>
            <a:gdLst/>
            <a:ahLst/>
            <a:cxnLst/>
            <a:rect l="l" t="t" r="r" b="b"/>
            <a:pathLst>
              <a:path w="4051300" h="523875">
                <a:moveTo>
                  <a:pt x="3789381" y="0"/>
                </a:moveTo>
                <a:lnTo>
                  <a:pt x="0" y="0"/>
                </a:lnTo>
                <a:lnTo>
                  <a:pt x="0" y="523544"/>
                </a:lnTo>
                <a:lnTo>
                  <a:pt x="3789381" y="523544"/>
                </a:lnTo>
                <a:lnTo>
                  <a:pt x="3836415" y="519326"/>
                </a:lnTo>
                <a:lnTo>
                  <a:pt x="3880692" y="507166"/>
                </a:lnTo>
                <a:lnTo>
                  <a:pt x="3921469" y="487804"/>
                </a:lnTo>
                <a:lnTo>
                  <a:pt x="3958007" y="461978"/>
                </a:lnTo>
                <a:lnTo>
                  <a:pt x="3989563" y="430428"/>
                </a:lnTo>
                <a:lnTo>
                  <a:pt x="4015397" y="393892"/>
                </a:lnTo>
                <a:lnTo>
                  <a:pt x="4034768" y="353112"/>
                </a:lnTo>
                <a:lnTo>
                  <a:pt x="4046933" y="308825"/>
                </a:lnTo>
                <a:lnTo>
                  <a:pt x="4051153" y="261772"/>
                </a:lnTo>
                <a:lnTo>
                  <a:pt x="4046933" y="214718"/>
                </a:lnTo>
                <a:lnTo>
                  <a:pt x="4034768" y="170431"/>
                </a:lnTo>
                <a:lnTo>
                  <a:pt x="4015397" y="129651"/>
                </a:lnTo>
                <a:lnTo>
                  <a:pt x="3989563" y="93116"/>
                </a:lnTo>
                <a:lnTo>
                  <a:pt x="3958007" y="61565"/>
                </a:lnTo>
                <a:lnTo>
                  <a:pt x="3921469" y="35739"/>
                </a:lnTo>
                <a:lnTo>
                  <a:pt x="3880692" y="16377"/>
                </a:lnTo>
                <a:lnTo>
                  <a:pt x="3836415" y="4217"/>
                </a:lnTo>
                <a:lnTo>
                  <a:pt x="3789381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0" y="7813671"/>
            <a:ext cx="10172190" cy="436631"/>
          </a:xfrm>
          <a:custGeom>
            <a:avLst/>
            <a:gdLst/>
            <a:ahLst/>
            <a:cxnLst/>
            <a:rect l="l" t="t" r="r" b="b"/>
            <a:pathLst>
              <a:path w="12204700" h="523875">
                <a:moveTo>
                  <a:pt x="11942707" y="0"/>
                </a:moveTo>
                <a:lnTo>
                  <a:pt x="0" y="0"/>
                </a:lnTo>
                <a:lnTo>
                  <a:pt x="0" y="523544"/>
                </a:lnTo>
                <a:lnTo>
                  <a:pt x="11942707" y="523544"/>
                </a:lnTo>
                <a:lnTo>
                  <a:pt x="11989741" y="519326"/>
                </a:lnTo>
                <a:lnTo>
                  <a:pt x="12034018" y="507166"/>
                </a:lnTo>
                <a:lnTo>
                  <a:pt x="12074795" y="487804"/>
                </a:lnTo>
                <a:lnTo>
                  <a:pt x="12111333" y="461978"/>
                </a:lnTo>
                <a:lnTo>
                  <a:pt x="12142889" y="430428"/>
                </a:lnTo>
                <a:lnTo>
                  <a:pt x="12168723" y="393892"/>
                </a:lnTo>
                <a:lnTo>
                  <a:pt x="12188093" y="353112"/>
                </a:lnTo>
                <a:lnTo>
                  <a:pt x="12200259" y="308825"/>
                </a:lnTo>
                <a:lnTo>
                  <a:pt x="12204479" y="261772"/>
                </a:lnTo>
                <a:lnTo>
                  <a:pt x="12200259" y="214718"/>
                </a:lnTo>
                <a:lnTo>
                  <a:pt x="12188093" y="170431"/>
                </a:lnTo>
                <a:lnTo>
                  <a:pt x="12168723" y="129651"/>
                </a:lnTo>
                <a:lnTo>
                  <a:pt x="12142889" y="93116"/>
                </a:lnTo>
                <a:lnTo>
                  <a:pt x="12111333" y="61565"/>
                </a:lnTo>
                <a:lnTo>
                  <a:pt x="12074795" y="35739"/>
                </a:lnTo>
                <a:lnTo>
                  <a:pt x="12034018" y="16377"/>
                </a:lnTo>
                <a:lnTo>
                  <a:pt x="11989741" y="4217"/>
                </a:lnTo>
                <a:lnTo>
                  <a:pt x="11942707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43056"/>
                </a:lnTo>
                <a:lnTo>
                  <a:pt x="3775078" y="8643056"/>
                </a:lnTo>
                <a:lnTo>
                  <a:pt x="3728025" y="8638839"/>
                </a:lnTo>
                <a:lnTo>
                  <a:pt x="3683738" y="8626680"/>
                </a:lnTo>
                <a:lnTo>
                  <a:pt x="3642957" y="8607318"/>
                </a:lnTo>
                <a:lnTo>
                  <a:pt x="3606422" y="8581493"/>
                </a:lnTo>
                <a:lnTo>
                  <a:pt x="3574872" y="8549944"/>
                </a:lnTo>
                <a:lnTo>
                  <a:pt x="3549046" y="8513409"/>
                </a:lnTo>
                <a:lnTo>
                  <a:pt x="3529683" y="8472628"/>
                </a:lnTo>
                <a:lnTo>
                  <a:pt x="3517524" y="8428340"/>
                </a:lnTo>
                <a:lnTo>
                  <a:pt x="3513306" y="8381284"/>
                </a:lnTo>
                <a:lnTo>
                  <a:pt x="3517524" y="8334230"/>
                </a:lnTo>
                <a:lnTo>
                  <a:pt x="3529683" y="8289943"/>
                </a:lnTo>
                <a:lnTo>
                  <a:pt x="3549046" y="8249163"/>
                </a:lnTo>
                <a:lnTo>
                  <a:pt x="3574872" y="8212628"/>
                </a:lnTo>
                <a:lnTo>
                  <a:pt x="3606422" y="8181077"/>
                </a:lnTo>
                <a:lnTo>
                  <a:pt x="3642957" y="8155251"/>
                </a:lnTo>
                <a:lnTo>
                  <a:pt x="3683738" y="8135889"/>
                </a:lnTo>
                <a:lnTo>
                  <a:pt x="3728025" y="8123729"/>
                </a:lnTo>
                <a:lnTo>
                  <a:pt x="3775078" y="8119511"/>
                </a:lnTo>
                <a:lnTo>
                  <a:pt x="20104099" y="8119511"/>
                </a:lnTo>
                <a:lnTo>
                  <a:pt x="20104099" y="6749794"/>
                </a:lnTo>
                <a:lnTo>
                  <a:pt x="3775078" y="6749794"/>
                </a:lnTo>
                <a:lnTo>
                  <a:pt x="3728025" y="6745576"/>
                </a:lnTo>
                <a:lnTo>
                  <a:pt x="3683738" y="6733417"/>
                </a:lnTo>
                <a:lnTo>
                  <a:pt x="3642957" y="6714054"/>
                </a:lnTo>
                <a:lnTo>
                  <a:pt x="3606422" y="6688228"/>
                </a:lnTo>
                <a:lnTo>
                  <a:pt x="3574872" y="6656678"/>
                </a:lnTo>
                <a:lnTo>
                  <a:pt x="3549046" y="6620143"/>
                </a:lnTo>
                <a:lnTo>
                  <a:pt x="3529683" y="6579362"/>
                </a:lnTo>
                <a:lnTo>
                  <a:pt x="3517524" y="6535075"/>
                </a:lnTo>
                <a:lnTo>
                  <a:pt x="3513306" y="6488022"/>
                </a:lnTo>
                <a:lnTo>
                  <a:pt x="3517524" y="6440968"/>
                </a:lnTo>
                <a:lnTo>
                  <a:pt x="3529683" y="6396682"/>
                </a:lnTo>
                <a:lnTo>
                  <a:pt x="3549046" y="6355901"/>
                </a:lnTo>
                <a:lnTo>
                  <a:pt x="3574872" y="6319366"/>
                </a:lnTo>
                <a:lnTo>
                  <a:pt x="3606422" y="6287816"/>
                </a:lnTo>
                <a:lnTo>
                  <a:pt x="3642957" y="6261990"/>
                </a:lnTo>
                <a:lnTo>
                  <a:pt x="3683738" y="6242627"/>
                </a:lnTo>
                <a:lnTo>
                  <a:pt x="3728025" y="6230467"/>
                </a:lnTo>
                <a:lnTo>
                  <a:pt x="3775078" y="6226250"/>
                </a:lnTo>
                <a:lnTo>
                  <a:pt x="20104099" y="6226250"/>
                </a:lnTo>
                <a:lnTo>
                  <a:pt x="20104099" y="4856857"/>
                </a:lnTo>
                <a:lnTo>
                  <a:pt x="3775078" y="4856857"/>
                </a:lnTo>
                <a:lnTo>
                  <a:pt x="3728025" y="4852639"/>
                </a:lnTo>
                <a:lnTo>
                  <a:pt x="3683738" y="4840480"/>
                </a:lnTo>
                <a:lnTo>
                  <a:pt x="3642957" y="4821117"/>
                </a:lnTo>
                <a:lnTo>
                  <a:pt x="3606422" y="4795291"/>
                </a:lnTo>
                <a:lnTo>
                  <a:pt x="3574872" y="4763741"/>
                </a:lnTo>
                <a:lnTo>
                  <a:pt x="3549046" y="4727206"/>
                </a:lnTo>
                <a:lnTo>
                  <a:pt x="3529683" y="4686425"/>
                </a:lnTo>
                <a:lnTo>
                  <a:pt x="3517524" y="4642138"/>
                </a:lnTo>
                <a:lnTo>
                  <a:pt x="3513306" y="4595085"/>
                </a:lnTo>
                <a:lnTo>
                  <a:pt x="3517524" y="4548031"/>
                </a:lnTo>
                <a:lnTo>
                  <a:pt x="3529683" y="4503744"/>
                </a:lnTo>
                <a:lnTo>
                  <a:pt x="3549046" y="4462964"/>
                </a:lnTo>
                <a:lnTo>
                  <a:pt x="3574872" y="4426429"/>
                </a:lnTo>
                <a:lnTo>
                  <a:pt x="3606422" y="4394879"/>
                </a:lnTo>
                <a:lnTo>
                  <a:pt x="3642957" y="4369052"/>
                </a:lnTo>
                <a:lnTo>
                  <a:pt x="3683738" y="4349690"/>
                </a:lnTo>
                <a:lnTo>
                  <a:pt x="3728025" y="4337530"/>
                </a:lnTo>
                <a:lnTo>
                  <a:pt x="3775078" y="4333313"/>
                </a:lnTo>
                <a:lnTo>
                  <a:pt x="20104099" y="433331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119511"/>
                </a:moveTo>
                <a:lnTo>
                  <a:pt x="16318560" y="8119511"/>
                </a:lnTo>
                <a:lnTo>
                  <a:pt x="16365622" y="8123729"/>
                </a:lnTo>
                <a:lnTo>
                  <a:pt x="16409913" y="8135889"/>
                </a:lnTo>
                <a:lnTo>
                  <a:pt x="16450695" y="8155251"/>
                </a:lnTo>
                <a:lnTo>
                  <a:pt x="16487229" y="8181077"/>
                </a:lnTo>
                <a:lnTo>
                  <a:pt x="16518777" y="8212628"/>
                </a:lnTo>
                <a:lnTo>
                  <a:pt x="16544599" y="8249163"/>
                </a:lnTo>
                <a:lnTo>
                  <a:pt x="16563959" y="8289943"/>
                </a:lnTo>
                <a:lnTo>
                  <a:pt x="16576116" y="8334230"/>
                </a:lnTo>
                <a:lnTo>
                  <a:pt x="16580332" y="8381284"/>
                </a:lnTo>
                <a:lnTo>
                  <a:pt x="16576116" y="8428340"/>
                </a:lnTo>
                <a:lnTo>
                  <a:pt x="16563959" y="8472629"/>
                </a:lnTo>
                <a:lnTo>
                  <a:pt x="16544599" y="8513411"/>
                </a:lnTo>
                <a:lnTo>
                  <a:pt x="16518777" y="8549947"/>
                </a:lnTo>
                <a:lnTo>
                  <a:pt x="16487229" y="8581498"/>
                </a:lnTo>
                <a:lnTo>
                  <a:pt x="16450695" y="8607323"/>
                </a:lnTo>
                <a:lnTo>
                  <a:pt x="16409913" y="8626684"/>
                </a:lnTo>
                <a:lnTo>
                  <a:pt x="16365622" y="8638841"/>
                </a:lnTo>
                <a:lnTo>
                  <a:pt x="16318560" y="8643056"/>
                </a:lnTo>
                <a:lnTo>
                  <a:pt x="20104099" y="8643056"/>
                </a:lnTo>
                <a:lnTo>
                  <a:pt x="20104099" y="8119511"/>
                </a:lnTo>
                <a:close/>
              </a:path>
              <a:path w="20104100" h="12565380">
                <a:moveTo>
                  <a:pt x="20104099" y="6226250"/>
                </a:moveTo>
                <a:lnTo>
                  <a:pt x="16318560" y="6226250"/>
                </a:lnTo>
                <a:lnTo>
                  <a:pt x="16365622" y="6230467"/>
                </a:lnTo>
                <a:lnTo>
                  <a:pt x="16409913" y="6242627"/>
                </a:lnTo>
                <a:lnTo>
                  <a:pt x="16450695" y="6261990"/>
                </a:lnTo>
                <a:lnTo>
                  <a:pt x="16487229" y="6287816"/>
                </a:lnTo>
                <a:lnTo>
                  <a:pt x="16518777" y="6319366"/>
                </a:lnTo>
                <a:lnTo>
                  <a:pt x="16544599" y="6355901"/>
                </a:lnTo>
                <a:lnTo>
                  <a:pt x="16563959" y="6396682"/>
                </a:lnTo>
                <a:lnTo>
                  <a:pt x="16576116" y="6440968"/>
                </a:lnTo>
                <a:lnTo>
                  <a:pt x="16580332" y="6488022"/>
                </a:lnTo>
                <a:lnTo>
                  <a:pt x="16576116" y="6535075"/>
                </a:lnTo>
                <a:lnTo>
                  <a:pt x="16563959" y="6579362"/>
                </a:lnTo>
                <a:lnTo>
                  <a:pt x="16544599" y="6620143"/>
                </a:lnTo>
                <a:lnTo>
                  <a:pt x="16518777" y="6656678"/>
                </a:lnTo>
                <a:lnTo>
                  <a:pt x="16487229" y="6688228"/>
                </a:lnTo>
                <a:lnTo>
                  <a:pt x="16450695" y="6714054"/>
                </a:lnTo>
                <a:lnTo>
                  <a:pt x="16409913" y="6733417"/>
                </a:lnTo>
                <a:lnTo>
                  <a:pt x="16365622" y="6745576"/>
                </a:lnTo>
                <a:lnTo>
                  <a:pt x="16318560" y="6749794"/>
                </a:lnTo>
                <a:lnTo>
                  <a:pt x="20104099" y="6749794"/>
                </a:lnTo>
                <a:lnTo>
                  <a:pt x="20104099" y="6226250"/>
                </a:lnTo>
                <a:close/>
              </a:path>
              <a:path w="20104100" h="12565380">
                <a:moveTo>
                  <a:pt x="20104099" y="4333313"/>
                </a:moveTo>
                <a:lnTo>
                  <a:pt x="16318560" y="4333313"/>
                </a:lnTo>
                <a:lnTo>
                  <a:pt x="16365622" y="4337530"/>
                </a:lnTo>
                <a:lnTo>
                  <a:pt x="16409913" y="4349690"/>
                </a:lnTo>
                <a:lnTo>
                  <a:pt x="16450695" y="4369052"/>
                </a:lnTo>
                <a:lnTo>
                  <a:pt x="16487229" y="4394879"/>
                </a:lnTo>
                <a:lnTo>
                  <a:pt x="16518777" y="4426429"/>
                </a:lnTo>
                <a:lnTo>
                  <a:pt x="16544599" y="4462964"/>
                </a:lnTo>
                <a:lnTo>
                  <a:pt x="16563959" y="4503744"/>
                </a:lnTo>
                <a:lnTo>
                  <a:pt x="16576116" y="4548031"/>
                </a:lnTo>
                <a:lnTo>
                  <a:pt x="16580332" y="4595085"/>
                </a:lnTo>
                <a:lnTo>
                  <a:pt x="16576116" y="4642138"/>
                </a:lnTo>
                <a:lnTo>
                  <a:pt x="16563959" y="4686425"/>
                </a:lnTo>
                <a:lnTo>
                  <a:pt x="16544599" y="4727206"/>
                </a:lnTo>
                <a:lnTo>
                  <a:pt x="16518777" y="4763741"/>
                </a:lnTo>
                <a:lnTo>
                  <a:pt x="16487229" y="4795291"/>
                </a:lnTo>
                <a:lnTo>
                  <a:pt x="16450695" y="4821117"/>
                </a:lnTo>
                <a:lnTo>
                  <a:pt x="16409913" y="4840480"/>
                </a:lnTo>
                <a:lnTo>
                  <a:pt x="16365622" y="4852639"/>
                </a:lnTo>
                <a:lnTo>
                  <a:pt x="16318560" y="4856857"/>
                </a:lnTo>
                <a:lnTo>
                  <a:pt x="20104099" y="4856857"/>
                </a:lnTo>
                <a:lnTo>
                  <a:pt x="20104099" y="433331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87232"/>
                </a:lnTo>
                <a:lnTo>
                  <a:pt x="3774754" y="8687232"/>
                </a:lnTo>
                <a:lnTo>
                  <a:pt x="3725500" y="8683258"/>
                </a:lnTo>
                <a:lnTo>
                  <a:pt x="3678776" y="8671752"/>
                </a:lnTo>
                <a:lnTo>
                  <a:pt x="3635208" y="8653338"/>
                </a:lnTo>
                <a:lnTo>
                  <a:pt x="3595420" y="8628644"/>
                </a:lnTo>
                <a:lnTo>
                  <a:pt x="3560038" y="8598293"/>
                </a:lnTo>
                <a:lnTo>
                  <a:pt x="3529687" y="8562911"/>
                </a:lnTo>
                <a:lnTo>
                  <a:pt x="3504992" y="8523123"/>
                </a:lnTo>
                <a:lnTo>
                  <a:pt x="3486579" y="8479554"/>
                </a:lnTo>
                <a:lnTo>
                  <a:pt x="3475072" y="8432831"/>
                </a:lnTo>
                <a:lnTo>
                  <a:pt x="3471098" y="8383577"/>
                </a:lnTo>
                <a:lnTo>
                  <a:pt x="3475072" y="8334323"/>
                </a:lnTo>
                <a:lnTo>
                  <a:pt x="3486579" y="8287599"/>
                </a:lnTo>
                <a:lnTo>
                  <a:pt x="3504992" y="8244031"/>
                </a:lnTo>
                <a:lnTo>
                  <a:pt x="3529687" y="8204243"/>
                </a:lnTo>
                <a:lnTo>
                  <a:pt x="3560038" y="8168861"/>
                </a:lnTo>
                <a:lnTo>
                  <a:pt x="3595420" y="8138510"/>
                </a:lnTo>
                <a:lnTo>
                  <a:pt x="3635208" y="8113815"/>
                </a:lnTo>
                <a:lnTo>
                  <a:pt x="3678776" y="8095402"/>
                </a:lnTo>
                <a:lnTo>
                  <a:pt x="3725500" y="8083895"/>
                </a:lnTo>
                <a:lnTo>
                  <a:pt x="3774754" y="8079921"/>
                </a:lnTo>
                <a:lnTo>
                  <a:pt x="20104099" y="8079921"/>
                </a:lnTo>
                <a:lnTo>
                  <a:pt x="20104099" y="6790369"/>
                </a:lnTo>
                <a:lnTo>
                  <a:pt x="3774754" y="6790369"/>
                </a:lnTo>
                <a:lnTo>
                  <a:pt x="3725500" y="6786394"/>
                </a:lnTo>
                <a:lnTo>
                  <a:pt x="3678776" y="6774888"/>
                </a:lnTo>
                <a:lnTo>
                  <a:pt x="3635208" y="6756475"/>
                </a:lnTo>
                <a:lnTo>
                  <a:pt x="3595420" y="6731780"/>
                </a:lnTo>
                <a:lnTo>
                  <a:pt x="3560038" y="6701429"/>
                </a:lnTo>
                <a:lnTo>
                  <a:pt x="3529687" y="6666047"/>
                </a:lnTo>
                <a:lnTo>
                  <a:pt x="3504992" y="6626259"/>
                </a:lnTo>
                <a:lnTo>
                  <a:pt x="3486579" y="6582691"/>
                </a:lnTo>
                <a:lnTo>
                  <a:pt x="3475072" y="6535967"/>
                </a:lnTo>
                <a:lnTo>
                  <a:pt x="3471098" y="6486713"/>
                </a:lnTo>
                <a:lnTo>
                  <a:pt x="3475072" y="6437459"/>
                </a:lnTo>
                <a:lnTo>
                  <a:pt x="3486579" y="6390735"/>
                </a:lnTo>
                <a:lnTo>
                  <a:pt x="3504992" y="6347167"/>
                </a:lnTo>
                <a:lnTo>
                  <a:pt x="3529687" y="6307379"/>
                </a:lnTo>
                <a:lnTo>
                  <a:pt x="3560038" y="6271997"/>
                </a:lnTo>
                <a:lnTo>
                  <a:pt x="3595420" y="6241646"/>
                </a:lnTo>
                <a:lnTo>
                  <a:pt x="3635208" y="6216951"/>
                </a:lnTo>
                <a:lnTo>
                  <a:pt x="3678776" y="6198538"/>
                </a:lnTo>
                <a:lnTo>
                  <a:pt x="3725500" y="6187032"/>
                </a:lnTo>
                <a:lnTo>
                  <a:pt x="3774754" y="6183057"/>
                </a:lnTo>
                <a:lnTo>
                  <a:pt x="20104099" y="6183057"/>
                </a:lnTo>
                <a:lnTo>
                  <a:pt x="20104099" y="4900374"/>
                </a:lnTo>
                <a:lnTo>
                  <a:pt x="3774754" y="4900374"/>
                </a:lnTo>
                <a:lnTo>
                  <a:pt x="3725500" y="4896399"/>
                </a:lnTo>
                <a:lnTo>
                  <a:pt x="3678776" y="4884893"/>
                </a:lnTo>
                <a:lnTo>
                  <a:pt x="3635208" y="4866480"/>
                </a:lnTo>
                <a:lnTo>
                  <a:pt x="3595420" y="4841785"/>
                </a:lnTo>
                <a:lnTo>
                  <a:pt x="3560038" y="4811434"/>
                </a:lnTo>
                <a:lnTo>
                  <a:pt x="3529687" y="4776052"/>
                </a:lnTo>
                <a:lnTo>
                  <a:pt x="3504992" y="4736264"/>
                </a:lnTo>
                <a:lnTo>
                  <a:pt x="3486579" y="4692696"/>
                </a:lnTo>
                <a:lnTo>
                  <a:pt x="3475072" y="4645972"/>
                </a:lnTo>
                <a:lnTo>
                  <a:pt x="3471098" y="4596718"/>
                </a:lnTo>
                <a:lnTo>
                  <a:pt x="3475072" y="4547464"/>
                </a:lnTo>
                <a:lnTo>
                  <a:pt x="3486579" y="4500741"/>
                </a:lnTo>
                <a:lnTo>
                  <a:pt x="3504992" y="4457172"/>
                </a:lnTo>
                <a:lnTo>
                  <a:pt x="3529687" y="4417384"/>
                </a:lnTo>
                <a:lnTo>
                  <a:pt x="3560038" y="4382002"/>
                </a:lnTo>
                <a:lnTo>
                  <a:pt x="3595420" y="4351651"/>
                </a:lnTo>
                <a:lnTo>
                  <a:pt x="3635208" y="4326957"/>
                </a:lnTo>
                <a:lnTo>
                  <a:pt x="3678776" y="4308543"/>
                </a:lnTo>
                <a:lnTo>
                  <a:pt x="3725500" y="4297037"/>
                </a:lnTo>
                <a:lnTo>
                  <a:pt x="3774754" y="4293063"/>
                </a:lnTo>
                <a:lnTo>
                  <a:pt x="20104099" y="429306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079921"/>
                </a:moveTo>
                <a:lnTo>
                  <a:pt x="16318874" y="8079921"/>
                </a:lnTo>
                <a:lnTo>
                  <a:pt x="16368138" y="8083895"/>
                </a:lnTo>
                <a:lnTo>
                  <a:pt x="16414868" y="8095402"/>
                </a:lnTo>
                <a:lnTo>
                  <a:pt x="16458439" y="8113815"/>
                </a:lnTo>
                <a:lnTo>
                  <a:pt x="16498226" y="8138510"/>
                </a:lnTo>
                <a:lnTo>
                  <a:pt x="16533606" y="8168861"/>
                </a:lnTo>
                <a:lnTo>
                  <a:pt x="16563953" y="8204243"/>
                </a:lnTo>
                <a:lnTo>
                  <a:pt x="16588644" y="8244031"/>
                </a:lnTo>
                <a:lnTo>
                  <a:pt x="16607053" y="8287599"/>
                </a:lnTo>
                <a:lnTo>
                  <a:pt x="16618557" y="8334323"/>
                </a:lnTo>
                <a:lnTo>
                  <a:pt x="16622530" y="8383577"/>
                </a:lnTo>
                <a:lnTo>
                  <a:pt x="16618557" y="8432831"/>
                </a:lnTo>
                <a:lnTo>
                  <a:pt x="16607053" y="8479554"/>
                </a:lnTo>
                <a:lnTo>
                  <a:pt x="16588644" y="8523123"/>
                </a:lnTo>
                <a:lnTo>
                  <a:pt x="16563953" y="8562911"/>
                </a:lnTo>
                <a:lnTo>
                  <a:pt x="16533606" y="8598293"/>
                </a:lnTo>
                <a:lnTo>
                  <a:pt x="16498226" y="8628644"/>
                </a:lnTo>
                <a:lnTo>
                  <a:pt x="16458439" y="8653338"/>
                </a:lnTo>
                <a:lnTo>
                  <a:pt x="16414868" y="8671752"/>
                </a:lnTo>
                <a:lnTo>
                  <a:pt x="16368138" y="8683258"/>
                </a:lnTo>
                <a:lnTo>
                  <a:pt x="16318874" y="8687232"/>
                </a:lnTo>
                <a:lnTo>
                  <a:pt x="20104099" y="8687232"/>
                </a:lnTo>
                <a:lnTo>
                  <a:pt x="20104099" y="8079921"/>
                </a:lnTo>
                <a:close/>
              </a:path>
              <a:path w="20104100" h="12565380">
                <a:moveTo>
                  <a:pt x="20104099" y="6183057"/>
                </a:moveTo>
                <a:lnTo>
                  <a:pt x="16318874" y="6183057"/>
                </a:lnTo>
                <a:lnTo>
                  <a:pt x="16368138" y="6187032"/>
                </a:lnTo>
                <a:lnTo>
                  <a:pt x="16414868" y="6198538"/>
                </a:lnTo>
                <a:lnTo>
                  <a:pt x="16458439" y="6216951"/>
                </a:lnTo>
                <a:lnTo>
                  <a:pt x="16498226" y="6241646"/>
                </a:lnTo>
                <a:lnTo>
                  <a:pt x="16533606" y="6271997"/>
                </a:lnTo>
                <a:lnTo>
                  <a:pt x="16563953" y="6307379"/>
                </a:lnTo>
                <a:lnTo>
                  <a:pt x="16588644" y="6347167"/>
                </a:lnTo>
                <a:lnTo>
                  <a:pt x="16607053" y="6390735"/>
                </a:lnTo>
                <a:lnTo>
                  <a:pt x="16618557" y="6437459"/>
                </a:lnTo>
                <a:lnTo>
                  <a:pt x="16622530" y="6486713"/>
                </a:lnTo>
                <a:lnTo>
                  <a:pt x="16618557" y="6535967"/>
                </a:lnTo>
                <a:lnTo>
                  <a:pt x="16607053" y="6582691"/>
                </a:lnTo>
                <a:lnTo>
                  <a:pt x="16588644" y="6626259"/>
                </a:lnTo>
                <a:lnTo>
                  <a:pt x="16563953" y="6666047"/>
                </a:lnTo>
                <a:lnTo>
                  <a:pt x="16533606" y="6701429"/>
                </a:lnTo>
                <a:lnTo>
                  <a:pt x="16498226" y="6731780"/>
                </a:lnTo>
                <a:lnTo>
                  <a:pt x="16458439" y="6756475"/>
                </a:lnTo>
                <a:lnTo>
                  <a:pt x="16414868" y="6774888"/>
                </a:lnTo>
                <a:lnTo>
                  <a:pt x="16368138" y="6786394"/>
                </a:lnTo>
                <a:lnTo>
                  <a:pt x="16318874" y="6790369"/>
                </a:lnTo>
                <a:lnTo>
                  <a:pt x="20104099" y="6790369"/>
                </a:lnTo>
                <a:lnTo>
                  <a:pt x="20104099" y="6183057"/>
                </a:lnTo>
                <a:close/>
              </a:path>
              <a:path w="20104100" h="12565380">
                <a:moveTo>
                  <a:pt x="20104099" y="4293063"/>
                </a:moveTo>
                <a:lnTo>
                  <a:pt x="16318874" y="4293063"/>
                </a:lnTo>
                <a:lnTo>
                  <a:pt x="16368138" y="4297037"/>
                </a:lnTo>
                <a:lnTo>
                  <a:pt x="16414868" y="4308543"/>
                </a:lnTo>
                <a:lnTo>
                  <a:pt x="16458439" y="4326957"/>
                </a:lnTo>
                <a:lnTo>
                  <a:pt x="16498226" y="4351651"/>
                </a:lnTo>
                <a:lnTo>
                  <a:pt x="16533606" y="4382002"/>
                </a:lnTo>
                <a:lnTo>
                  <a:pt x="16563953" y="4417384"/>
                </a:lnTo>
                <a:lnTo>
                  <a:pt x="16588644" y="4457172"/>
                </a:lnTo>
                <a:lnTo>
                  <a:pt x="16607053" y="4500741"/>
                </a:lnTo>
                <a:lnTo>
                  <a:pt x="16618557" y="4547464"/>
                </a:lnTo>
                <a:lnTo>
                  <a:pt x="16622530" y="4596718"/>
                </a:lnTo>
                <a:lnTo>
                  <a:pt x="16618557" y="4645972"/>
                </a:lnTo>
                <a:lnTo>
                  <a:pt x="16607053" y="4692696"/>
                </a:lnTo>
                <a:lnTo>
                  <a:pt x="16588644" y="4736264"/>
                </a:lnTo>
                <a:lnTo>
                  <a:pt x="16563953" y="4776052"/>
                </a:lnTo>
                <a:lnTo>
                  <a:pt x="16533606" y="4811434"/>
                </a:lnTo>
                <a:lnTo>
                  <a:pt x="16498226" y="4841785"/>
                </a:lnTo>
                <a:lnTo>
                  <a:pt x="16458439" y="4866480"/>
                </a:lnTo>
                <a:lnTo>
                  <a:pt x="16414868" y="4884893"/>
                </a:lnTo>
                <a:lnTo>
                  <a:pt x="16368138" y="4896399"/>
                </a:lnTo>
                <a:lnTo>
                  <a:pt x="16318874" y="4900374"/>
                </a:lnTo>
                <a:lnTo>
                  <a:pt x="20104099" y="4900374"/>
                </a:lnTo>
                <a:lnTo>
                  <a:pt x="20104099" y="42930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6822747" y="5594015"/>
            <a:ext cx="327129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512644" y="6164611"/>
            <a:ext cx="879085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83" dirty="0">
                <a:solidFill>
                  <a:srgbClr val="FFFFFF"/>
                </a:solidFill>
                <a:latin typeface="Arial Narrow"/>
                <a:cs typeface="Arial Narrow"/>
              </a:rPr>
              <a:t>M</a:t>
            </a:r>
            <a:r>
              <a:rPr sz="3292" spc="167" dirty="0">
                <a:solidFill>
                  <a:srgbClr val="FFFFFF"/>
                </a:solidFill>
                <a:latin typeface="Arial Narrow"/>
                <a:cs typeface="Arial Narrow"/>
              </a:rPr>
              <a:t>o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r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77750" y="6161277"/>
            <a:ext cx="70178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108" dirty="0">
                <a:solidFill>
                  <a:srgbClr val="FFFFFF"/>
                </a:solidFill>
                <a:latin typeface="Arial Narrow"/>
                <a:cs typeface="Arial Narrow"/>
              </a:rPr>
              <a:t>L</a:t>
            </a:r>
            <a:r>
              <a:rPr sz="3292" spc="3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r>
              <a:rPr sz="3292" spc="-146" dirty="0">
                <a:solidFill>
                  <a:srgbClr val="FFFFFF"/>
                </a:solidFill>
                <a:latin typeface="Arial Narrow"/>
                <a:cs typeface="Arial Narrow"/>
              </a:rPr>
              <a:t>ss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40924" y="7173623"/>
            <a:ext cx="2859010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Method</a:t>
            </a:r>
            <a:r>
              <a:rPr sz="3292" spc="-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Dispatch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207719" y="7738398"/>
            <a:ext cx="1488781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08" dirty="0">
                <a:solidFill>
                  <a:srgbClr val="FFFFFF"/>
                </a:solidFill>
                <a:latin typeface="Arial Narrow"/>
                <a:cs typeface="Arial Narrow"/>
              </a:rPr>
              <a:t>D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ynamic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73025" y="7740886"/>
            <a:ext cx="918249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1" dirty="0">
                <a:solidFill>
                  <a:srgbClr val="FFFFFF"/>
                </a:solidFill>
                <a:latin typeface="Arial Narrow"/>
                <a:cs typeface="Arial Narrow"/>
              </a:rPr>
              <a:t>t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tic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25640" y="4014407"/>
            <a:ext cx="1670314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21" dirty="0">
                <a:solidFill>
                  <a:srgbClr val="FFFFFF"/>
                </a:solidFill>
                <a:latin typeface="Arial Narrow"/>
                <a:cs typeface="Arial Narrow"/>
              </a:rPr>
              <a:t>llo</a:t>
            </a:r>
            <a:r>
              <a:rPr sz="3292" spc="25" dirty="0">
                <a:solidFill>
                  <a:srgbClr val="FFFFFF"/>
                </a:solidFill>
                <a:latin typeface="Arial Narrow"/>
                <a:cs typeface="Arial Narrow"/>
              </a:rPr>
              <a:t>c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91" dirty="0">
                <a:solidFill>
                  <a:srgbClr val="FFFFFF"/>
                </a:solidFill>
                <a:latin typeface="Arial Narrow"/>
                <a:cs typeface="Arial Narrow"/>
              </a:rPr>
              <a:t>tion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4506361" y="4582088"/>
            <a:ext cx="891257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H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eap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490479" y="4581670"/>
            <a:ext cx="881202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tack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00" dirty="0"/>
              <a:t>Protocol </a:t>
            </a:r>
            <a:r>
              <a:rPr spc="196" dirty="0"/>
              <a:t>Type—</a:t>
            </a:r>
            <a:r>
              <a:rPr lang="en-US" spc="196" dirty="0"/>
              <a:t>Small </a:t>
            </a:r>
            <a:r>
              <a:rPr spc="21" dirty="0"/>
              <a:t>Value</a:t>
            </a:r>
            <a:endParaRPr spc="21" dirty="0"/>
          </a:p>
        </p:txBody>
      </p:sp>
      <p:sp>
        <p:nvSpPr>
          <p:cNvPr id="17" name="object 3"/>
          <p:cNvSpPr/>
          <p:nvPr/>
        </p:nvSpPr>
        <p:spPr>
          <a:xfrm>
            <a:off x="2979679" y="4572882"/>
            <a:ext cx="508080" cy="567263"/>
          </a:xfrm>
          <a:custGeom>
            <a:avLst/>
            <a:gdLst/>
            <a:ahLst/>
            <a:cxnLst/>
            <a:rect l="l" t="t" r="r" b="b"/>
            <a:pathLst>
              <a:path w="4051300" h="523875">
                <a:moveTo>
                  <a:pt x="3789381" y="0"/>
                </a:moveTo>
                <a:lnTo>
                  <a:pt x="0" y="0"/>
                </a:lnTo>
                <a:lnTo>
                  <a:pt x="0" y="523544"/>
                </a:lnTo>
                <a:lnTo>
                  <a:pt x="3789381" y="523544"/>
                </a:lnTo>
                <a:lnTo>
                  <a:pt x="3836415" y="519326"/>
                </a:lnTo>
                <a:lnTo>
                  <a:pt x="3880692" y="507166"/>
                </a:lnTo>
                <a:lnTo>
                  <a:pt x="3921469" y="487804"/>
                </a:lnTo>
                <a:lnTo>
                  <a:pt x="3958007" y="461978"/>
                </a:lnTo>
                <a:lnTo>
                  <a:pt x="3989563" y="430428"/>
                </a:lnTo>
                <a:lnTo>
                  <a:pt x="4015397" y="393892"/>
                </a:lnTo>
                <a:lnTo>
                  <a:pt x="4034768" y="353112"/>
                </a:lnTo>
                <a:lnTo>
                  <a:pt x="4046933" y="308825"/>
                </a:lnTo>
                <a:lnTo>
                  <a:pt x="4051153" y="261772"/>
                </a:lnTo>
                <a:lnTo>
                  <a:pt x="4046933" y="214718"/>
                </a:lnTo>
                <a:lnTo>
                  <a:pt x="4034768" y="170431"/>
                </a:lnTo>
                <a:lnTo>
                  <a:pt x="4015397" y="129651"/>
                </a:lnTo>
                <a:lnTo>
                  <a:pt x="3989563" y="93116"/>
                </a:lnTo>
                <a:lnTo>
                  <a:pt x="3958007" y="61565"/>
                </a:lnTo>
                <a:lnTo>
                  <a:pt x="3921469" y="35739"/>
                </a:lnTo>
                <a:lnTo>
                  <a:pt x="3880692" y="16377"/>
                </a:lnTo>
                <a:lnTo>
                  <a:pt x="3836415" y="4217"/>
                </a:lnTo>
                <a:lnTo>
                  <a:pt x="3789381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257449" y="4711782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523627" y="4977959"/>
            <a:ext cx="7688418" cy="489027"/>
          </a:xfrm>
          <a:custGeom>
            <a:avLst/>
            <a:gdLst/>
            <a:ahLst/>
            <a:cxnLst/>
            <a:rect l="l" t="t" r="r" b="b"/>
            <a:pathLst>
              <a:path w="9224645" h="586739">
                <a:moveTo>
                  <a:pt x="0" y="0"/>
                </a:moveTo>
                <a:lnTo>
                  <a:pt x="9224630" y="0"/>
                </a:lnTo>
                <a:lnTo>
                  <a:pt x="9224630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444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523627" y="4977959"/>
            <a:ext cx="7688418" cy="489027"/>
          </a:xfrm>
          <a:custGeom>
            <a:avLst/>
            <a:gdLst/>
            <a:ahLst/>
            <a:cxnLst/>
            <a:rect l="l" t="t" r="r" b="b"/>
            <a:pathLst>
              <a:path w="9224645" h="586739">
                <a:moveTo>
                  <a:pt x="0" y="0"/>
                </a:moveTo>
                <a:lnTo>
                  <a:pt x="9224630" y="0"/>
                </a:lnTo>
                <a:lnTo>
                  <a:pt x="9224630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505A7A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83770" y="3099746"/>
            <a:ext cx="191324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956395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3099746"/>
            <a:ext cx="1913240" cy="17948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1072365" y="5541151"/>
          <a:ext cx="4766102" cy="13452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73688"/>
                <a:gridCol w="315262"/>
                <a:gridCol w="1418688"/>
                <a:gridCol w="472920"/>
                <a:gridCol w="472913"/>
                <a:gridCol w="41263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sz="2000" spc="-65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5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3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</a:tbl>
          </a:graphicData>
        </a:graphic>
      </p:graphicFrame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1072365" y="7007568"/>
          <a:ext cx="2401615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2605"/>
                <a:gridCol w="630545"/>
                <a:gridCol w="1358465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`point1`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</a:t>
                      </a:r>
                      <a:r>
                        <a:rPr sz="2000" spc="-5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2</a:t>
                      </a: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11170010" y="2729243"/>
            <a:ext cx="2496473" cy="1905175"/>
          </a:xfrm>
          <a:prstGeom prst="rect">
            <a:avLst/>
          </a:prstGeom>
          <a:solidFill>
            <a:srgbClr val="305C2F"/>
          </a:solidFill>
        </p:spPr>
        <p:txBody>
          <a:bodyPr vert="horz" wrap="square" lIns="0" tIns="108496" rIns="0" bIns="0" rtlCol="0">
            <a:spAutoFit/>
          </a:bodyPr>
          <a:lstStyle/>
          <a:p>
            <a:pPr marL="105324">
              <a:spcBef>
                <a:spcPts val="854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x:</a:t>
            </a:r>
            <a:endParaRPr sz="2042">
              <a:latin typeface="Lucida Console"/>
              <a:cs typeface="Lucida Console"/>
            </a:endParaRPr>
          </a:p>
          <a:p>
            <a:pPr marL="105324"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  <a:p>
            <a:pPr marL="105324">
              <a:spcBef>
                <a:spcPts val="1329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x:</a:t>
            </a:r>
            <a:endParaRPr sz="2042">
              <a:latin typeface="Lucida Console"/>
              <a:cs typeface="Lucida Console"/>
            </a:endParaRPr>
          </a:p>
          <a:p>
            <a:pPr marL="105324">
              <a:spcBef>
                <a:spcPts val="1467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551116" y="1567140"/>
            <a:ext cx="7688418" cy="2622962"/>
          </a:xfrm>
          <a:prstGeom prst="rect">
            <a:avLst/>
          </a:prstGeom>
          <a:solidFill>
            <a:srgbClr val="464648"/>
          </a:solidFill>
          <a:ln w="10470">
            <a:solidFill>
              <a:srgbClr val="8E8E93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spcBef>
                <a:spcPts val="33"/>
              </a:spcBef>
            </a:pPr>
            <a:endParaRPr sz="2459">
              <a:latin typeface="Times New Roman"/>
              <a:cs typeface="Times New Roman"/>
            </a:endParaRPr>
          </a:p>
          <a:p>
            <a:pPr marL="49222" algn="ctr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21"/>
              </a:spcBef>
            </a:pPr>
            <a:endParaRPr sz="2042">
              <a:latin typeface="Times New Roman"/>
              <a:cs typeface="Times New Roman"/>
            </a:endParaRPr>
          </a:p>
          <a:p>
            <a:pPr marL="1484609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</a:t>
            </a:r>
            <a:endParaRPr sz="2042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spcBef>
                <a:spcPts val="25"/>
              </a:spcBef>
            </a:pPr>
            <a:endParaRPr sz="2417">
              <a:latin typeface="Times New Roman"/>
              <a:cs typeface="Times New Roman"/>
            </a:endParaRPr>
          </a:p>
          <a:p>
            <a:pPr marL="1484609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926969" y="4657945"/>
            <a:ext cx="10902555" cy="436631"/>
          </a:xfrm>
          <a:custGeom>
            <a:avLst/>
            <a:gdLst/>
            <a:ahLst/>
            <a:cxnLst/>
            <a:rect l="l" t="t" r="r" b="b"/>
            <a:pathLst>
              <a:path w="13081000" h="523875">
                <a:moveTo>
                  <a:pt x="12818667" y="0"/>
                </a:moveTo>
                <a:lnTo>
                  <a:pt x="261772" y="0"/>
                </a:lnTo>
                <a:lnTo>
                  <a:pt x="214718" y="4217"/>
                </a:lnTo>
                <a:lnTo>
                  <a:pt x="170431" y="16377"/>
                </a:lnTo>
                <a:lnTo>
                  <a:pt x="129651" y="35739"/>
                </a:lnTo>
                <a:lnTo>
                  <a:pt x="93116" y="61565"/>
                </a:lnTo>
                <a:lnTo>
                  <a:pt x="61565" y="93116"/>
                </a:lnTo>
                <a:lnTo>
                  <a:pt x="35739" y="129651"/>
                </a:lnTo>
                <a:lnTo>
                  <a:pt x="16377" y="170431"/>
                </a:lnTo>
                <a:lnTo>
                  <a:pt x="4217" y="214718"/>
                </a:lnTo>
                <a:lnTo>
                  <a:pt x="0" y="261772"/>
                </a:lnTo>
                <a:lnTo>
                  <a:pt x="4217" y="308825"/>
                </a:lnTo>
                <a:lnTo>
                  <a:pt x="16377" y="353112"/>
                </a:lnTo>
                <a:lnTo>
                  <a:pt x="35739" y="393892"/>
                </a:lnTo>
                <a:lnTo>
                  <a:pt x="61565" y="430428"/>
                </a:lnTo>
                <a:lnTo>
                  <a:pt x="93116" y="461978"/>
                </a:lnTo>
                <a:lnTo>
                  <a:pt x="129651" y="487804"/>
                </a:lnTo>
                <a:lnTo>
                  <a:pt x="170431" y="507166"/>
                </a:lnTo>
                <a:lnTo>
                  <a:pt x="214718" y="519326"/>
                </a:lnTo>
                <a:lnTo>
                  <a:pt x="261772" y="523544"/>
                </a:lnTo>
                <a:lnTo>
                  <a:pt x="12818667" y="523544"/>
                </a:lnTo>
                <a:lnTo>
                  <a:pt x="12865729" y="519326"/>
                </a:lnTo>
                <a:lnTo>
                  <a:pt x="12910020" y="507166"/>
                </a:lnTo>
                <a:lnTo>
                  <a:pt x="12950802" y="487804"/>
                </a:lnTo>
                <a:lnTo>
                  <a:pt x="12987336" y="461978"/>
                </a:lnTo>
                <a:lnTo>
                  <a:pt x="13018883" y="430428"/>
                </a:lnTo>
                <a:lnTo>
                  <a:pt x="13044706" y="393892"/>
                </a:lnTo>
                <a:lnTo>
                  <a:pt x="13064065" y="353112"/>
                </a:lnTo>
                <a:lnTo>
                  <a:pt x="13076222" y="308825"/>
                </a:lnTo>
                <a:lnTo>
                  <a:pt x="13080439" y="261772"/>
                </a:lnTo>
                <a:lnTo>
                  <a:pt x="13076222" y="214718"/>
                </a:lnTo>
                <a:lnTo>
                  <a:pt x="13064065" y="170431"/>
                </a:lnTo>
                <a:lnTo>
                  <a:pt x="13044706" y="129651"/>
                </a:lnTo>
                <a:lnTo>
                  <a:pt x="13018883" y="93116"/>
                </a:lnTo>
                <a:lnTo>
                  <a:pt x="12987336" y="61565"/>
                </a:lnTo>
                <a:lnTo>
                  <a:pt x="12950802" y="35739"/>
                </a:lnTo>
                <a:lnTo>
                  <a:pt x="12910020" y="16377"/>
                </a:lnTo>
                <a:lnTo>
                  <a:pt x="12865729" y="4217"/>
                </a:lnTo>
                <a:lnTo>
                  <a:pt x="12818667" y="0"/>
                </a:lnTo>
                <a:close/>
              </a:path>
            </a:pathLst>
          </a:custGeom>
          <a:solidFill>
            <a:srgbClr val="DC5A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0" y="6235807"/>
            <a:ext cx="3376617" cy="436631"/>
          </a:xfrm>
          <a:custGeom>
            <a:avLst/>
            <a:gdLst/>
            <a:ahLst/>
            <a:cxnLst/>
            <a:rect l="l" t="t" r="r" b="b"/>
            <a:pathLst>
              <a:path w="4051300" h="523875">
                <a:moveTo>
                  <a:pt x="3789381" y="0"/>
                </a:moveTo>
                <a:lnTo>
                  <a:pt x="0" y="0"/>
                </a:lnTo>
                <a:lnTo>
                  <a:pt x="0" y="523544"/>
                </a:lnTo>
                <a:lnTo>
                  <a:pt x="3789381" y="523544"/>
                </a:lnTo>
                <a:lnTo>
                  <a:pt x="3836415" y="519326"/>
                </a:lnTo>
                <a:lnTo>
                  <a:pt x="3880692" y="507166"/>
                </a:lnTo>
                <a:lnTo>
                  <a:pt x="3921469" y="487804"/>
                </a:lnTo>
                <a:lnTo>
                  <a:pt x="3958007" y="461978"/>
                </a:lnTo>
                <a:lnTo>
                  <a:pt x="3989563" y="430428"/>
                </a:lnTo>
                <a:lnTo>
                  <a:pt x="4015397" y="393892"/>
                </a:lnTo>
                <a:lnTo>
                  <a:pt x="4034768" y="353112"/>
                </a:lnTo>
                <a:lnTo>
                  <a:pt x="4046933" y="308825"/>
                </a:lnTo>
                <a:lnTo>
                  <a:pt x="4051153" y="261772"/>
                </a:lnTo>
                <a:lnTo>
                  <a:pt x="4046933" y="214718"/>
                </a:lnTo>
                <a:lnTo>
                  <a:pt x="4034768" y="170431"/>
                </a:lnTo>
                <a:lnTo>
                  <a:pt x="4015397" y="129651"/>
                </a:lnTo>
                <a:lnTo>
                  <a:pt x="3989563" y="93116"/>
                </a:lnTo>
                <a:lnTo>
                  <a:pt x="3958007" y="61565"/>
                </a:lnTo>
                <a:lnTo>
                  <a:pt x="3921469" y="35739"/>
                </a:lnTo>
                <a:lnTo>
                  <a:pt x="3880692" y="16377"/>
                </a:lnTo>
                <a:lnTo>
                  <a:pt x="3836415" y="4217"/>
                </a:lnTo>
                <a:lnTo>
                  <a:pt x="3789381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0" y="7813671"/>
            <a:ext cx="10172190" cy="436631"/>
          </a:xfrm>
          <a:custGeom>
            <a:avLst/>
            <a:gdLst/>
            <a:ahLst/>
            <a:cxnLst/>
            <a:rect l="l" t="t" r="r" b="b"/>
            <a:pathLst>
              <a:path w="12204700" h="523875">
                <a:moveTo>
                  <a:pt x="11942707" y="0"/>
                </a:moveTo>
                <a:lnTo>
                  <a:pt x="0" y="0"/>
                </a:lnTo>
                <a:lnTo>
                  <a:pt x="0" y="523544"/>
                </a:lnTo>
                <a:lnTo>
                  <a:pt x="11942707" y="523544"/>
                </a:lnTo>
                <a:lnTo>
                  <a:pt x="11989741" y="519326"/>
                </a:lnTo>
                <a:lnTo>
                  <a:pt x="12034018" y="507166"/>
                </a:lnTo>
                <a:lnTo>
                  <a:pt x="12074795" y="487804"/>
                </a:lnTo>
                <a:lnTo>
                  <a:pt x="12111333" y="461978"/>
                </a:lnTo>
                <a:lnTo>
                  <a:pt x="12142889" y="430428"/>
                </a:lnTo>
                <a:lnTo>
                  <a:pt x="12168723" y="393892"/>
                </a:lnTo>
                <a:lnTo>
                  <a:pt x="12188093" y="353112"/>
                </a:lnTo>
                <a:lnTo>
                  <a:pt x="12200259" y="308825"/>
                </a:lnTo>
                <a:lnTo>
                  <a:pt x="12204479" y="261772"/>
                </a:lnTo>
                <a:lnTo>
                  <a:pt x="12200259" y="214718"/>
                </a:lnTo>
                <a:lnTo>
                  <a:pt x="12188093" y="170431"/>
                </a:lnTo>
                <a:lnTo>
                  <a:pt x="12168723" y="129651"/>
                </a:lnTo>
                <a:lnTo>
                  <a:pt x="12142889" y="93116"/>
                </a:lnTo>
                <a:lnTo>
                  <a:pt x="12111333" y="61565"/>
                </a:lnTo>
                <a:lnTo>
                  <a:pt x="12074795" y="35739"/>
                </a:lnTo>
                <a:lnTo>
                  <a:pt x="12034018" y="16377"/>
                </a:lnTo>
                <a:lnTo>
                  <a:pt x="11989741" y="4217"/>
                </a:lnTo>
                <a:lnTo>
                  <a:pt x="11942707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43056"/>
                </a:lnTo>
                <a:lnTo>
                  <a:pt x="3775078" y="8643056"/>
                </a:lnTo>
                <a:lnTo>
                  <a:pt x="3728025" y="8638839"/>
                </a:lnTo>
                <a:lnTo>
                  <a:pt x="3683738" y="8626680"/>
                </a:lnTo>
                <a:lnTo>
                  <a:pt x="3642957" y="8607318"/>
                </a:lnTo>
                <a:lnTo>
                  <a:pt x="3606422" y="8581493"/>
                </a:lnTo>
                <a:lnTo>
                  <a:pt x="3574872" y="8549944"/>
                </a:lnTo>
                <a:lnTo>
                  <a:pt x="3549046" y="8513409"/>
                </a:lnTo>
                <a:lnTo>
                  <a:pt x="3529683" y="8472628"/>
                </a:lnTo>
                <a:lnTo>
                  <a:pt x="3517524" y="8428340"/>
                </a:lnTo>
                <a:lnTo>
                  <a:pt x="3513306" y="8381284"/>
                </a:lnTo>
                <a:lnTo>
                  <a:pt x="3517524" y="8334230"/>
                </a:lnTo>
                <a:lnTo>
                  <a:pt x="3529683" y="8289943"/>
                </a:lnTo>
                <a:lnTo>
                  <a:pt x="3549046" y="8249163"/>
                </a:lnTo>
                <a:lnTo>
                  <a:pt x="3574872" y="8212628"/>
                </a:lnTo>
                <a:lnTo>
                  <a:pt x="3606422" y="8181077"/>
                </a:lnTo>
                <a:lnTo>
                  <a:pt x="3642957" y="8155251"/>
                </a:lnTo>
                <a:lnTo>
                  <a:pt x="3683738" y="8135889"/>
                </a:lnTo>
                <a:lnTo>
                  <a:pt x="3728025" y="8123729"/>
                </a:lnTo>
                <a:lnTo>
                  <a:pt x="3775078" y="8119511"/>
                </a:lnTo>
                <a:lnTo>
                  <a:pt x="20104099" y="8119511"/>
                </a:lnTo>
                <a:lnTo>
                  <a:pt x="20104099" y="6749794"/>
                </a:lnTo>
                <a:lnTo>
                  <a:pt x="3775078" y="6749794"/>
                </a:lnTo>
                <a:lnTo>
                  <a:pt x="3728025" y="6745576"/>
                </a:lnTo>
                <a:lnTo>
                  <a:pt x="3683738" y="6733417"/>
                </a:lnTo>
                <a:lnTo>
                  <a:pt x="3642957" y="6714054"/>
                </a:lnTo>
                <a:lnTo>
                  <a:pt x="3606422" y="6688228"/>
                </a:lnTo>
                <a:lnTo>
                  <a:pt x="3574872" y="6656678"/>
                </a:lnTo>
                <a:lnTo>
                  <a:pt x="3549046" y="6620143"/>
                </a:lnTo>
                <a:lnTo>
                  <a:pt x="3529683" y="6579362"/>
                </a:lnTo>
                <a:lnTo>
                  <a:pt x="3517524" y="6535075"/>
                </a:lnTo>
                <a:lnTo>
                  <a:pt x="3513306" y="6488022"/>
                </a:lnTo>
                <a:lnTo>
                  <a:pt x="3517524" y="6440968"/>
                </a:lnTo>
                <a:lnTo>
                  <a:pt x="3529683" y="6396682"/>
                </a:lnTo>
                <a:lnTo>
                  <a:pt x="3549046" y="6355901"/>
                </a:lnTo>
                <a:lnTo>
                  <a:pt x="3574872" y="6319366"/>
                </a:lnTo>
                <a:lnTo>
                  <a:pt x="3606422" y="6287816"/>
                </a:lnTo>
                <a:lnTo>
                  <a:pt x="3642957" y="6261990"/>
                </a:lnTo>
                <a:lnTo>
                  <a:pt x="3683738" y="6242627"/>
                </a:lnTo>
                <a:lnTo>
                  <a:pt x="3728025" y="6230467"/>
                </a:lnTo>
                <a:lnTo>
                  <a:pt x="3775078" y="6226250"/>
                </a:lnTo>
                <a:lnTo>
                  <a:pt x="20104099" y="6226250"/>
                </a:lnTo>
                <a:lnTo>
                  <a:pt x="20104099" y="4856857"/>
                </a:lnTo>
                <a:lnTo>
                  <a:pt x="3775078" y="4856857"/>
                </a:lnTo>
                <a:lnTo>
                  <a:pt x="3728025" y="4852639"/>
                </a:lnTo>
                <a:lnTo>
                  <a:pt x="3683738" y="4840480"/>
                </a:lnTo>
                <a:lnTo>
                  <a:pt x="3642957" y="4821117"/>
                </a:lnTo>
                <a:lnTo>
                  <a:pt x="3606422" y="4795291"/>
                </a:lnTo>
                <a:lnTo>
                  <a:pt x="3574872" y="4763741"/>
                </a:lnTo>
                <a:lnTo>
                  <a:pt x="3549046" y="4727206"/>
                </a:lnTo>
                <a:lnTo>
                  <a:pt x="3529683" y="4686425"/>
                </a:lnTo>
                <a:lnTo>
                  <a:pt x="3517524" y="4642138"/>
                </a:lnTo>
                <a:lnTo>
                  <a:pt x="3513306" y="4595085"/>
                </a:lnTo>
                <a:lnTo>
                  <a:pt x="3517524" y="4548031"/>
                </a:lnTo>
                <a:lnTo>
                  <a:pt x="3529683" y="4503744"/>
                </a:lnTo>
                <a:lnTo>
                  <a:pt x="3549046" y="4462964"/>
                </a:lnTo>
                <a:lnTo>
                  <a:pt x="3574872" y="4426429"/>
                </a:lnTo>
                <a:lnTo>
                  <a:pt x="3606422" y="4394879"/>
                </a:lnTo>
                <a:lnTo>
                  <a:pt x="3642957" y="4369052"/>
                </a:lnTo>
                <a:lnTo>
                  <a:pt x="3683738" y="4349690"/>
                </a:lnTo>
                <a:lnTo>
                  <a:pt x="3728025" y="4337530"/>
                </a:lnTo>
                <a:lnTo>
                  <a:pt x="3775078" y="4333313"/>
                </a:lnTo>
                <a:lnTo>
                  <a:pt x="20104099" y="433331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119511"/>
                </a:moveTo>
                <a:lnTo>
                  <a:pt x="16318560" y="8119511"/>
                </a:lnTo>
                <a:lnTo>
                  <a:pt x="16365622" y="8123729"/>
                </a:lnTo>
                <a:lnTo>
                  <a:pt x="16409913" y="8135889"/>
                </a:lnTo>
                <a:lnTo>
                  <a:pt x="16450695" y="8155251"/>
                </a:lnTo>
                <a:lnTo>
                  <a:pt x="16487229" y="8181077"/>
                </a:lnTo>
                <a:lnTo>
                  <a:pt x="16518777" y="8212628"/>
                </a:lnTo>
                <a:lnTo>
                  <a:pt x="16544599" y="8249163"/>
                </a:lnTo>
                <a:lnTo>
                  <a:pt x="16563959" y="8289943"/>
                </a:lnTo>
                <a:lnTo>
                  <a:pt x="16576116" y="8334230"/>
                </a:lnTo>
                <a:lnTo>
                  <a:pt x="16580332" y="8381284"/>
                </a:lnTo>
                <a:lnTo>
                  <a:pt x="16576116" y="8428340"/>
                </a:lnTo>
                <a:lnTo>
                  <a:pt x="16563959" y="8472629"/>
                </a:lnTo>
                <a:lnTo>
                  <a:pt x="16544599" y="8513411"/>
                </a:lnTo>
                <a:lnTo>
                  <a:pt x="16518777" y="8549947"/>
                </a:lnTo>
                <a:lnTo>
                  <a:pt x="16487229" y="8581498"/>
                </a:lnTo>
                <a:lnTo>
                  <a:pt x="16450695" y="8607323"/>
                </a:lnTo>
                <a:lnTo>
                  <a:pt x="16409913" y="8626684"/>
                </a:lnTo>
                <a:lnTo>
                  <a:pt x="16365622" y="8638841"/>
                </a:lnTo>
                <a:lnTo>
                  <a:pt x="16318560" y="8643056"/>
                </a:lnTo>
                <a:lnTo>
                  <a:pt x="20104099" y="8643056"/>
                </a:lnTo>
                <a:lnTo>
                  <a:pt x="20104099" y="8119511"/>
                </a:lnTo>
                <a:close/>
              </a:path>
              <a:path w="20104100" h="12565380">
                <a:moveTo>
                  <a:pt x="20104099" y="6226250"/>
                </a:moveTo>
                <a:lnTo>
                  <a:pt x="16318560" y="6226250"/>
                </a:lnTo>
                <a:lnTo>
                  <a:pt x="16365622" y="6230467"/>
                </a:lnTo>
                <a:lnTo>
                  <a:pt x="16409913" y="6242627"/>
                </a:lnTo>
                <a:lnTo>
                  <a:pt x="16450695" y="6261990"/>
                </a:lnTo>
                <a:lnTo>
                  <a:pt x="16487229" y="6287816"/>
                </a:lnTo>
                <a:lnTo>
                  <a:pt x="16518777" y="6319366"/>
                </a:lnTo>
                <a:lnTo>
                  <a:pt x="16544599" y="6355901"/>
                </a:lnTo>
                <a:lnTo>
                  <a:pt x="16563959" y="6396682"/>
                </a:lnTo>
                <a:lnTo>
                  <a:pt x="16576116" y="6440968"/>
                </a:lnTo>
                <a:lnTo>
                  <a:pt x="16580332" y="6488022"/>
                </a:lnTo>
                <a:lnTo>
                  <a:pt x="16576116" y="6535075"/>
                </a:lnTo>
                <a:lnTo>
                  <a:pt x="16563959" y="6579362"/>
                </a:lnTo>
                <a:lnTo>
                  <a:pt x="16544599" y="6620143"/>
                </a:lnTo>
                <a:lnTo>
                  <a:pt x="16518777" y="6656678"/>
                </a:lnTo>
                <a:lnTo>
                  <a:pt x="16487229" y="6688228"/>
                </a:lnTo>
                <a:lnTo>
                  <a:pt x="16450695" y="6714054"/>
                </a:lnTo>
                <a:lnTo>
                  <a:pt x="16409913" y="6733417"/>
                </a:lnTo>
                <a:lnTo>
                  <a:pt x="16365622" y="6745576"/>
                </a:lnTo>
                <a:lnTo>
                  <a:pt x="16318560" y="6749794"/>
                </a:lnTo>
                <a:lnTo>
                  <a:pt x="20104099" y="6749794"/>
                </a:lnTo>
                <a:lnTo>
                  <a:pt x="20104099" y="6226250"/>
                </a:lnTo>
                <a:close/>
              </a:path>
              <a:path w="20104100" h="12565380">
                <a:moveTo>
                  <a:pt x="20104099" y="4333313"/>
                </a:moveTo>
                <a:lnTo>
                  <a:pt x="16318560" y="4333313"/>
                </a:lnTo>
                <a:lnTo>
                  <a:pt x="16365622" y="4337530"/>
                </a:lnTo>
                <a:lnTo>
                  <a:pt x="16409913" y="4349690"/>
                </a:lnTo>
                <a:lnTo>
                  <a:pt x="16450695" y="4369052"/>
                </a:lnTo>
                <a:lnTo>
                  <a:pt x="16487229" y="4394879"/>
                </a:lnTo>
                <a:lnTo>
                  <a:pt x="16518777" y="4426429"/>
                </a:lnTo>
                <a:lnTo>
                  <a:pt x="16544599" y="4462964"/>
                </a:lnTo>
                <a:lnTo>
                  <a:pt x="16563959" y="4503744"/>
                </a:lnTo>
                <a:lnTo>
                  <a:pt x="16576116" y="4548031"/>
                </a:lnTo>
                <a:lnTo>
                  <a:pt x="16580332" y="4595085"/>
                </a:lnTo>
                <a:lnTo>
                  <a:pt x="16576116" y="4642138"/>
                </a:lnTo>
                <a:lnTo>
                  <a:pt x="16563959" y="4686425"/>
                </a:lnTo>
                <a:lnTo>
                  <a:pt x="16544599" y="4727206"/>
                </a:lnTo>
                <a:lnTo>
                  <a:pt x="16518777" y="4763741"/>
                </a:lnTo>
                <a:lnTo>
                  <a:pt x="16487229" y="4795291"/>
                </a:lnTo>
                <a:lnTo>
                  <a:pt x="16450695" y="4821117"/>
                </a:lnTo>
                <a:lnTo>
                  <a:pt x="16409913" y="4840480"/>
                </a:lnTo>
                <a:lnTo>
                  <a:pt x="16365622" y="4852639"/>
                </a:lnTo>
                <a:lnTo>
                  <a:pt x="16318560" y="4856857"/>
                </a:lnTo>
                <a:lnTo>
                  <a:pt x="20104099" y="4856857"/>
                </a:lnTo>
                <a:lnTo>
                  <a:pt x="20104099" y="433331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87232"/>
                </a:lnTo>
                <a:lnTo>
                  <a:pt x="3774754" y="8687232"/>
                </a:lnTo>
                <a:lnTo>
                  <a:pt x="3725500" y="8683258"/>
                </a:lnTo>
                <a:lnTo>
                  <a:pt x="3678776" y="8671752"/>
                </a:lnTo>
                <a:lnTo>
                  <a:pt x="3635208" y="8653338"/>
                </a:lnTo>
                <a:lnTo>
                  <a:pt x="3595420" y="8628644"/>
                </a:lnTo>
                <a:lnTo>
                  <a:pt x="3560038" y="8598293"/>
                </a:lnTo>
                <a:lnTo>
                  <a:pt x="3529687" y="8562911"/>
                </a:lnTo>
                <a:lnTo>
                  <a:pt x="3504992" y="8523123"/>
                </a:lnTo>
                <a:lnTo>
                  <a:pt x="3486579" y="8479554"/>
                </a:lnTo>
                <a:lnTo>
                  <a:pt x="3475072" y="8432831"/>
                </a:lnTo>
                <a:lnTo>
                  <a:pt x="3471098" y="8383577"/>
                </a:lnTo>
                <a:lnTo>
                  <a:pt x="3475072" y="8334323"/>
                </a:lnTo>
                <a:lnTo>
                  <a:pt x="3486579" y="8287599"/>
                </a:lnTo>
                <a:lnTo>
                  <a:pt x="3504992" y="8244031"/>
                </a:lnTo>
                <a:lnTo>
                  <a:pt x="3529687" y="8204243"/>
                </a:lnTo>
                <a:lnTo>
                  <a:pt x="3560038" y="8168861"/>
                </a:lnTo>
                <a:lnTo>
                  <a:pt x="3595420" y="8138510"/>
                </a:lnTo>
                <a:lnTo>
                  <a:pt x="3635208" y="8113815"/>
                </a:lnTo>
                <a:lnTo>
                  <a:pt x="3678776" y="8095402"/>
                </a:lnTo>
                <a:lnTo>
                  <a:pt x="3725500" y="8083895"/>
                </a:lnTo>
                <a:lnTo>
                  <a:pt x="3774754" y="8079921"/>
                </a:lnTo>
                <a:lnTo>
                  <a:pt x="20104099" y="8079921"/>
                </a:lnTo>
                <a:lnTo>
                  <a:pt x="20104099" y="6790369"/>
                </a:lnTo>
                <a:lnTo>
                  <a:pt x="3774754" y="6790369"/>
                </a:lnTo>
                <a:lnTo>
                  <a:pt x="3725500" y="6786394"/>
                </a:lnTo>
                <a:lnTo>
                  <a:pt x="3678776" y="6774888"/>
                </a:lnTo>
                <a:lnTo>
                  <a:pt x="3635208" y="6756475"/>
                </a:lnTo>
                <a:lnTo>
                  <a:pt x="3595420" y="6731780"/>
                </a:lnTo>
                <a:lnTo>
                  <a:pt x="3560038" y="6701429"/>
                </a:lnTo>
                <a:lnTo>
                  <a:pt x="3529687" y="6666047"/>
                </a:lnTo>
                <a:lnTo>
                  <a:pt x="3504992" y="6626259"/>
                </a:lnTo>
                <a:lnTo>
                  <a:pt x="3486579" y="6582691"/>
                </a:lnTo>
                <a:lnTo>
                  <a:pt x="3475072" y="6535967"/>
                </a:lnTo>
                <a:lnTo>
                  <a:pt x="3471098" y="6486713"/>
                </a:lnTo>
                <a:lnTo>
                  <a:pt x="3475072" y="6437459"/>
                </a:lnTo>
                <a:lnTo>
                  <a:pt x="3486579" y="6390735"/>
                </a:lnTo>
                <a:lnTo>
                  <a:pt x="3504992" y="6347167"/>
                </a:lnTo>
                <a:lnTo>
                  <a:pt x="3529687" y="6307379"/>
                </a:lnTo>
                <a:lnTo>
                  <a:pt x="3560038" y="6271997"/>
                </a:lnTo>
                <a:lnTo>
                  <a:pt x="3595420" y="6241646"/>
                </a:lnTo>
                <a:lnTo>
                  <a:pt x="3635208" y="6216951"/>
                </a:lnTo>
                <a:lnTo>
                  <a:pt x="3678776" y="6198538"/>
                </a:lnTo>
                <a:lnTo>
                  <a:pt x="3725500" y="6187032"/>
                </a:lnTo>
                <a:lnTo>
                  <a:pt x="3774754" y="6183057"/>
                </a:lnTo>
                <a:lnTo>
                  <a:pt x="20104099" y="6183057"/>
                </a:lnTo>
                <a:lnTo>
                  <a:pt x="20104099" y="4900374"/>
                </a:lnTo>
                <a:lnTo>
                  <a:pt x="3774754" y="4900374"/>
                </a:lnTo>
                <a:lnTo>
                  <a:pt x="3725500" y="4896399"/>
                </a:lnTo>
                <a:lnTo>
                  <a:pt x="3678776" y="4884893"/>
                </a:lnTo>
                <a:lnTo>
                  <a:pt x="3635208" y="4866480"/>
                </a:lnTo>
                <a:lnTo>
                  <a:pt x="3595420" y="4841785"/>
                </a:lnTo>
                <a:lnTo>
                  <a:pt x="3560038" y="4811434"/>
                </a:lnTo>
                <a:lnTo>
                  <a:pt x="3529687" y="4776052"/>
                </a:lnTo>
                <a:lnTo>
                  <a:pt x="3504992" y="4736264"/>
                </a:lnTo>
                <a:lnTo>
                  <a:pt x="3486579" y="4692696"/>
                </a:lnTo>
                <a:lnTo>
                  <a:pt x="3475072" y="4645972"/>
                </a:lnTo>
                <a:lnTo>
                  <a:pt x="3471098" y="4596718"/>
                </a:lnTo>
                <a:lnTo>
                  <a:pt x="3475072" y="4547464"/>
                </a:lnTo>
                <a:lnTo>
                  <a:pt x="3486579" y="4500741"/>
                </a:lnTo>
                <a:lnTo>
                  <a:pt x="3504992" y="4457172"/>
                </a:lnTo>
                <a:lnTo>
                  <a:pt x="3529687" y="4417384"/>
                </a:lnTo>
                <a:lnTo>
                  <a:pt x="3560038" y="4382002"/>
                </a:lnTo>
                <a:lnTo>
                  <a:pt x="3595420" y="4351651"/>
                </a:lnTo>
                <a:lnTo>
                  <a:pt x="3635208" y="4326957"/>
                </a:lnTo>
                <a:lnTo>
                  <a:pt x="3678776" y="4308543"/>
                </a:lnTo>
                <a:lnTo>
                  <a:pt x="3725500" y="4297037"/>
                </a:lnTo>
                <a:lnTo>
                  <a:pt x="3774754" y="4293063"/>
                </a:lnTo>
                <a:lnTo>
                  <a:pt x="20104099" y="429306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079921"/>
                </a:moveTo>
                <a:lnTo>
                  <a:pt x="16318874" y="8079921"/>
                </a:lnTo>
                <a:lnTo>
                  <a:pt x="16368138" y="8083895"/>
                </a:lnTo>
                <a:lnTo>
                  <a:pt x="16414868" y="8095402"/>
                </a:lnTo>
                <a:lnTo>
                  <a:pt x="16458439" y="8113815"/>
                </a:lnTo>
                <a:lnTo>
                  <a:pt x="16498226" y="8138510"/>
                </a:lnTo>
                <a:lnTo>
                  <a:pt x="16533606" y="8168861"/>
                </a:lnTo>
                <a:lnTo>
                  <a:pt x="16563953" y="8204243"/>
                </a:lnTo>
                <a:lnTo>
                  <a:pt x="16588644" y="8244031"/>
                </a:lnTo>
                <a:lnTo>
                  <a:pt x="16607053" y="8287599"/>
                </a:lnTo>
                <a:lnTo>
                  <a:pt x="16618557" y="8334323"/>
                </a:lnTo>
                <a:lnTo>
                  <a:pt x="16622530" y="8383577"/>
                </a:lnTo>
                <a:lnTo>
                  <a:pt x="16618557" y="8432831"/>
                </a:lnTo>
                <a:lnTo>
                  <a:pt x="16607053" y="8479554"/>
                </a:lnTo>
                <a:lnTo>
                  <a:pt x="16588644" y="8523123"/>
                </a:lnTo>
                <a:lnTo>
                  <a:pt x="16563953" y="8562911"/>
                </a:lnTo>
                <a:lnTo>
                  <a:pt x="16533606" y="8598293"/>
                </a:lnTo>
                <a:lnTo>
                  <a:pt x="16498226" y="8628644"/>
                </a:lnTo>
                <a:lnTo>
                  <a:pt x="16458439" y="8653338"/>
                </a:lnTo>
                <a:lnTo>
                  <a:pt x="16414868" y="8671752"/>
                </a:lnTo>
                <a:lnTo>
                  <a:pt x="16368138" y="8683258"/>
                </a:lnTo>
                <a:lnTo>
                  <a:pt x="16318874" y="8687232"/>
                </a:lnTo>
                <a:lnTo>
                  <a:pt x="20104099" y="8687232"/>
                </a:lnTo>
                <a:lnTo>
                  <a:pt x="20104099" y="8079921"/>
                </a:lnTo>
                <a:close/>
              </a:path>
              <a:path w="20104100" h="12565380">
                <a:moveTo>
                  <a:pt x="20104099" y="6183057"/>
                </a:moveTo>
                <a:lnTo>
                  <a:pt x="16318874" y="6183057"/>
                </a:lnTo>
                <a:lnTo>
                  <a:pt x="16368138" y="6187032"/>
                </a:lnTo>
                <a:lnTo>
                  <a:pt x="16414868" y="6198538"/>
                </a:lnTo>
                <a:lnTo>
                  <a:pt x="16458439" y="6216951"/>
                </a:lnTo>
                <a:lnTo>
                  <a:pt x="16498226" y="6241646"/>
                </a:lnTo>
                <a:lnTo>
                  <a:pt x="16533606" y="6271997"/>
                </a:lnTo>
                <a:lnTo>
                  <a:pt x="16563953" y="6307379"/>
                </a:lnTo>
                <a:lnTo>
                  <a:pt x="16588644" y="6347167"/>
                </a:lnTo>
                <a:lnTo>
                  <a:pt x="16607053" y="6390735"/>
                </a:lnTo>
                <a:lnTo>
                  <a:pt x="16618557" y="6437459"/>
                </a:lnTo>
                <a:lnTo>
                  <a:pt x="16622530" y="6486713"/>
                </a:lnTo>
                <a:lnTo>
                  <a:pt x="16618557" y="6535967"/>
                </a:lnTo>
                <a:lnTo>
                  <a:pt x="16607053" y="6582691"/>
                </a:lnTo>
                <a:lnTo>
                  <a:pt x="16588644" y="6626259"/>
                </a:lnTo>
                <a:lnTo>
                  <a:pt x="16563953" y="6666047"/>
                </a:lnTo>
                <a:lnTo>
                  <a:pt x="16533606" y="6701429"/>
                </a:lnTo>
                <a:lnTo>
                  <a:pt x="16498226" y="6731780"/>
                </a:lnTo>
                <a:lnTo>
                  <a:pt x="16458439" y="6756475"/>
                </a:lnTo>
                <a:lnTo>
                  <a:pt x="16414868" y="6774888"/>
                </a:lnTo>
                <a:lnTo>
                  <a:pt x="16368138" y="6786394"/>
                </a:lnTo>
                <a:lnTo>
                  <a:pt x="16318874" y="6790369"/>
                </a:lnTo>
                <a:lnTo>
                  <a:pt x="20104099" y="6790369"/>
                </a:lnTo>
                <a:lnTo>
                  <a:pt x="20104099" y="6183057"/>
                </a:lnTo>
                <a:close/>
              </a:path>
              <a:path w="20104100" h="12565380">
                <a:moveTo>
                  <a:pt x="20104099" y="4293063"/>
                </a:moveTo>
                <a:lnTo>
                  <a:pt x="16318874" y="4293063"/>
                </a:lnTo>
                <a:lnTo>
                  <a:pt x="16368138" y="4297037"/>
                </a:lnTo>
                <a:lnTo>
                  <a:pt x="16414868" y="4308543"/>
                </a:lnTo>
                <a:lnTo>
                  <a:pt x="16458439" y="4326957"/>
                </a:lnTo>
                <a:lnTo>
                  <a:pt x="16498226" y="4351651"/>
                </a:lnTo>
                <a:lnTo>
                  <a:pt x="16533606" y="4382002"/>
                </a:lnTo>
                <a:lnTo>
                  <a:pt x="16563953" y="4417384"/>
                </a:lnTo>
                <a:lnTo>
                  <a:pt x="16588644" y="4457172"/>
                </a:lnTo>
                <a:lnTo>
                  <a:pt x="16607053" y="4500741"/>
                </a:lnTo>
                <a:lnTo>
                  <a:pt x="16618557" y="4547464"/>
                </a:lnTo>
                <a:lnTo>
                  <a:pt x="16622530" y="4596718"/>
                </a:lnTo>
                <a:lnTo>
                  <a:pt x="16618557" y="4645972"/>
                </a:lnTo>
                <a:lnTo>
                  <a:pt x="16607053" y="4692696"/>
                </a:lnTo>
                <a:lnTo>
                  <a:pt x="16588644" y="4736264"/>
                </a:lnTo>
                <a:lnTo>
                  <a:pt x="16563953" y="4776052"/>
                </a:lnTo>
                <a:lnTo>
                  <a:pt x="16533606" y="4811434"/>
                </a:lnTo>
                <a:lnTo>
                  <a:pt x="16498226" y="4841785"/>
                </a:lnTo>
                <a:lnTo>
                  <a:pt x="16458439" y="4866480"/>
                </a:lnTo>
                <a:lnTo>
                  <a:pt x="16414868" y="4884893"/>
                </a:lnTo>
                <a:lnTo>
                  <a:pt x="16368138" y="4896399"/>
                </a:lnTo>
                <a:lnTo>
                  <a:pt x="16318874" y="4900374"/>
                </a:lnTo>
                <a:lnTo>
                  <a:pt x="20104099" y="4900374"/>
                </a:lnTo>
                <a:lnTo>
                  <a:pt x="20104099" y="42930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6822747" y="5594015"/>
            <a:ext cx="327129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512644" y="6164611"/>
            <a:ext cx="879085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83" dirty="0">
                <a:solidFill>
                  <a:srgbClr val="FFFFFF"/>
                </a:solidFill>
                <a:latin typeface="Arial Narrow"/>
                <a:cs typeface="Arial Narrow"/>
              </a:rPr>
              <a:t>M</a:t>
            </a:r>
            <a:r>
              <a:rPr sz="3292" spc="167" dirty="0">
                <a:solidFill>
                  <a:srgbClr val="FFFFFF"/>
                </a:solidFill>
                <a:latin typeface="Arial Narrow"/>
                <a:cs typeface="Arial Narrow"/>
              </a:rPr>
              <a:t>o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r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77750" y="6161277"/>
            <a:ext cx="70178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108" dirty="0">
                <a:solidFill>
                  <a:srgbClr val="FFFFFF"/>
                </a:solidFill>
                <a:latin typeface="Arial Narrow"/>
                <a:cs typeface="Arial Narrow"/>
              </a:rPr>
              <a:t>L</a:t>
            </a:r>
            <a:r>
              <a:rPr sz="3292" spc="3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r>
              <a:rPr sz="3292" spc="-146" dirty="0">
                <a:solidFill>
                  <a:srgbClr val="FFFFFF"/>
                </a:solidFill>
                <a:latin typeface="Arial Narrow"/>
                <a:cs typeface="Arial Narrow"/>
              </a:rPr>
              <a:t>ss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40924" y="7173623"/>
            <a:ext cx="2859010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Method</a:t>
            </a:r>
            <a:r>
              <a:rPr sz="3292" spc="-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Dispatch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207719" y="7738398"/>
            <a:ext cx="1488781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08" dirty="0">
                <a:solidFill>
                  <a:srgbClr val="FFFFFF"/>
                </a:solidFill>
                <a:latin typeface="Arial Narrow"/>
                <a:cs typeface="Arial Narrow"/>
              </a:rPr>
              <a:t>D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ynamic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73025" y="7740886"/>
            <a:ext cx="918249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1" dirty="0">
                <a:solidFill>
                  <a:srgbClr val="FFFFFF"/>
                </a:solidFill>
                <a:latin typeface="Arial Narrow"/>
                <a:cs typeface="Arial Narrow"/>
              </a:rPr>
              <a:t>t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tic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25640" y="4014407"/>
            <a:ext cx="1670314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21" dirty="0">
                <a:solidFill>
                  <a:srgbClr val="FFFFFF"/>
                </a:solidFill>
                <a:latin typeface="Arial Narrow"/>
                <a:cs typeface="Arial Narrow"/>
              </a:rPr>
              <a:t>llo</a:t>
            </a:r>
            <a:r>
              <a:rPr sz="3292" spc="25" dirty="0">
                <a:solidFill>
                  <a:srgbClr val="FFFFFF"/>
                </a:solidFill>
                <a:latin typeface="Arial Narrow"/>
                <a:cs typeface="Arial Narrow"/>
              </a:rPr>
              <a:t>c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91" dirty="0">
                <a:solidFill>
                  <a:srgbClr val="FFFFFF"/>
                </a:solidFill>
                <a:latin typeface="Arial Narrow"/>
                <a:cs typeface="Arial Narrow"/>
              </a:rPr>
              <a:t>tion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4506361" y="4582088"/>
            <a:ext cx="891257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H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eap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490479" y="4581670"/>
            <a:ext cx="881202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tack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00" dirty="0"/>
              <a:t>Protocol </a:t>
            </a:r>
            <a:r>
              <a:rPr spc="196" dirty="0"/>
              <a:t>Type—Large</a:t>
            </a:r>
            <a:r>
              <a:rPr spc="-900" dirty="0"/>
              <a:t> </a:t>
            </a:r>
            <a:r>
              <a:rPr spc="21" dirty="0"/>
              <a:t>Value</a:t>
            </a:r>
          </a:p>
          <a:p>
            <a:pPr marL="44988">
              <a:spcBef>
                <a:spcPts val="567"/>
              </a:spcBef>
            </a:pPr>
            <a:r>
              <a:rPr sz="4918" spc="71" dirty="0">
                <a:solidFill>
                  <a:srgbClr val="8E8E93"/>
                </a:solidFill>
              </a:rPr>
              <a:t>Expensive </a:t>
            </a:r>
            <a:r>
              <a:rPr sz="4918" spc="212" dirty="0">
                <a:solidFill>
                  <a:srgbClr val="8E8E93"/>
                </a:solidFill>
              </a:rPr>
              <a:t>heap </a:t>
            </a:r>
            <a:r>
              <a:rPr sz="4918" spc="179" dirty="0">
                <a:solidFill>
                  <a:srgbClr val="8E8E93"/>
                </a:solidFill>
              </a:rPr>
              <a:t>allocation </a:t>
            </a:r>
            <a:r>
              <a:rPr sz="4918" spc="341" dirty="0">
                <a:solidFill>
                  <a:srgbClr val="8E8E93"/>
                </a:solidFill>
              </a:rPr>
              <a:t>on</a:t>
            </a:r>
            <a:r>
              <a:rPr sz="4918" spc="-724" dirty="0">
                <a:solidFill>
                  <a:srgbClr val="8E8E93"/>
                </a:solidFill>
              </a:rPr>
              <a:t> </a:t>
            </a:r>
            <a:r>
              <a:rPr sz="4918" spc="258" dirty="0">
                <a:solidFill>
                  <a:srgbClr val="8E8E93"/>
                </a:solidFill>
              </a:rPr>
              <a:t>copying</a:t>
            </a:r>
            <a:endParaRPr sz="4918" dirty="0"/>
          </a:p>
        </p:txBody>
      </p:sp>
    </p:spTree>
    <p:extLst>
      <p:ext uri="{BB962C8B-B14F-4D97-AF65-F5344CB8AC3E}">
        <p14:creationId xmlns:p14="http://schemas.microsoft.com/office/powerpoint/2010/main" val="98331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-13" dirty="0"/>
              <a:t>Question 1</a:t>
            </a:r>
            <a:endParaRPr spc="-13" dirty="0"/>
          </a:p>
        </p:txBody>
      </p:sp>
      <p:sp>
        <p:nvSpPr>
          <p:cNvPr id="4" name="object 40"/>
          <p:cNvSpPr txBox="1"/>
          <p:nvPr/>
        </p:nvSpPr>
        <p:spPr>
          <a:xfrm>
            <a:off x="1036669" y="3742924"/>
            <a:ext cx="3940797" cy="4934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anys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sz="2042" dirty="0">
              <a:latin typeface="Lucida Console"/>
              <a:cs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1001375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-13" dirty="0"/>
              <a:t>Question 1</a:t>
            </a:r>
            <a:endParaRPr spc="-13" dirty="0"/>
          </a:p>
        </p:txBody>
      </p:sp>
      <p:sp>
        <p:nvSpPr>
          <p:cNvPr id="4" name="object 40"/>
          <p:cNvSpPr txBox="1"/>
          <p:nvPr/>
        </p:nvSpPr>
        <p:spPr>
          <a:xfrm>
            <a:off x="1036669" y="3742924"/>
            <a:ext cx="3940797" cy="4934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anys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66" name="object 3"/>
          <p:cNvSpPr/>
          <p:nvPr/>
        </p:nvSpPr>
        <p:spPr>
          <a:xfrm>
            <a:off x="11371432" y="6468262"/>
            <a:ext cx="2051374" cy="2831489"/>
          </a:xfrm>
          <a:custGeom>
            <a:avLst/>
            <a:gdLst/>
            <a:ahLst/>
            <a:cxnLst/>
            <a:rect l="l" t="t" r="r" b="b"/>
            <a:pathLst>
              <a:path w="2461259" h="3397250">
                <a:moveTo>
                  <a:pt x="0" y="0"/>
                </a:moveTo>
                <a:lnTo>
                  <a:pt x="2460940" y="0"/>
                </a:lnTo>
                <a:lnTo>
                  <a:pt x="2460940" y="3396776"/>
                </a:lnTo>
                <a:lnTo>
                  <a:pt x="0" y="3396776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7" name="object 4"/>
          <p:cNvSpPr txBox="1"/>
          <p:nvPr/>
        </p:nvSpPr>
        <p:spPr>
          <a:xfrm>
            <a:off x="12067744" y="650332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8" name="object 5"/>
          <p:cNvSpPr txBox="1"/>
          <p:nvPr/>
        </p:nvSpPr>
        <p:spPr>
          <a:xfrm>
            <a:off x="11536112" y="7091781"/>
            <a:ext cx="1722179" cy="38960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4624" rIns="0" bIns="0" rtlCol="0">
            <a:spAutoFit/>
          </a:bodyPr>
          <a:lstStyle/>
          <a:p>
            <a:pPr marL="53457">
              <a:spcBef>
                <a:spcPts val="5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9" name="object 6"/>
          <p:cNvSpPr txBox="1"/>
          <p:nvPr/>
        </p:nvSpPr>
        <p:spPr>
          <a:xfrm>
            <a:off x="11536112" y="7630619"/>
            <a:ext cx="1722179" cy="391744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741" rIns="0" bIns="0" rtlCol="0">
            <a:spAutoFit/>
          </a:bodyPr>
          <a:lstStyle/>
          <a:p>
            <a:pPr marL="53457">
              <a:spcBef>
                <a:spcPts val="60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0" name="object 7"/>
          <p:cNvSpPr txBox="1"/>
          <p:nvPr/>
        </p:nvSpPr>
        <p:spPr>
          <a:xfrm>
            <a:off x="11536112" y="8169457"/>
            <a:ext cx="1722179" cy="385331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0390" rIns="0" bIns="0" rtlCol="0">
            <a:spAutoFit/>
          </a:bodyPr>
          <a:lstStyle/>
          <a:p>
            <a:pPr marL="53457">
              <a:spcBef>
                <a:spcPts val="5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1" name="object 8"/>
          <p:cNvSpPr txBox="1"/>
          <p:nvPr/>
        </p:nvSpPr>
        <p:spPr>
          <a:xfrm>
            <a:off x="11536112" y="8708295"/>
            <a:ext cx="1722179" cy="38746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2507" rIns="0" bIns="0" rtlCol="0">
            <a:spAutoFit/>
          </a:bodyPr>
          <a:lstStyle/>
          <a:p>
            <a:pPr marL="53457">
              <a:spcBef>
                <a:spcPts val="5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2" name="object 9"/>
          <p:cNvSpPr txBox="1"/>
          <p:nvPr/>
        </p:nvSpPr>
        <p:spPr>
          <a:xfrm>
            <a:off x="13688394" y="6456630"/>
            <a:ext cx="2051374" cy="352197"/>
          </a:xfrm>
          <a:prstGeom prst="rect">
            <a:avLst/>
          </a:prstGeom>
          <a:solidFill>
            <a:srgbClr val="305C2F"/>
          </a:solidFill>
        </p:spPr>
        <p:txBody>
          <a:bodyPr vert="horz" wrap="square" lIns="0" tIns="37577" rIns="0" bIns="0" rtlCol="0">
            <a:spAutoFit/>
          </a:bodyPr>
          <a:lstStyle/>
          <a:p>
            <a:pPr marL="632481">
              <a:spcBef>
                <a:spcPts val="2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3" name="object 10"/>
          <p:cNvSpPr txBox="1"/>
          <p:nvPr/>
        </p:nvSpPr>
        <p:spPr>
          <a:xfrm>
            <a:off x="13852988" y="7090122"/>
            <a:ext cx="1722179" cy="391209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212" rIns="0" bIns="0" rtlCol="0">
            <a:spAutoFit/>
          </a:bodyPr>
          <a:lstStyle/>
          <a:p>
            <a:pPr marL="57691">
              <a:spcBef>
                <a:spcPts val="6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4" name="object 11"/>
          <p:cNvSpPr txBox="1"/>
          <p:nvPr/>
        </p:nvSpPr>
        <p:spPr>
          <a:xfrm>
            <a:off x="13852988" y="7628960"/>
            <a:ext cx="1722179" cy="38479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69861" rIns="0" bIns="0" rtlCol="0">
            <a:spAutoFit/>
          </a:bodyPr>
          <a:lstStyle/>
          <a:p>
            <a:pPr marL="57691">
              <a:spcBef>
                <a:spcPts val="55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5" name="object 12"/>
          <p:cNvSpPr/>
          <p:nvPr/>
        </p:nvSpPr>
        <p:spPr>
          <a:xfrm>
            <a:off x="1291211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6" name="object 13"/>
          <p:cNvSpPr/>
          <p:nvPr/>
        </p:nvSpPr>
        <p:spPr>
          <a:xfrm>
            <a:off x="12854605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8469" y="0"/>
                </a:moveTo>
                <a:lnTo>
                  <a:pt x="0" y="138540"/>
                </a:lnTo>
                <a:lnTo>
                  <a:pt x="138215" y="137901"/>
                </a:lnTo>
                <a:lnTo>
                  <a:pt x="6846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7" name="object 14"/>
          <p:cNvSpPr/>
          <p:nvPr/>
        </p:nvSpPr>
        <p:spPr>
          <a:xfrm>
            <a:off x="12327050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0" y="0"/>
                </a:moveTo>
                <a:lnTo>
                  <a:pt x="714449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8" name="object 15"/>
          <p:cNvSpPr/>
          <p:nvPr/>
        </p:nvSpPr>
        <p:spPr>
          <a:xfrm>
            <a:off x="12338047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9" name="object 32"/>
          <p:cNvSpPr/>
          <p:nvPr/>
        </p:nvSpPr>
        <p:spPr>
          <a:xfrm>
            <a:off x="11113720" y="4634547"/>
            <a:ext cx="1211983" cy="657329"/>
          </a:xfrm>
          <a:custGeom>
            <a:avLst/>
            <a:gdLst/>
            <a:ahLst/>
            <a:cxnLst/>
            <a:rect l="l" t="t" r="r" b="b"/>
            <a:pathLst>
              <a:path w="1454150" h="788670">
                <a:moveTo>
                  <a:pt x="0" y="0"/>
                </a:moveTo>
                <a:lnTo>
                  <a:pt x="1454070" y="0"/>
                </a:lnTo>
                <a:lnTo>
                  <a:pt x="1454070" y="788133"/>
                </a:lnTo>
                <a:lnTo>
                  <a:pt x="0" y="78813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0" name="object 33"/>
          <p:cNvSpPr txBox="1"/>
          <p:nvPr/>
        </p:nvSpPr>
        <p:spPr>
          <a:xfrm>
            <a:off x="11190082" y="4710500"/>
            <a:ext cx="1079141" cy="3446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131783" rIns="0" bIns="0" rtlCol="0">
            <a:spAutoFit/>
          </a:bodyPr>
          <a:lstStyle/>
          <a:p>
            <a:pPr marL="50281">
              <a:spcBef>
                <a:spcPts val="1038"/>
              </a:spcBef>
            </a:pPr>
            <a:r>
              <a:rPr sz="1375" spc="-4" dirty="0">
                <a:solidFill>
                  <a:srgbClr val="FFFFFF"/>
                </a:solidFill>
                <a:latin typeface="Lucida Console"/>
                <a:cs typeface="Lucida Console"/>
              </a:rPr>
              <a:t>refCount</a:t>
            </a:r>
            <a:endParaRPr sz="1375" dirty="0">
              <a:latin typeface="Lucida Console"/>
              <a:cs typeface="Lucida Console"/>
            </a:endParaRPr>
          </a:p>
        </p:txBody>
      </p:sp>
      <p:sp>
        <p:nvSpPr>
          <p:cNvPr id="81" name="object 34"/>
          <p:cNvSpPr/>
          <p:nvPr/>
        </p:nvSpPr>
        <p:spPr>
          <a:xfrm>
            <a:off x="12318672" y="4636720"/>
            <a:ext cx="1211983" cy="652566"/>
          </a:xfrm>
          <a:custGeom>
            <a:avLst/>
            <a:gdLst/>
            <a:ahLst/>
            <a:cxnLst/>
            <a:rect l="l" t="t" r="r" b="b"/>
            <a:pathLst>
              <a:path w="1454150" h="782954">
                <a:moveTo>
                  <a:pt x="0" y="0"/>
                </a:moveTo>
                <a:lnTo>
                  <a:pt x="1454070" y="0"/>
                </a:lnTo>
                <a:lnTo>
                  <a:pt x="1454070" y="782908"/>
                </a:lnTo>
                <a:lnTo>
                  <a:pt x="0" y="782908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2" name="object 35"/>
          <p:cNvSpPr txBox="1"/>
          <p:nvPr/>
        </p:nvSpPr>
        <p:spPr>
          <a:xfrm>
            <a:off x="12395035" y="4712681"/>
            <a:ext cx="1079141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3" name="object 36"/>
          <p:cNvSpPr/>
          <p:nvPr/>
        </p:nvSpPr>
        <p:spPr>
          <a:xfrm>
            <a:off x="13528163" y="4635708"/>
            <a:ext cx="1178640" cy="654683"/>
          </a:xfrm>
          <a:custGeom>
            <a:avLst/>
            <a:gdLst/>
            <a:ahLst/>
            <a:cxnLst/>
            <a:rect l="l" t="t" r="r" b="b"/>
            <a:pathLst>
              <a:path w="1414144" h="785495">
                <a:moveTo>
                  <a:pt x="0" y="785347"/>
                </a:moveTo>
                <a:lnTo>
                  <a:pt x="1413569" y="785347"/>
                </a:lnTo>
                <a:lnTo>
                  <a:pt x="1413569" y="0"/>
                </a:lnTo>
                <a:lnTo>
                  <a:pt x="0" y="0"/>
                </a:lnTo>
                <a:lnTo>
                  <a:pt x="0" y="785347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4" name="object 37"/>
          <p:cNvSpPr txBox="1"/>
          <p:nvPr/>
        </p:nvSpPr>
        <p:spPr>
          <a:xfrm>
            <a:off x="1360548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5" name="object 38"/>
          <p:cNvSpPr/>
          <p:nvPr/>
        </p:nvSpPr>
        <p:spPr>
          <a:xfrm>
            <a:off x="8775813" y="4090577"/>
            <a:ext cx="2051374" cy="1232624"/>
          </a:xfrm>
          <a:custGeom>
            <a:avLst/>
            <a:gdLst/>
            <a:ahLst/>
            <a:cxnLst/>
            <a:rect l="l" t="t" r="r" b="b"/>
            <a:pathLst>
              <a:path w="2461259" h="1478914">
                <a:moveTo>
                  <a:pt x="0" y="0"/>
                </a:moveTo>
                <a:lnTo>
                  <a:pt x="2460940" y="0"/>
                </a:lnTo>
                <a:lnTo>
                  <a:pt x="2460940" y="1478593"/>
                </a:lnTo>
                <a:lnTo>
                  <a:pt x="0" y="14785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6" name="object 39"/>
          <p:cNvSpPr txBox="1"/>
          <p:nvPr/>
        </p:nvSpPr>
        <p:spPr>
          <a:xfrm>
            <a:off x="9004525" y="412954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87" name="object 40"/>
          <p:cNvSpPr/>
          <p:nvPr/>
        </p:nvSpPr>
        <p:spPr>
          <a:xfrm>
            <a:off x="8941454" y="4702296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8" name="object 41"/>
          <p:cNvSpPr txBox="1"/>
          <p:nvPr/>
        </p:nvSpPr>
        <p:spPr>
          <a:xfrm>
            <a:off x="8941454" y="4702296"/>
            <a:ext cx="1722179" cy="352731"/>
          </a:xfrm>
          <a:prstGeom prst="rect">
            <a:avLst/>
          </a:prstGeom>
        </p:spPr>
        <p:txBody>
          <a:bodyPr vert="horz" wrap="square" lIns="0" tIns="38106" rIns="0" bIns="0" rtlCol="0">
            <a:spAutoFit/>
          </a:bodyPr>
          <a:lstStyle/>
          <a:p>
            <a:pPr marL="56103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_storage: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9" name="object 42"/>
          <p:cNvSpPr/>
          <p:nvPr/>
        </p:nvSpPr>
        <p:spPr>
          <a:xfrm>
            <a:off x="10684346" y="4962983"/>
            <a:ext cx="283149" cy="0"/>
          </a:xfrm>
          <a:custGeom>
            <a:avLst/>
            <a:gdLst/>
            <a:ahLst/>
            <a:cxnLst/>
            <a:rect l="l" t="t" r="r" b="b"/>
            <a:pathLst>
              <a:path w="339725">
                <a:moveTo>
                  <a:pt x="0" y="0"/>
                </a:moveTo>
                <a:lnTo>
                  <a:pt x="15706" y="0"/>
                </a:lnTo>
                <a:lnTo>
                  <a:pt x="323927" y="0"/>
                </a:lnTo>
                <a:lnTo>
                  <a:pt x="33963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0" name="object 43"/>
          <p:cNvSpPr/>
          <p:nvPr/>
        </p:nvSpPr>
        <p:spPr>
          <a:xfrm>
            <a:off x="10954363" y="4905385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1" name="object 44"/>
          <p:cNvSpPr/>
          <p:nvPr/>
        </p:nvSpPr>
        <p:spPr>
          <a:xfrm>
            <a:off x="10601438" y="491498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2" name="object 45"/>
          <p:cNvSpPr/>
          <p:nvPr/>
        </p:nvSpPr>
        <p:spPr>
          <a:xfrm>
            <a:off x="14706325" y="4635708"/>
            <a:ext cx="1228390" cy="654683"/>
          </a:xfrm>
          <a:custGeom>
            <a:avLst/>
            <a:gdLst/>
            <a:ahLst/>
            <a:cxnLst/>
            <a:rect l="l" t="t" r="r" b="b"/>
            <a:pathLst>
              <a:path w="1473834" h="785495">
                <a:moveTo>
                  <a:pt x="0" y="0"/>
                </a:moveTo>
                <a:lnTo>
                  <a:pt x="1473714" y="0"/>
                </a:lnTo>
                <a:lnTo>
                  <a:pt x="1473714" y="785347"/>
                </a:lnTo>
                <a:lnTo>
                  <a:pt x="0" y="785347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3" name="object 46"/>
          <p:cNvSpPr txBox="1"/>
          <p:nvPr/>
        </p:nvSpPr>
        <p:spPr>
          <a:xfrm>
            <a:off x="1478364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4" name="object 47"/>
          <p:cNvSpPr/>
          <p:nvPr/>
        </p:nvSpPr>
        <p:spPr>
          <a:xfrm>
            <a:off x="1418959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5" name="object 48"/>
          <p:cNvSpPr/>
          <p:nvPr/>
        </p:nvSpPr>
        <p:spPr>
          <a:xfrm>
            <a:off x="14134261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9736" y="0"/>
                </a:moveTo>
                <a:lnTo>
                  <a:pt x="0" y="137901"/>
                </a:lnTo>
                <a:lnTo>
                  <a:pt x="138205" y="138540"/>
                </a:lnTo>
                <a:lnTo>
                  <a:pt x="6973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6" name="object 49"/>
          <p:cNvSpPr/>
          <p:nvPr/>
        </p:nvSpPr>
        <p:spPr>
          <a:xfrm>
            <a:off x="14181545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714449" y="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7" name="object 50"/>
          <p:cNvSpPr/>
          <p:nvPr/>
        </p:nvSpPr>
        <p:spPr>
          <a:xfrm>
            <a:off x="14766018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  <p:extLst>
      <p:ext uri="{BB962C8B-B14F-4D97-AF65-F5344CB8AC3E}">
        <p14:creationId xmlns:p14="http://schemas.microsoft.com/office/powerpoint/2010/main" val="113877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-13" dirty="0"/>
              <a:t>Question 1</a:t>
            </a:r>
            <a:endParaRPr spc="-13" dirty="0"/>
          </a:p>
        </p:txBody>
      </p:sp>
      <p:sp>
        <p:nvSpPr>
          <p:cNvPr id="4" name="object 40"/>
          <p:cNvSpPr txBox="1"/>
          <p:nvPr/>
        </p:nvSpPr>
        <p:spPr>
          <a:xfrm>
            <a:off x="1036669" y="3742924"/>
            <a:ext cx="3940797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anys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>
              <a:lnSpc>
                <a:spcPct val="157100"/>
              </a:lnSpc>
            </a:pP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=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Protocol&lt; &gt;</a:t>
            </a:r>
          </a:p>
        </p:txBody>
      </p:sp>
      <p:sp>
        <p:nvSpPr>
          <p:cNvPr id="35" name="object 3"/>
          <p:cNvSpPr/>
          <p:nvPr/>
        </p:nvSpPr>
        <p:spPr>
          <a:xfrm>
            <a:off x="11371432" y="6468262"/>
            <a:ext cx="2051374" cy="2831489"/>
          </a:xfrm>
          <a:custGeom>
            <a:avLst/>
            <a:gdLst/>
            <a:ahLst/>
            <a:cxnLst/>
            <a:rect l="l" t="t" r="r" b="b"/>
            <a:pathLst>
              <a:path w="2461259" h="3397250">
                <a:moveTo>
                  <a:pt x="0" y="0"/>
                </a:moveTo>
                <a:lnTo>
                  <a:pt x="2460940" y="0"/>
                </a:lnTo>
                <a:lnTo>
                  <a:pt x="2460940" y="3396776"/>
                </a:lnTo>
                <a:lnTo>
                  <a:pt x="0" y="3396776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4"/>
          <p:cNvSpPr txBox="1"/>
          <p:nvPr/>
        </p:nvSpPr>
        <p:spPr>
          <a:xfrm>
            <a:off x="12067744" y="650332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5"/>
          <p:cNvSpPr txBox="1"/>
          <p:nvPr/>
        </p:nvSpPr>
        <p:spPr>
          <a:xfrm>
            <a:off x="11536112" y="7091781"/>
            <a:ext cx="1722179" cy="38960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4624" rIns="0" bIns="0" rtlCol="0">
            <a:spAutoFit/>
          </a:bodyPr>
          <a:lstStyle/>
          <a:p>
            <a:pPr marL="53457">
              <a:spcBef>
                <a:spcPts val="5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8" name="object 6"/>
          <p:cNvSpPr txBox="1"/>
          <p:nvPr/>
        </p:nvSpPr>
        <p:spPr>
          <a:xfrm>
            <a:off x="11536112" y="7630619"/>
            <a:ext cx="1722179" cy="391744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741" rIns="0" bIns="0" rtlCol="0">
            <a:spAutoFit/>
          </a:bodyPr>
          <a:lstStyle/>
          <a:p>
            <a:pPr marL="53457">
              <a:spcBef>
                <a:spcPts val="60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9" name="object 7"/>
          <p:cNvSpPr txBox="1"/>
          <p:nvPr/>
        </p:nvSpPr>
        <p:spPr>
          <a:xfrm>
            <a:off x="11536112" y="8169457"/>
            <a:ext cx="1722179" cy="385331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0390" rIns="0" bIns="0" rtlCol="0">
            <a:spAutoFit/>
          </a:bodyPr>
          <a:lstStyle/>
          <a:p>
            <a:pPr marL="53457">
              <a:spcBef>
                <a:spcPts val="5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0" name="object 8"/>
          <p:cNvSpPr txBox="1"/>
          <p:nvPr/>
        </p:nvSpPr>
        <p:spPr>
          <a:xfrm>
            <a:off x="11536112" y="8708295"/>
            <a:ext cx="1722179" cy="38746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2507" rIns="0" bIns="0" rtlCol="0">
            <a:spAutoFit/>
          </a:bodyPr>
          <a:lstStyle/>
          <a:p>
            <a:pPr marL="53457">
              <a:spcBef>
                <a:spcPts val="5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1" name="object 9"/>
          <p:cNvSpPr txBox="1"/>
          <p:nvPr/>
        </p:nvSpPr>
        <p:spPr>
          <a:xfrm>
            <a:off x="13688394" y="6456630"/>
            <a:ext cx="2051374" cy="352197"/>
          </a:xfrm>
          <a:prstGeom prst="rect">
            <a:avLst/>
          </a:prstGeom>
          <a:solidFill>
            <a:srgbClr val="305C2F"/>
          </a:solidFill>
        </p:spPr>
        <p:txBody>
          <a:bodyPr vert="horz" wrap="square" lIns="0" tIns="37577" rIns="0" bIns="0" rtlCol="0">
            <a:spAutoFit/>
          </a:bodyPr>
          <a:lstStyle/>
          <a:p>
            <a:pPr marL="632481">
              <a:spcBef>
                <a:spcPts val="2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2" name="object 10"/>
          <p:cNvSpPr txBox="1"/>
          <p:nvPr/>
        </p:nvSpPr>
        <p:spPr>
          <a:xfrm>
            <a:off x="13852988" y="7090122"/>
            <a:ext cx="1722179" cy="391209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212" rIns="0" bIns="0" rtlCol="0">
            <a:spAutoFit/>
          </a:bodyPr>
          <a:lstStyle/>
          <a:p>
            <a:pPr marL="57691">
              <a:spcBef>
                <a:spcPts val="6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11"/>
          <p:cNvSpPr txBox="1"/>
          <p:nvPr/>
        </p:nvSpPr>
        <p:spPr>
          <a:xfrm>
            <a:off x="13852988" y="7628960"/>
            <a:ext cx="1722179" cy="38479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69861" rIns="0" bIns="0" rtlCol="0">
            <a:spAutoFit/>
          </a:bodyPr>
          <a:lstStyle/>
          <a:p>
            <a:pPr marL="57691">
              <a:spcBef>
                <a:spcPts val="55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4" name="object 12"/>
          <p:cNvSpPr/>
          <p:nvPr/>
        </p:nvSpPr>
        <p:spPr>
          <a:xfrm>
            <a:off x="1291211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13"/>
          <p:cNvSpPr/>
          <p:nvPr/>
        </p:nvSpPr>
        <p:spPr>
          <a:xfrm>
            <a:off x="12854605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8469" y="0"/>
                </a:moveTo>
                <a:lnTo>
                  <a:pt x="0" y="138540"/>
                </a:lnTo>
                <a:lnTo>
                  <a:pt x="138215" y="137901"/>
                </a:lnTo>
                <a:lnTo>
                  <a:pt x="6846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14"/>
          <p:cNvSpPr/>
          <p:nvPr/>
        </p:nvSpPr>
        <p:spPr>
          <a:xfrm>
            <a:off x="12327050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0" y="0"/>
                </a:moveTo>
                <a:lnTo>
                  <a:pt x="714449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7" name="object 15"/>
          <p:cNvSpPr/>
          <p:nvPr/>
        </p:nvSpPr>
        <p:spPr>
          <a:xfrm>
            <a:off x="12338047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8" name="object 32"/>
          <p:cNvSpPr/>
          <p:nvPr/>
        </p:nvSpPr>
        <p:spPr>
          <a:xfrm>
            <a:off x="11113720" y="4634547"/>
            <a:ext cx="1211983" cy="657329"/>
          </a:xfrm>
          <a:custGeom>
            <a:avLst/>
            <a:gdLst/>
            <a:ahLst/>
            <a:cxnLst/>
            <a:rect l="l" t="t" r="r" b="b"/>
            <a:pathLst>
              <a:path w="1454150" h="788670">
                <a:moveTo>
                  <a:pt x="0" y="0"/>
                </a:moveTo>
                <a:lnTo>
                  <a:pt x="1454070" y="0"/>
                </a:lnTo>
                <a:lnTo>
                  <a:pt x="1454070" y="788133"/>
                </a:lnTo>
                <a:lnTo>
                  <a:pt x="0" y="78813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9" name="object 33"/>
          <p:cNvSpPr txBox="1"/>
          <p:nvPr/>
        </p:nvSpPr>
        <p:spPr>
          <a:xfrm>
            <a:off x="11190082" y="4710500"/>
            <a:ext cx="1079141" cy="3446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131783" rIns="0" bIns="0" rtlCol="0">
            <a:spAutoFit/>
          </a:bodyPr>
          <a:lstStyle/>
          <a:p>
            <a:pPr marL="50281">
              <a:spcBef>
                <a:spcPts val="1038"/>
              </a:spcBef>
            </a:pPr>
            <a:r>
              <a:rPr sz="1375" spc="-4" dirty="0">
                <a:solidFill>
                  <a:srgbClr val="FFFFFF"/>
                </a:solidFill>
                <a:latin typeface="Lucida Console"/>
                <a:cs typeface="Lucida Console"/>
              </a:rPr>
              <a:t>refCount</a:t>
            </a:r>
            <a:endParaRPr sz="1375" dirty="0">
              <a:latin typeface="Lucida Console"/>
              <a:cs typeface="Lucida Console"/>
            </a:endParaRPr>
          </a:p>
        </p:txBody>
      </p:sp>
      <p:sp>
        <p:nvSpPr>
          <p:cNvPr id="50" name="object 34"/>
          <p:cNvSpPr/>
          <p:nvPr/>
        </p:nvSpPr>
        <p:spPr>
          <a:xfrm>
            <a:off x="12318672" y="4636720"/>
            <a:ext cx="1211983" cy="652566"/>
          </a:xfrm>
          <a:custGeom>
            <a:avLst/>
            <a:gdLst/>
            <a:ahLst/>
            <a:cxnLst/>
            <a:rect l="l" t="t" r="r" b="b"/>
            <a:pathLst>
              <a:path w="1454150" h="782954">
                <a:moveTo>
                  <a:pt x="0" y="0"/>
                </a:moveTo>
                <a:lnTo>
                  <a:pt x="1454070" y="0"/>
                </a:lnTo>
                <a:lnTo>
                  <a:pt x="1454070" y="782908"/>
                </a:lnTo>
                <a:lnTo>
                  <a:pt x="0" y="782908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1" name="object 35"/>
          <p:cNvSpPr txBox="1"/>
          <p:nvPr/>
        </p:nvSpPr>
        <p:spPr>
          <a:xfrm>
            <a:off x="12395035" y="4712681"/>
            <a:ext cx="1079141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2" name="object 36"/>
          <p:cNvSpPr/>
          <p:nvPr/>
        </p:nvSpPr>
        <p:spPr>
          <a:xfrm>
            <a:off x="13528163" y="4635708"/>
            <a:ext cx="1178640" cy="654683"/>
          </a:xfrm>
          <a:custGeom>
            <a:avLst/>
            <a:gdLst/>
            <a:ahLst/>
            <a:cxnLst/>
            <a:rect l="l" t="t" r="r" b="b"/>
            <a:pathLst>
              <a:path w="1414144" h="785495">
                <a:moveTo>
                  <a:pt x="0" y="785347"/>
                </a:moveTo>
                <a:lnTo>
                  <a:pt x="1413569" y="785347"/>
                </a:lnTo>
                <a:lnTo>
                  <a:pt x="1413569" y="0"/>
                </a:lnTo>
                <a:lnTo>
                  <a:pt x="0" y="0"/>
                </a:lnTo>
                <a:lnTo>
                  <a:pt x="0" y="785347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3" name="object 37"/>
          <p:cNvSpPr txBox="1"/>
          <p:nvPr/>
        </p:nvSpPr>
        <p:spPr>
          <a:xfrm>
            <a:off x="1360548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4" name="object 38"/>
          <p:cNvSpPr/>
          <p:nvPr/>
        </p:nvSpPr>
        <p:spPr>
          <a:xfrm>
            <a:off x="8775813" y="4090577"/>
            <a:ext cx="2051374" cy="1232624"/>
          </a:xfrm>
          <a:custGeom>
            <a:avLst/>
            <a:gdLst/>
            <a:ahLst/>
            <a:cxnLst/>
            <a:rect l="l" t="t" r="r" b="b"/>
            <a:pathLst>
              <a:path w="2461259" h="1478914">
                <a:moveTo>
                  <a:pt x="0" y="0"/>
                </a:moveTo>
                <a:lnTo>
                  <a:pt x="2460940" y="0"/>
                </a:lnTo>
                <a:lnTo>
                  <a:pt x="2460940" y="1478593"/>
                </a:lnTo>
                <a:lnTo>
                  <a:pt x="0" y="14785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5" name="object 39"/>
          <p:cNvSpPr txBox="1"/>
          <p:nvPr/>
        </p:nvSpPr>
        <p:spPr>
          <a:xfrm>
            <a:off x="9004525" y="412954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6" name="object 40"/>
          <p:cNvSpPr/>
          <p:nvPr/>
        </p:nvSpPr>
        <p:spPr>
          <a:xfrm>
            <a:off x="8941454" y="4702296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7" name="object 41"/>
          <p:cNvSpPr txBox="1"/>
          <p:nvPr/>
        </p:nvSpPr>
        <p:spPr>
          <a:xfrm>
            <a:off x="8941454" y="4702296"/>
            <a:ext cx="1722179" cy="352731"/>
          </a:xfrm>
          <a:prstGeom prst="rect">
            <a:avLst/>
          </a:prstGeom>
        </p:spPr>
        <p:txBody>
          <a:bodyPr vert="horz" wrap="square" lIns="0" tIns="38106" rIns="0" bIns="0" rtlCol="0">
            <a:spAutoFit/>
          </a:bodyPr>
          <a:lstStyle/>
          <a:p>
            <a:pPr marL="56103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_storage: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8" name="object 42"/>
          <p:cNvSpPr/>
          <p:nvPr/>
        </p:nvSpPr>
        <p:spPr>
          <a:xfrm>
            <a:off x="10684346" y="4962983"/>
            <a:ext cx="283149" cy="0"/>
          </a:xfrm>
          <a:custGeom>
            <a:avLst/>
            <a:gdLst/>
            <a:ahLst/>
            <a:cxnLst/>
            <a:rect l="l" t="t" r="r" b="b"/>
            <a:pathLst>
              <a:path w="339725">
                <a:moveTo>
                  <a:pt x="0" y="0"/>
                </a:moveTo>
                <a:lnTo>
                  <a:pt x="15706" y="0"/>
                </a:lnTo>
                <a:lnTo>
                  <a:pt x="323927" y="0"/>
                </a:lnTo>
                <a:lnTo>
                  <a:pt x="33963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9" name="object 43"/>
          <p:cNvSpPr/>
          <p:nvPr/>
        </p:nvSpPr>
        <p:spPr>
          <a:xfrm>
            <a:off x="10954363" y="4905385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0" name="object 44"/>
          <p:cNvSpPr/>
          <p:nvPr/>
        </p:nvSpPr>
        <p:spPr>
          <a:xfrm>
            <a:off x="10601438" y="491498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1" name="object 45"/>
          <p:cNvSpPr/>
          <p:nvPr/>
        </p:nvSpPr>
        <p:spPr>
          <a:xfrm>
            <a:off x="14706325" y="4635708"/>
            <a:ext cx="1228390" cy="654683"/>
          </a:xfrm>
          <a:custGeom>
            <a:avLst/>
            <a:gdLst/>
            <a:ahLst/>
            <a:cxnLst/>
            <a:rect l="l" t="t" r="r" b="b"/>
            <a:pathLst>
              <a:path w="1473834" h="785495">
                <a:moveTo>
                  <a:pt x="0" y="0"/>
                </a:moveTo>
                <a:lnTo>
                  <a:pt x="1473714" y="0"/>
                </a:lnTo>
                <a:lnTo>
                  <a:pt x="1473714" y="785347"/>
                </a:lnTo>
                <a:lnTo>
                  <a:pt x="0" y="785347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2" name="object 46"/>
          <p:cNvSpPr txBox="1"/>
          <p:nvPr/>
        </p:nvSpPr>
        <p:spPr>
          <a:xfrm>
            <a:off x="1478364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3" name="object 47"/>
          <p:cNvSpPr/>
          <p:nvPr/>
        </p:nvSpPr>
        <p:spPr>
          <a:xfrm>
            <a:off x="1418959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4" name="object 48"/>
          <p:cNvSpPr/>
          <p:nvPr/>
        </p:nvSpPr>
        <p:spPr>
          <a:xfrm>
            <a:off x="14134261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9736" y="0"/>
                </a:moveTo>
                <a:lnTo>
                  <a:pt x="0" y="137901"/>
                </a:lnTo>
                <a:lnTo>
                  <a:pt x="138205" y="138540"/>
                </a:lnTo>
                <a:lnTo>
                  <a:pt x="6973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5" name="object 49"/>
          <p:cNvSpPr/>
          <p:nvPr/>
        </p:nvSpPr>
        <p:spPr>
          <a:xfrm>
            <a:off x="14181545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714449" y="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6" name="object 50"/>
          <p:cNvSpPr/>
          <p:nvPr/>
        </p:nvSpPr>
        <p:spPr>
          <a:xfrm>
            <a:off x="14766018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  <p:extLst>
      <p:ext uri="{BB962C8B-B14F-4D97-AF65-F5344CB8AC3E}">
        <p14:creationId xmlns:p14="http://schemas.microsoft.com/office/powerpoint/2010/main" val="811552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-13" dirty="0"/>
              <a:t>Question 1</a:t>
            </a:r>
            <a:endParaRPr spc="-13" dirty="0"/>
          </a:p>
        </p:txBody>
      </p:sp>
      <p:sp>
        <p:nvSpPr>
          <p:cNvPr id="35" name="object 3"/>
          <p:cNvSpPr/>
          <p:nvPr/>
        </p:nvSpPr>
        <p:spPr>
          <a:xfrm>
            <a:off x="11371432" y="6468262"/>
            <a:ext cx="2051374" cy="2831489"/>
          </a:xfrm>
          <a:custGeom>
            <a:avLst/>
            <a:gdLst/>
            <a:ahLst/>
            <a:cxnLst/>
            <a:rect l="l" t="t" r="r" b="b"/>
            <a:pathLst>
              <a:path w="2461259" h="3397250">
                <a:moveTo>
                  <a:pt x="0" y="0"/>
                </a:moveTo>
                <a:lnTo>
                  <a:pt x="2460940" y="0"/>
                </a:lnTo>
                <a:lnTo>
                  <a:pt x="2460940" y="3396776"/>
                </a:lnTo>
                <a:lnTo>
                  <a:pt x="0" y="3396776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4"/>
          <p:cNvSpPr txBox="1"/>
          <p:nvPr/>
        </p:nvSpPr>
        <p:spPr>
          <a:xfrm>
            <a:off x="12067744" y="650332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5"/>
          <p:cNvSpPr txBox="1"/>
          <p:nvPr/>
        </p:nvSpPr>
        <p:spPr>
          <a:xfrm>
            <a:off x="11536112" y="7091781"/>
            <a:ext cx="1722179" cy="38960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4624" rIns="0" bIns="0" rtlCol="0">
            <a:spAutoFit/>
          </a:bodyPr>
          <a:lstStyle/>
          <a:p>
            <a:pPr marL="53457">
              <a:spcBef>
                <a:spcPts val="5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8" name="object 6"/>
          <p:cNvSpPr txBox="1"/>
          <p:nvPr/>
        </p:nvSpPr>
        <p:spPr>
          <a:xfrm>
            <a:off x="11536112" y="7630619"/>
            <a:ext cx="1722179" cy="391744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741" rIns="0" bIns="0" rtlCol="0">
            <a:spAutoFit/>
          </a:bodyPr>
          <a:lstStyle/>
          <a:p>
            <a:pPr marL="53457">
              <a:spcBef>
                <a:spcPts val="60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9" name="object 7"/>
          <p:cNvSpPr txBox="1"/>
          <p:nvPr/>
        </p:nvSpPr>
        <p:spPr>
          <a:xfrm>
            <a:off x="11536112" y="8169457"/>
            <a:ext cx="1722179" cy="385331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0390" rIns="0" bIns="0" rtlCol="0">
            <a:spAutoFit/>
          </a:bodyPr>
          <a:lstStyle/>
          <a:p>
            <a:pPr marL="53457">
              <a:spcBef>
                <a:spcPts val="5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0" name="object 8"/>
          <p:cNvSpPr txBox="1"/>
          <p:nvPr/>
        </p:nvSpPr>
        <p:spPr>
          <a:xfrm>
            <a:off x="11536112" y="8708295"/>
            <a:ext cx="1722179" cy="38746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2507" rIns="0" bIns="0" rtlCol="0">
            <a:spAutoFit/>
          </a:bodyPr>
          <a:lstStyle/>
          <a:p>
            <a:pPr marL="53457">
              <a:spcBef>
                <a:spcPts val="5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1" name="object 9"/>
          <p:cNvSpPr txBox="1"/>
          <p:nvPr/>
        </p:nvSpPr>
        <p:spPr>
          <a:xfrm>
            <a:off x="13688394" y="6456630"/>
            <a:ext cx="2051374" cy="352197"/>
          </a:xfrm>
          <a:prstGeom prst="rect">
            <a:avLst/>
          </a:prstGeom>
          <a:solidFill>
            <a:srgbClr val="305C2F"/>
          </a:solidFill>
        </p:spPr>
        <p:txBody>
          <a:bodyPr vert="horz" wrap="square" lIns="0" tIns="37577" rIns="0" bIns="0" rtlCol="0">
            <a:spAutoFit/>
          </a:bodyPr>
          <a:lstStyle/>
          <a:p>
            <a:pPr marL="632481">
              <a:spcBef>
                <a:spcPts val="2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2" name="object 10"/>
          <p:cNvSpPr txBox="1"/>
          <p:nvPr/>
        </p:nvSpPr>
        <p:spPr>
          <a:xfrm>
            <a:off x="13852988" y="7090122"/>
            <a:ext cx="1722179" cy="391209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212" rIns="0" bIns="0" rtlCol="0">
            <a:spAutoFit/>
          </a:bodyPr>
          <a:lstStyle/>
          <a:p>
            <a:pPr marL="57691">
              <a:spcBef>
                <a:spcPts val="6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11"/>
          <p:cNvSpPr txBox="1"/>
          <p:nvPr/>
        </p:nvSpPr>
        <p:spPr>
          <a:xfrm>
            <a:off x="13852988" y="7628960"/>
            <a:ext cx="1722179" cy="38479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69861" rIns="0" bIns="0" rtlCol="0">
            <a:spAutoFit/>
          </a:bodyPr>
          <a:lstStyle/>
          <a:p>
            <a:pPr marL="57691">
              <a:spcBef>
                <a:spcPts val="55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4" name="object 12"/>
          <p:cNvSpPr/>
          <p:nvPr/>
        </p:nvSpPr>
        <p:spPr>
          <a:xfrm>
            <a:off x="1291211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13"/>
          <p:cNvSpPr/>
          <p:nvPr/>
        </p:nvSpPr>
        <p:spPr>
          <a:xfrm>
            <a:off x="12854605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8469" y="0"/>
                </a:moveTo>
                <a:lnTo>
                  <a:pt x="0" y="138540"/>
                </a:lnTo>
                <a:lnTo>
                  <a:pt x="138215" y="137901"/>
                </a:lnTo>
                <a:lnTo>
                  <a:pt x="6846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14"/>
          <p:cNvSpPr/>
          <p:nvPr/>
        </p:nvSpPr>
        <p:spPr>
          <a:xfrm>
            <a:off x="12327050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0" y="0"/>
                </a:moveTo>
                <a:lnTo>
                  <a:pt x="714449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7" name="object 15"/>
          <p:cNvSpPr/>
          <p:nvPr/>
        </p:nvSpPr>
        <p:spPr>
          <a:xfrm>
            <a:off x="12338047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8" name="object 32"/>
          <p:cNvSpPr/>
          <p:nvPr/>
        </p:nvSpPr>
        <p:spPr>
          <a:xfrm>
            <a:off x="11113720" y="4634547"/>
            <a:ext cx="1211983" cy="657329"/>
          </a:xfrm>
          <a:custGeom>
            <a:avLst/>
            <a:gdLst/>
            <a:ahLst/>
            <a:cxnLst/>
            <a:rect l="l" t="t" r="r" b="b"/>
            <a:pathLst>
              <a:path w="1454150" h="788670">
                <a:moveTo>
                  <a:pt x="0" y="0"/>
                </a:moveTo>
                <a:lnTo>
                  <a:pt x="1454070" y="0"/>
                </a:lnTo>
                <a:lnTo>
                  <a:pt x="1454070" y="788133"/>
                </a:lnTo>
                <a:lnTo>
                  <a:pt x="0" y="78813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9" name="object 33"/>
          <p:cNvSpPr txBox="1"/>
          <p:nvPr/>
        </p:nvSpPr>
        <p:spPr>
          <a:xfrm>
            <a:off x="11190082" y="4710500"/>
            <a:ext cx="1079141" cy="3446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131783" rIns="0" bIns="0" rtlCol="0">
            <a:spAutoFit/>
          </a:bodyPr>
          <a:lstStyle/>
          <a:p>
            <a:pPr marL="50281">
              <a:spcBef>
                <a:spcPts val="1038"/>
              </a:spcBef>
            </a:pPr>
            <a:r>
              <a:rPr sz="1375" spc="-4" dirty="0">
                <a:solidFill>
                  <a:srgbClr val="FFFFFF"/>
                </a:solidFill>
                <a:latin typeface="Lucida Console"/>
                <a:cs typeface="Lucida Console"/>
              </a:rPr>
              <a:t>refCount</a:t>
            </a:r>
            <a:endParaRPr sz="1375" dirty="0">
              <a:latin typeface="Lucida Console"/>
              <a:cs typeface="Lucida Console"/>
            </a:endParaRPr>
          </a:p>
        </p:txBody>
      </p:sp>
      <p:sp>
        <p:nvSpPr>
          <p:cNvPr id="50" name="object 34"/>
          <p:cNvSpPr/>
          <p:nvPr/>
        </p:nvSpPr>
        <p:spPr>
          <a:xfrm>
            <a:off x="12318672" y="4636720"/>
            <a:ext cx="1211983" cy="652566"/>
          </a:xfrm>
          <a:custGeom>
            <a:avLst/>
            <a:gdLst/>
            <a:ahLst/>
            <a:cxnLst/>
            <a:rect l="l" t="t" r="r" b="b"/>
            <a:pathLst>
              <a:path w="1454150" h="782954">
                <a:moveTo>
                  <a:pt x="0" y="0"/>
                </a:moveTo>
                <a:lnTo>
                  <a:pt x="1454070" y="0"/>
                </a:lnTo>
                <a:lnTo>
                  <a:pt x="1454070" y="782908"/>
                </a:lnTo>
                <a:lnTo>
                  <a:pt x="0" y="782908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1" name="object 35"/>
          <p:cNvSpPr txBox="1"/>
          <p:nvPr/>
        </p:nvSpPr>
        <p:spPr>
          <a:xfrm>
            <a:off x="12395035" y="4712681"/>
            <a:ext cx="1079141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2" name="object 36"/>
          <p:cNvSpPr/>
          <p:nvPr/>
        </p:nvSpPr>
        <p:spPr>
          <a:xfrm>
            <a:off x="13528163" y="4635708"/>
            <a:ext cx="1178640" cy="654683"/>
          </a:xfrm>
          <a:custGeom>
            <a:avLst/>
            <a:gdLst/>
            <a:ahLst/>
            <a:cxnLst/>
            <a:rect l="l" t="t" r="r" b="b"/>
            <a:pathLst>
              <a:path w="1414144" h="785495">
                <a:moveTo>
                  <a:pt x="0" y="785347"/>
                </a:moveTo>
                <a:lnTo>
                  <a:pt x="1413569" y="785347"/>
                </a:lnTo>
                <a:lnTo>
                  <a:pt x="1413569" y="0"/>
                </a:lnTo>
                <a:lnTo>
                  <a:pt x="0" y="0"/>
                </a:lnTo>
                <a:lnTo>
                  <a:pt x="0" y="785347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3" name="object 37"/>
          <p:cNvSpPr txBox="1"/>
          <p:nvPr/>
        </p:nvSpPr>
        <p:spPr>
          <a:xfrm>
            <a:off x="1360548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4" name="object 38"/>
          <p:cNvSpPr/>
          <p:nvPr/>
        </p:nvSpPr>
        <p:spPr>
          <a:xfrm>
            <a:off x="8775813" y="4090577"/>
            <a:ext cx="2051374" cy="1232624"/>
          </a:xfrm>
          <a:custGeom>
            <a:avLst/>
            <a:gdLst/>
            <a:ahLst/>
            <a:cxnLst/>
            <a:rect l="l" t="t" r="r" b="b"/>
            <a:pathLst>
              <a:path w="2461259" h="1478914">
                <a:moveTo>
                  <a:pt x="0" y="0"/>
                </a:moveTo>
                <a:lnTo>
                  <a:pt x="2460940" y="0"/>
                </a:lnTo>
                <a:lnTo>
                  <a:pt x="2460940" y="1478593"/>
                </a:lnTo>
                <a:lnTo>
                  <a:pt x="0" y="14785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5" name="object 39"/>
          <p:cNvSpPr txBox="1"/>
          <p:nvPr/>
        </p:nvSpPr>
        <p:spPr>
          <a:xfrm>
            <a:off x="9004525" y="412954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6" name="object 40"/>
          <p:cNvSpPr/>
          <p:nvPr/>
        </p:nvSpPr>
        <p:spPr>
          <a:xfrm>
            <a:off x="8941454" y="4702296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7" name="object 41"/>
          <p:cNvSpPr txBox="1"/>
          <p:nvPr/>
        </p:nvSpPr>
        <p:spPr>
          <a:xfrm>
            <a:off x="8941454" y="4702296"/>
            <a:ext cx="1722179" cy="352731"/>
          </a:xfrm>
          <a:prstGeom prst="rect">
            <a:avLst/>
          </a:prstGeom>
        </p:spPr>
        <p:txBody>
          <a:bodyPr vert="horz" wrap="square" lIns="0" tIns="38106" rIns="0" bIns="0" rtlCol="0">
            <a:spAutoFit/>
          </a:bodyPr>
          <a:lstStyle/>
          <a:p>
            <a:pPr marL="56103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_storage: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8" name="object 42"/>
          <p:cNvSpPr/>
          <p:nvPr/>
        </p:nvSpPr>
        <p:spPr>
          <a:xfrm>
            <a:off x="10684346" y="4962983"/>
            <a:ext cx="283149" cy="0"/>
          </a:xfrm>
          <a:custGeom>
            <a:avLst/>
            <a:gdLst/>
            <a:ahLst/>
            <a:cxnLst/>
            <a:rect l="l" t="t" r="r" b="b"/>
            <a:pathLst>
              <a:path w="339725">
                <a:moveTo>
                  <a:pt x="0" y="0"/>
                </a:moveTo>
                <a:lnTo>
                  <a:pt x="15706" y="0"/>
                </a:lnTo>
                <a:lnTo>
                  <a:pt x="323927" y="0"/>
                </a:lnTo>
                <a:lnTo>
                  <a:pt x="33963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9" name="object 43"/>
          <p:cNvSpPr/>
          <p:nvPr/>
        </p:nvSpPr>
        <p:spPr>
          <a:xfrm>
            <a:off x="10954363" y="4905385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0" name="object 44"/>
          <p:cNvSpPr/>
          <p:nvPr/>
        </p:nvSpPr>
        <p:spPr>
          <a:xfrm>
            <a:off x="10601438" y="491498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1" name="object 45"/>
          <p:cNvSpPr/>
          <p:nvPr/>
        </p:nvSpPr>
        <p:spPr>
          <a:xfrm>
            <a:off x="14706325" y="4635708"/>
            <a:ext cx="1228390" cy="654683"/>
          </a:xfrm>
          <a:custGeom>
            <a:avLst/>
            <a:gdLst/>
            <a:ahLst/>
            <a:cxnLst/>
            <a:rect l="l" t="t" r="r" b="b"/>
            <a:pathLst>
              <a:path w="1473834" h="785495">
                <a:moveTo>
                  <a:pt x="0" y="0"/>
                </a:moveTo>
                <a:lnTo>
                  <a:pt x="1473714" y="0"/>
                </a:lnTo>
                <a:lnTo>
                  <a:pt x="1473714" y="785347"/>
                </a:lnTo>
                <a:lnTo>
                  <a:pt x="0" y="785347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2" name="object 46"/>
          <p:cNvSpPr txBox="1"/>
          <p:nvPr/>
        </p:nvSpPr>
        <p:spPr>
          <a:xfrm>
            <a:off x="1478364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3" name="object 47"/>
          <p:cNvSpPr/>
          <p:nvPr/>
        </p:nvSpPr>
        <p:spPr>
          <a:xfrm>
            <a:off x="1418959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4" name="object 48"/>
          <p:cNvSpPr/>
          <p:nvPr/>
        </p:nvSpPr>
        <p:spPr>
          <a:xfrm>
            <a:off x="14134261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9736" y="0"/>
                </a:moveTo>
                <a:lnTo>
                  <a:pt x="0" y="137901"/>
                </a:lnTo>
                <a:lnTo>
                  <a:pt x="138205" y="138540"/>
                </a:lnTo>
                <a:lnTo>
                  <a:pt x="6973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5" name="object 49"/>
          <p:cNvSpPr/>
          <p:nvPr/>
        </p:nvSpPr>
        <p:spPr>
          <a:xfrm>
            <a:off x="14181545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714449" y="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6" name="object 50"/>
          <p:cNvSpPr/>
          <p:nvPr/>
        </p:nvSpPr>
        <p:spPr>
          <a:xfrm>
            <a:off x="14766018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7" name="object 3"/>
          <p:cNvSpPr/>
          <p:nvPr/>
        </p:nvSpPr>
        <p:spPr>
          <a:xfrm>
            <a:off x="6140747" y="6642753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5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8" name="object 4"/>
          <p:cNvSpPr txBox="1"/>
          <p:nvPr/>
        </p:nvSpPr>
        <p:spPr>
          <a:xfrm>
            <a:off x="6134363" y="6830701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9" name="object 7"/>
          <p:cNvSpPr/>
          <p:nvPr/>
        </p:nvSpPr>
        <p:spPr>
          <a:xfrm>
            <a:off x="4089639" y="6507072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21"/>
                </a:lnTo>
                <a:lnTo>
                  <a:pt x="0" y="276782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70" name="object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718640"/>
              </p:ext>
            </p:extLst>
          </p:nvPr>
        </p:nvGraphicFramePr>
        <p:xfrm>
          <a:off x="4254233" y="6606387"/>
          <a:ext cx="1721797" cy="21074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5296"/>
                <a:gridCol w="1116501"/>
              </a:tblGrid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29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71" name="object 9"/>
          <p:cNvSpPr/>
          <p:nvPr/>
        </p:nvSpPr>
        <p:spPr>
          <a:xfrm>
            <a:off x="1023438" y="6523017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2" name="object 10"/>
          <p:cNvSpPr/>
          <p:nvPr/>
        </p:nvSpPr>
        <p:spPr>
          <a:xfrm>
            <a:off x="1176685" y="712873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3" name="object 11"/>
          <p:cNvSpPr txBox="1"/>
          <p:nvPr/>
        </p:nvSpPr>
        <p:spPr>
          <a:xfrm>
            <a:off x="1216561" y="7166670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4" name="object 12"/>
          <p:cNvSpPr/>
          <p:nvPr/>
        </p:nvSpPr>
        <p:spPr>
          <a:xfrm>
            <a:off x="1176685" y="659897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5" name="object 13"/>
          <p:cNvSpPr/>
          <p:nvPr/>
        </p:nvSpPr>
        <p:spPr>
          <a:xfrm>
            <a:off x="1176685" y="765849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7" name="object 15"/>
          <p:cNvSpPr/>
          <p:nvPr/>
        </p:nvSpPr>
        <p:spPr>
          <a:xfrm>
            <a:off x="1138020" y="869060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r>
              <a:rPr lang="en-US" sz="1500"/>
              <a:t> </a:t>
            </a:r>
            <a:endParaRPr sz="1500" dirty="0"/>
          </a:p>
        </p:txBody>
      </p:sp>
      <p:sp>
        <p:nvSpPr>
          <p:cNvPr id="78" name="object 16"/>
          <p:cNvSpPr/>
          <p:nvPr/>
        </p:nvSpPr>
        <p:spPr>
          <a:xfrm>
            <a:off x="2986620" y="6844428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5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9" name="object 17"/>
          <p:cNvSpPr/>
          <p:nvPr/>
        </p:nvSpPr>
        <p:spPr>
          <a:xfrm>
            <a:off x="3882021" y="6786828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0" name="object 18"/>
          <p:cNvSpPr/>
          <p:nvPr/>
        </p:nvSpPr>
        <p:spPr>
          <a:xfrm>
            <a:off x="2903711" y="6796428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1" name="object 19"/>
          <p:cNvSpPr/>
          <p:nvPr/>
        </p:nvSpPr>
        <p:spPr>
          <a:xfrm>
            <a:off x="1176834" y="6595862"/>
            <a:ext cx="2003212" cy="1557054"/>
          </a:xfrm>
          <a:custGeom>
            <a:avLst/>
            <a:gdLst/>
            <a:ahLst/>
            <a:cxnLst/>
            <a:rect l="l" t="t" r="r" b="b"/>
            <a:pathLst>
              <a:path w="2403475" h="1868170">
                <a:moveTo>
                  <a:pt x="0" y="0"/>
                </a:moveTo>
                <a:lnTo>
                  <a:pt x="2403392" y="0"/>
                </a:lnTo>
                <a:lnTo>
                  <a:pt x="2403392" y="1867670"/>
                </a:lnTo>
                <a:lnTo>
                  <a:pt x="0" y="1867670"/>
                </a:lnTo>
                <a:lnTo>
                  <a:pt x="0" y="0"/>
                </a:lnTo>
                <a:close/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2" name="object 27"/>
          <p:cNvSpPr/>
          <p:nvPr/>
        </p:nvSpPr>
        <p:spPr>
          <a:xfrm>
            <a:off x="1166281" y="818496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83" name="object 11"/>
          <p:cNvSpPr txBox="1"/>
          <p:nvPr/>
        </p:nvSpPr>
        <p:spPr>
          <a:xfrm>
            <a:off x="1262129" y="8270364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  </a:t>
            </a:r>
            <a:r>
              <a:rPr lang="en-US"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84" name="object 11"/>
          <p:cNvSpPr txBox="1"/>
          <p:nvPr/>
        </p:nvSpPr>
        <p:spPr>
          <a:xfrm>
            <a:off x="1210760" y="8792182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pwt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= nil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85" name="object 40"/>
          <p:cNvSpPr txBox="1"/>
          <p:nvPr/>
        </p:nvSpPr>
        <p:spPr>
          <a:xfrm>
            <a:off x="1036669" y="3742924"/>
            <a:ext cx="3940797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anys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>
              <a:lnSpc>
                <a:spcPct val="157100"/>
              </a:lnSpc>
            </a:pP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=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Protocol&lt; &gt;</a:t>
            </a:r>
          </a:p>
        </p:txBody>
      </p:sp>
    </p:spTree>
    <p:extLst>
      <p:ext uri="{BB962C8B-B14F-4D97-AF65-F5344CB8AC3E}">
        <p14:creationId xmlns:p14="http://schemas.microsoft.com/office/powerpoint/2010/main" val="1796317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-13" dirty="0"/>
              <a:t>Question 1</a:t>
            </a:r>
            <a:endParaRPr spc="-13" dirty="0"/>
          </a:p>
        </p:txBody>
      </p:sp>
      <p:sp>
        <p:nvSpPr>
          <p:cNvPr id="35" name="object 3"/>
          <p:cNvSpPr/>
          <p:nvPr/>
        </p:nvSpPr>
        <p:spPr>
          <a:xfrm>
            <a:off x="11371432" y="6468262"/>
            <a:ext cx="2051374" cy="2831489"/>
          </a:xfrm>
          <a:custGeom>
            <a:avLst/>
            <a:gdLst/>
            <a:ahLst/>
            <a:cxnLst/>
            <a:rect l="l" t="t" r="r" b="b"/>
            <a:pathLst>
              <a:path w="2461259" h="3397250">
                <a:moveTo>
                  <a:pt x="0" y="0"/>
                </a:moveTo>
                <a:lnTo>
                  <a:pt x="2460940" y="0"/>
                </a:lnTo>
                <a:lnTo>
                  <a:pt x="2460940" y="3396776"/>
                </a:lnTo>
                <a:lnTo>
                  <a:pt x="0" y="3396776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4"/>
          <p:cNvSpPr txBox="1"/>
          <p:nvPr/>
        </p:nvSpPr>
        <p:spPr>
          <a:xfrm>
            <a:off x="12067744" y="650332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5"/>
          <p:cNvSpPr txBox="1"/>
          <p:nvPr/>
        </p:nvSpPr>
        <p:spPr>
          <a:xfrm>
            <a:off x="11536112" y="7091781"/>
            <a:ext cx="1722179" cy="38960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4624" rIns="0" bIns="0" rtlCol="0">
            <a:spAutoFit/>
          </a:bodyPr>
          <a:lstStyle/>
          <a:p>
            <a:pPr marL="53457">
              <a:spcBef>
                <a:spcPts val="5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8" name="object 6"/>
          <p:cNvSpPr txBox="1"/>
          <p:nvPr/>
        </p:nvSpPr>
        <p:spPr>
          <a:xfrm>
            <a:off x="11536112" y="7630619"/>
            <a:ext cx="1722179" cy="391744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741" rIns="0" bIns="0" rtlCol="0">
            <a:spAutoFit/>
          </a:bodyPr>
          <a:lstStyle/>
          <a:p>
            <a:pPr marL="53457">
              <a:spcBef>
                <a:spcPts val="60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9" name="object 7"/>
          <p:cNvSpPr txBox="1"/>
          <p:nvPr/>
        </p:nvSpPr>
        <p:spPr>
          <a:xfrm>
            <a:off x="11536112" y="8169457"/>
            <a:ext cx="1722179" cy="385331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0390" rIns="0" bIns="0" rtlCol="0">
            <a:spAutoFit/>
          </a:bodyPr>
          <a:lstStyle/>
          <a:p>
            <a:pPr marL="53457">
              <a:spcBef>
                <a:spcPts val="5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0" name="object 8"/>
          <p:cNvSpPr txBox="1"/>
          <p:nvPr/>
        </p:nvSpPr>
        <p:spPr>
          <a:xfrm>
            <a:off x="11536112" y="8708295"/>
            <a:ext cx="1722179" cy="38746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2507" rIns="0" bIns="0" rtlCol="0">
            <a:spAutoFit/>
          </a:bodyPr>
          <a:lstStyle/>
          <a:p>
            <a:pPr marL="53457">
              <a:spcBef>
                <a:spcPts val="5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1" name="object 9"/>
          <p:cNvSpPr txBox="1"/>
          <p:nvPr/>
        </p:nvSpPr>
        <p:spPr>
          <a:xfrm>
            <a:off x="13688394" y="6456630"/>
            <a:ext cx="2051374" cy="352197"/>
          </a:xfrm>
          <a:prstGeom prst="rect">
            <a:avLst/>
          </a:prstGeom>
          <a:solidFill>
            <a:srgbClr val="305C2F"/>
          </a:solidFill>
        </p:spPr>
        <p:txBody>
          <a:bodyPr vert="horz" wrap="square" lIns="0" tIns="37577" rIns="0" bIns="0" rtlCol="0">
            <a:spAutoFit/>
          </a:bodyPr>
          <a:lstStyle/>
          <a:p>
            <a:pPr marL="632481">
              <a:spcBef>
                <a:spcPts val="2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2" name="object 10"/>
          <p:cNvSpPr txBox="1"/>
          <p:nvPr/>
        </p:nvSpPr>
        <p:spPr>
          <a:xfrm>
            <a:off x="13852988" y="7090122"/>
            <a:ext cx="1722179" cy="391209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212" rIns="0" bIns="0" rtlCol="0">
            <a:spAutoFit/>
          </a:bodyPr>
          <a:lstStyle/>
          <a:p>
            <a:pPr marL="57691">
              <a:spcBef>
                <a:spcPts val="6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11"/>
          <p:cNvSpPr txBox="1"/>
          <p:nvPr/>
        </p:nvSpPr>
        <p:spPr>
          <a:xfrm>
            <a:off x="13852988" y="7628960"/>
            <a:ext cx="1722179" cy="38479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69861" rIns="0" bIns="0" rtlCol="0">
            <a:spAutoFit/>
          </a:bodyPr>
          <a:lstStyle/>
          <a:p>
            <a:pPr marL="57691">
              <a:spcBef>
                <a:spcPts val="55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4" name="object 12"/>
          <p:cNvSpPr/>
          <p:nvPr/>
        </p:nvSpPr>
        <p:spPr>
          <a:xfrm>
            <a:off x="1291211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13"/>
          <p:cNvSpPr/>
          <p:nvPr/>
        </p:nvSpPr>
        <p:spPr>
          <a:xfrm>
            <a:off x="12854605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8469" y="0"/>
                </a:moveTo>
                <a:lnTo>
                  <a:pt x="0" y="138540"/>
                </a:lnTo>
                <a:lnTo>
                  <a:pt x="138215" y="137901"/>
                </a:lnTo>
                <a:lnTo>
                  <a:pt x="6846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14"/>
          <p:cNvSpPr/>
          <p:nvPr/>
        </p:nvSpPr>
        <p:spPr>
          <a:xfrm>
            <a:off x="12327050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0" y="0"/>
                </a:moveTo>
                <a:lnTo>
                  <a:pt x="714449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7" name="object 15"/>
          <p:cNvSpPr/>
          <p:nvPr/>
        </p:nvSpPr>
        <p:spPr>
          <a:xfrm>
            <a:off x="12338047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8" name="object 32"/>
          <p:cNvSpPr/>
          <p:nvPr/>
        </p:nvSpPr>
        <p:spPr>
          <a:xfrm>
            <a:off x="11113720" y="4634547"/>
            <a:ext cx="1211983" cy="657329"/>
          </a:xfrm>
          <a:custGeom>
            <a:avLst/>
            <a:gdLst/>
            <a:ahLst/>
            <a:cxnLst/>
            <a:rect l="l" t="t" r="r" b="b"/>
            <a:pathLst>
              <a:path w="1454150" h="788670">
                <a:moveTo>
                  <a:pt x="0" y="0"/>
                </a:moveTo>
                <a:lnTo>
                  <a:pt x="1454070" y="0"/>
                </a:lnTo>
                <a:lnTo>
                  <a:pt x="1454070" y="788133"/>
                </a:lnTo>
                <a:lnTo>
                  <a:pt x="0" y="78813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9" name="object 33"/>
          <p:cNvSpPr txBox="1"/>
          <p:nvPr/>
        </p:nvSpPr>
        <p:spPr>
          <a:xfrm>
            <a:off x="11190082" y="4710500"/>
            <a:ext cx="1079141" cy="3446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131783" rIns="0" bIns="0" rtlCol="0">
            <a:spAutoFit/>
          </a:bodyPr>
          <a:lstStyle/>
          <a:p>
            <a:pPr marL="50281">
              <a:spcBef>
                <a:spcPts val="1038"/>
              </a:spcBef>
            </a:pPr>
            <a:r>
              <a:rPr sz="1375" spc="-4" dirty="0">
                <a:solidFill>
                  <a:srgbClr val="FFFFFF"/>
                </a:solidFill>
                <a:latin typeface="Lucida Console"/>
                <a:cs typeface="Lucida Console"/>
              </a:rPr>
              <a:t>refCount</a:t>
            </a:r>
            <a:endParaRPr sz="1375" dirty="0">
              <a:latin typeface="Lucida Console"/>
              <a:cs typeface="Lucida Console"/>
            </a:endParaRPr>
          </a:p>
        </p:txBody>
      </p:sp>
      <p:sp>
        <p:nvSpPr>
          <p:cNvPr id="50" name="object 34"/>
          <p:cNvSpPr/>
          <p:nvPr/>
        </p:nvSpPr>
        <p:spPr>
          <a:xfrm>
            <a:off x="12318672" y="4636720"/>
            <a:ext cx="1211983" cy="652566"/>
          </a:xfrm>
          <a:custGeom>
            <a:avLst/>
            <a:gdLst/>
            <a:ahLst/>
            <a:cxnLst/>
            <a:rect l="l" t="t" r="r" b="b"/>
            <a:pathLst>
              <a:path w="1454150" h="782954">
                <a:moveTo>
                  <a:pt x="0" y="0"/>
                </a:moveTo>
                <a:lnTo>
                  <a:pt x="1454070" y="0"/>
                </a:lnTo>
                <a:lnTo>
                  <a:pt x="1454070" y="782908"/>
                </a:lnTo>
                <a:lnTo>
                  <a:pt x="0" y="782908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1" name="object 35"/>
          <p:cNvSpPr txBox="1"/>
          <p:nvPr/>
        </p:nvSpPr>
        <p:spPr>
          <a:xfrm>
            <a:off x="12395035" y="4712681"/>
            <a:ext cx="1079141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2" name="object 36"/>
          <p:cNvSpPr/>
          <p:nvPr/>
        </p:nvSpPr>
        <p:spPr>
          <a:xfrm>
            <a:off x="13528163" y="4635708"/>
            <a:ext cx="1178640" cy="654683"/>
          </a:xfrm>
          <a:custGeom>
            <a:avLst/>
            <a:gdLst/>
            <a:ahLst/>
            <a:cxnLst/>
            <a:rect l="l" t="t" r="r" b="b"/>
            <a:pathLst>
              <a:path w="1414144" h="785495">
                <a:moveTo>
                  <a:pt x="0" y="785347"/>
                </a:moveTo>
                <a:lnTo>
                  <a:pt x="1413569" y="785347"/>
                </a:lnTo>
                <a:lnTo>
                  <a:pt x="1413569" y="0"/>
                </a:lnTo>
                <a:lnTo>
                  <a:pt x="0" y="0"/>
                </a:lnTo>
                <a:lnTo>
                  <a:pt x="0" y="785347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3" name="object 37"/>
          <p:cNvSpPr txBox="1"/>
          <p:nvPr/>
        </p:nvSpPr>
        <p:spPr>
          <a:xfrm>
            <a:off x="1360548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4" name="object 38"/>
          <p:cNvSpPr/>
          <p:nvPr/>
        </p:nvSpPr>
        <p:spPr>
          <a:xfrm>
            <a:off x="8775813" y="4090577"/>
            <a:ext cx="2051374" cy="1232624"/>
          </a:xfrm>
          <a:custGeom>
            <a:avLst/>
            <a:gdLst/>
            <a:ahLst/>
            <a:cxnLst/>
            <a:rect l="l" t="t" r="r" b="b"/>
            <a:pathLst>
              <a:path w="2461259" h="1478914">
                <a:moveTo>
                  <a:pt x="0" y="0"/>
                </a:moveTo>
                <a:lnTo>
                  <a:pt x="2460940" y="0"/>
                </a:lnTo>
                <a:lnTo>
                  <a:pt x="2460940" y="1478593"/>
                </a:lnTo>
                <a:lnTo>
                  <a:pt x="0" y="14785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5" name="object 39"/>
          <p:cNvSpPr txBox="1"/>
          <p:nvPr/>
        </p:nvSpPr>
        <p:spPr>
          <a:xfrm>
            <a:off x="9004525" y="412954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6" name="object 40"/>
          <p:cNvSpPr/>
          <p:nvPr/>
        </p:nvSpPr>
        <p:spPr>
          <a:xfrm>
            <a:off x="8941454" y="4702296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7" name="object 41"/>
          <p:cNvSpPr txBox="1"/>
          <p:nvPr/>
        </p:nvSpPr>
        <p:spPr>
          <a:xfrm>
            <a:off x="8941454" y="4702296"/>
            <a:ext cx="1722179" cy="352731"/>
          </a:xfrm>
          <a:prstGeom prst="rect">
            <a:avLst/>
          </a:prstGeom>
        </p:spPr>
        <p:txBody>
          <a:bodyPr vert="horz" wrap="square" lIns="0" tIns="38106" rIns="0" bIns="0" rtlCol="0">
            <a:spAutoFit/>
          </a:bodyPr>
          <a:lstStyle/>
          <a:p>
            <a:pPr marL="56103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_storage: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8" name="object 42"/>
          <p:cNvSpPr/>
          <p:nvPr/>
        </p:nvSpPr>
        <p:spPr>
          <a:xfrm>
            <a:off x="10684346" y="4962983"/>
            <a:ext cx="283149" cy="0"/>
          </a:xfrm>
          <a:custGeom>
            <a:avLst/>
            <a:gdLst/>
            <a:ahLst/>
            <a:cxnLst/>
            <a:rect l="l" t="t" r="r" b="b"/>
            <a:pathLst>
              <a:path w="339725">
                <a:moveTo>
                  <a:pt x="0" y="0"/>
                </a:moveTo>
                <a:lnTo>
                  <a:pt x="15706" y="0"/>
                </a:lnTo>
                <a:lnTo>
                  <a:pt x="323927" y="0"/>
                </a:lnTo>
                <a:lnTo>
                  <a:pt x="33963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9" name="object 43"/>
          <p:cNvSpPr/>
          <p:nvPr/>
        </p:nvSpPr>
        <p:spPr>
          <a:xfrm>
            <a:off x="10954363" y="4905385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0" name="object 44"/>
          <p:cNvSpPr/>
          <p:nvPr/>
        </p:nvSpPr>
        <p:spPr>
          <a:xfrm>
            <a:off x="10601438" y="491498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1" name="object 45"/>
          <p:cNvSpPr/>
          <p:nvPr/>
        </p:nvSpPr>
        <p:spPr>
          <a:xfrm>
            <a:off x="14706325" y="4635708"/>
            <a:ext cx="1228390" cy="654683"/>
          </a:xfrm>
          <a:custGeom>
            <a:avLst/>
            <a:gdLst/>
            <a:ahLst/>
            <a:cxnLst/>
            <a:rect l="l" t="t" r="r" b="b"/>
            <a:pathLst>
              <a:path w="1473834" h="785495">
                <a:moveTo>
                  <a:pt x="0" y="0"/>
                </a:moveTo>
                <a:lnTo>
                  <a:pt x="1473714" y="0"/>
                </a:lnTo>
                <a:lnTo>
                  <a:pt x="1473714" y="785347"/>
                </a:lnTo>
                <a:lnTo>
                  <a:pt x="0" y="785347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2" name="object 46"/>
          <p:cNvSpPr txBox="1"/>
          <p:nvPr/>
        </p:nvSpPr>
        <p:spPr>
          <a:xfrm>
            <a:off x="1478364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3" name="object 47"/>
          <p:cNvSpPr/>
          <p:nvPr/>
        </p:nvSpPr>
        <p:spPr>
          <a:xfrm>
            <a:off x="1418959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4" name="object 48"/>
          <p:cNvSpPr/>
          <p:nvPr/>
        </p:nvSpPr>
        <p:spPr>
          <a:xfrm>
            <a:off x="14134261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9736" y="0"/>
                </a:moveTo>
                <a:lnTo>
                  <a:pt x="0" y="137901"/>
                </a:lnTo>
                <a:lnTo>
                  <a:pt x="138205" y="138540"/>
                </a:lnTo>
                <a:lnTo>
                  <a:pt x="6973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5" name="object 49"/>
          <p:cNvSpPr/>
          <p:nvPr/>
        </p:nvSpPr>
        <p:spPr>
          <a:xfrm>
            <a:off x="14181545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714449" y="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6" name="object 50"/>
          <p:cNvSpPr/>
          <p:nvPr/>
        </p:nvSpPr>
        <p:spPr>
          <a:xfrm>
            <a:off x="14766018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7" name="object 3"/>
          <p:cNvSpPr/>
          <p:nvPr/>
        </p:nvSpPr>
        <p:spPr>
          <a:xfrm>
            <a:off x="6140747" y="6642753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5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8" name="object 4"/>
          <p:cNvSpPr txBox="1"/>
          <p:nvPr/>
        </p:nvSpPr>
        <p:spPr>
          <a:xfrm>
            <a:off x="6134363" y="6830701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9" name="object 7"/>
          <p:cNvSpPr/>
          <p:nvPr/>
        </p:nvSpPr>
        <p:spPr>
          <a:xfrm>
            <a:off x="4089639" y="6507072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21"/>
                </a:lnTo>
                <a:lnTo>
                  <a:pt x="0" y="276782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70" name="object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718640"/>
              </p:ext>
            </p:extLst>
          </p:nvPr>
        </p:nvGraphicFramePr>
        <p:xfrm>
          <a:off x="4254233" y="6606387"/>
          <a:ext cx="1721797" cy="21074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5296"/>
                <a:gridCol w="1116501"/>
              </a:tblGrid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29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71" name="object 9"/>
          <p:cNvSpPr/>
          <p:nvPr/>
        </p:nvSpPr>
        <p:spPr>
          <a:xfrm>
            <a:off x="1023438" y="6523017"/>
            <a:ext cx="2310177" cy="2190775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2" name="object 10"/>
          <p:cNvSpPr/>
          <p:nvPr/>
        </p:nvSpPr>
        <p:spPr>
          <a:xfrm>
            <a:off x="1176685" y="712873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3" name="object 11"/>
          <p:cNvSpPr txBox="1"/>
          <p:nvPr/>
        </p:nvSpPr>
        <p:spPr>
          <a:xfrm>
            <a:off x="1216561" y="7166670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4" name="object 12"/>
          <p:cNvSpPr/>
          <p:nvPr/>
        </p:nvSpPr>
        <p:spPr>
          <a:xfrm>
            <a:off x="1176685" y="659897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5" name="object 13"/>
          <p:cNvSpPr/>
          <p:nvPr/>
        </p:nvSpPr>
        <p:spPr>
          <a:xfrm>
            <a:off x="1176685" y="765849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8" name="object 16"/>
          <p:cNvSpPr/>
          <p:nvPr/>
        </p:nvSpPr>
        <p:spPr>
          <a:xfrm>
            <a:off x="2986620" y="6844428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5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9" name="object 17"/>
          <p:cNvSpPr/>
          <p:nvPr/>
        </p:nvSpPr>
        <p:spPr>
          <a:xfrm>
            <a:off x="3882021" y="6786828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0" name="object 18"/>
          <p:cNvSpPr/>
          <p:nvPr/>
        </p:nvSpPr>
        <p:spPr>
          <a:xfrm>
            <a:off x="2903711" y="6796428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1" name="object 19"/>
          <p:cNvSpPr/>
          <p:nvPr/>
        </p:nvSpPr>
        <p:spPr>
          <a:xfrm>
            <a:off x="1176834" y="6595862"/>
            <a:ext cx="2003212" cy="1557054"/>
          </a:xfrm>
          <a:custGeom>
            <a:avLst/>
            <a:gdLst/>
            <a:ahLst/>
            <a:cxnLst/>
            <a:rect l="l" t="t" r="r" b="b"/>
            <a:pathLst>
              <a:path w="2403475" h="1868170">
                <a:moveTo>
                  <a:pt x="0" y="0"/>
                </a:moveTo>
                <a:lnTo>
                  <a:pt x="2403392" y="0"/>
                </a:lnTo>
                <a:lnTo>
                  <a:pt x="2403392" y="1867670"/>
                </a:lnTo>
                <a:lnTo>
                  <a:pt x="0" y="1867670"/>
                </a:lnTo>
                <a:lnTo>
                  <a:pt x="0" y="0"/>
                </a:lnTo>
                <a:close/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2" name="object 27"/>
          <p:cNvSpPr/>
          <p:nvPr/>
        </p:nvSpPr>
        <p:spPr>
          <a:xfrm>
            <a:off x="1166281" y="818496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83" name="object 11"/>
          <p:cNvSpPr txBox="1"/>
          <p:nvPr/>
        </p:nvSpPr>
        <p:spPr>
          <a:xfrm>
            <a:off x="1262129" y="8270364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  </a:t>
            </a:r>
            <a:r>
              <a:rPr lang="en-US"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85" name="object 40"/>
          <p:cNvSpPr txBox="1"/>
          <p:nvPr/>
        </p:nvSpPr>
        <p:spPr>
          <a:xfrm>
            <a:off x="1036669" y="3742924"/>
            <a:ext cx="3940797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anys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>
              <a:lnSpc>
                <a:spcPct val="157100"/>
              </a:lnSpc>
            </a:pP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=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Protocol&lt; &gt;</a:t>
            </a:r>
          </a:p>
        </p:txBody>
      </p:sp>
    </p:spTree>
    <p:extLst>
      <p:ext uri="{BB962C8B-B14F-4D97-AF65-F5344CB8AC3E}">
        <p14:creationId xmlns:p14="http://schemas.microsoft.com/office/powerpoint/2010/main" val="63026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-13" dirty="0"/>
              <a:t>Question 2</a:t>
            </a:r>
            <a:endParaRPr spc="-13" dirty="0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67" y="2726763"/>
            <a:ext cx="8891404" cy="867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407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-13" dirty="0"/>
              <a:t>Question 2</a:t>
            </a:r>
            <a:endParaRPr spc="-13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67" y="2586512"/>
            <a:ext cx="6287493" cy="89337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220" y="2914647"/>
            <a:ext cx="10098095" cy="82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16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-13" dirty="0"/>
              <a:t>Question 2  </a:t>
            </a:r>
            <a:r>
              <a:rPr lang="en-US" sz="5001" spc="-13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static dispatch or dynamic dispatch</a:t>
            </a:r>
            <a:endParaRPr spc="-13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8231" y="2726763"/>
            <a:ext cx="5779413" cy="25827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67" y="2726763"/>
            <a:ext cx="8891404" cy="8676692"/>
          </a:xfrm>
          <a:prstGeom prst="rect">
            <a:avLst/>
          </a:prstGeom>
        </p:spPr>
      </p:pic>
      <p:sp>
        <p:nvSpPr>
          <p:cNvPr id="6" name="object 3"/>
          <p:cNvSpPr txBox="1"/>
          <p:nvPr/>
        </p:nvSpPr>
        <p:spPr>
          <a:xfrm>
            <a:off x="9627062" y="6364122"/>
            <a:ext cx="2310177" cy="357007"/>
          </a:xfrm>
          <a:prstGeom prst="rect">
            <a:avLst/>
          </a:prstGeom>
          <a:solidFill>
            <a:srgbClr val="2E5174"/>
          </a:solidFill>
        </p:spPr>
        <p:txBody>
          <a:bodyPr vert="horz" wrap="square" lIns="0" tIns="42340" rIns="0" bIns="0" rtlCol="0">
            <a:spAutoFit/>
          </a:bodyPr>
          <a:lstStyle/>
          <a:p>
            <a:pPr marL="208003">
              <a:spcBef>
                <a:spcPts val="333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S_P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7" name="object 4"/>
          <p:cNvSpPr txBox="1"/>
          <p:nvPr/>
        </p:nvSpPr>
        <p:spPr>
          <a:xfrm>
            <a:off x="9780310" y="7461828"/>
            <a:ext cx="2003741" cy="350059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5460" rIns="0" bIns="0" rtlCol="0">
            <a:spAutoFit/>
          </a:bodyPr>
          <a:lstStyle/>
          <a:p>
            <a:pPr marL="55044">
              <a:spcBef>
                <a:spcPts val="279"/>
              </a:spcBef>
            </a:pPr>
            <a:r>
              <a:rPr lang="en-US" sz="2042" spc="8" dirty="0">
                <a:ln>
                  <a:solidFill>
                    <a:srgbClr val="92D050"/>
                  </a:solidFill>
                </a:ln>
                <a:solidFill>
                  <a:srgbClr val="FFFFFF"/>
                </a:solidFill>
                <a:latin typeface="Lucida Console"/>
                <a:cs typeface="Lucida Console"/>
              </a:rPr>
              <a:t>Method2:</a:t>
            </a:r>
            <a:endParaRPr sz="2042" dirty="0">
              <a:ln>
                <a:solidFill>
                  <a:srgbClr val="92D050"/>
                </a:solidFill>
              </a:ln>
              <a:latin typeface="Lucida Console"/>
              <a:cs typeface="Lucida Console"/>
            </a:endParaRPr>
          </a:p>
        </p:txBody>
      </p:sp>
      <p:sp>
        <p:nvSpPr>
          <p:cNvPr id="8" name="object 5"/>
          <p:cNvSpPr txBox="1"/>
          <p:nvPr/>
        </p:nvSpPr>
        <p:spPr>
          <a:xfrm>
            <a:off x="9780310" y="6918425"/>
            <a:ext cx="2003741" cy="352197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577" rIns="0" bIns="0" rtlCol="0">
            <a:spAutoFit/>
          </a:bodyPr>
          <a:lstStyle/>
          <a:p>
            <a:pPr marL="55044">
              <a:spcBef>
                <a:spcPts val="296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method1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9" name="object 4"/>
          <p:cNvSpPr txBox="1"/>
          <p:nvPr/>
        </p:nvSpPr>
        <p:spPr>
          <a:xfrm>
            <a:off x="9780310" y="7977699"/>
            <a:ext cx="2003741" cy="350059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5460" rIns="0" bIns="0" rtlCol="0">
            <a:spAutoFit/>
          </a:bodyPr>
          <a:lstStyle/>
          <a:p>
            <a:pPr marL="55044">
              <a:spcBef>
                <a:spcPts val="279"/>
              </a:spcBef>
            </a:pPr>
            <a:r>
              <a:rPr lang="en-US" sz="2042" spc="8" dirty="0">
                <a:ln>
                  <a:solidFill>
                    <a:srgbClr val="C00000"/>
                  </a:solidFill>
                </a:ln>
                <a:solidFill>
                  <a:srgbClr val="FFFFFF"/>
                </a:solidFill>
                <a:latin typeface="Lucida Console"/>
                <a:cs typeface="Lucida Console"/>
              </a:rPr>
              <a:t>Method3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4" name="object 3"/>
          <p:cNvSpPr txBox="1"/>
          <p:nvPr/>
        </p:nvSpPr>
        <p:spPr>
          <a:xfrm>
            <a:off x="13143930" y="6364122"/>
            <a:ext cx="2310177" cy="357007"/>
          </a:xfrm>
          <a:prstGeom prst="rect">
            <a:avLst/>
          </a:prstGeom>
          <a:solidFill>
            <a:srgbClr val="2E5174"/>
          </a:solidFill>
        </p:spPr>
        <p:txBody>
          <a:bodyPr vert="horz" wrap="square" lIns="0" tIns="42340" rIns="0" bIns="0" rtlCol="0">
            <a:spAutoFit/>
          </a:bodyPr>
          <a:lstStyle/>
          <a:p>
            <a:pPr marL="208003">
              <a:spcBef>
                <a:spcPts val="333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S_P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5" name="object 4"/>
          <p:cNvSpPr txBox="1"/>
          <p:nvPr/>
        </p:nvSpPr>
        <p:spPr>
          <a:xfrm>
            <a:off x="13297178" y="7461828"/>
            <a:ext cx="2003741" cy="350059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5460" rIns="0" bIns="0" rtlCol="0">
            <a:spAutoFit/>
          </a:bodyPr>
          <a:lstStyle/>
          <a:p>
            <a:pPr marL="55044">
              <a:spcBef>
                <a:spcPts val="279"/>
              </a:spcBef>
            </a:pPr>
            <a:r>
              <a:rPr lang="en-US" sz="2042" spc="8" dirty="0">
                <a:solidFill>
                  <a:srgbClr val="C00000"/>
                </a:solidFill>
                <a:latin typeface="Lucida Console"/>
                <a:cs typeface="Lucida Console"/>
              </a:rPr>
              <a:t>Method3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6" name="object 5"/>
          <p:cNvSpPr txBox="1"/>
          <p:nvPr/>
        </p:nvSpPr>
        <p:spPr>
          <a:xfrm>
            <a:off x="13297178" y="6918425"/>
            <a:ext cx="2003741" cy="352197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577" rIns="0" bIns="0" rtlCol="0">
            <a:spAutoFit/>
          </a:bodyPr>
          <a:lstStyle/>
          <a:p>
            <a:pPr marL="55044">
              <a:spcBef>
                <a:spcPts val="296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method1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7" name="object 4"/>
          <p:cNvSpPr txBox="1"/>
          <p:nvPr/>
        </p:nvSpPr>
        <p:spPr>
          <a:xfrm>
            <a:off x="13283947" y="8003093"/>
            <a:ext cx="2003741" cy="350059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5460" rIns="0" bIns="0" rtlCol="0">
            <a:spAutoFit/>
          </a:bodyPr>
          <a:lstStyle/>
          <a:p>
            <a:pPr marL="55044">
              <a:spcBef>
                <a:spcPts val="279"/>
              </a:spcBef>
            </a:pPr>
            <a:r>
              <a:rPr lang="en-US" sz="2042" spc="8" dirty="0">
                <a:solidFill>
                  <a:srgbClr val="92D050"/>
                </a:solidFill>
                <a:latin typeface="Lucida Console"/>
                <a:cs typeface="Lucida Console"/>
              </a:rPr>
              <a:t>Method2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384738" y="10310920"/>
            <a:ext cx="37863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/>
              <a:t>Or</a:t>
            </a:r>
            <a:endParaRPr lang="en-US" sz="1500"/>
          </a:p>
        </p:txBody>
      </p:sp>
      <p:sp>
        <p:nvSpPr>
          <p:cNvPr id="20" name="TextBox 19"/>
          <p:cNvSpPr txBox="1"/>
          <p:nvPr/>
        </p:nvSpPr>
        <p:spPr>
          <a:xfrm>
            <a:off x="11988840" y="6672691"/>
            <a:ext cx="1155089" cy="1118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68" dirty="0">
                <a:ln>
                  <a:solidFill>
                    <a:srgbClr val="00B050"/>
                  </a:solidFill>
                </a:ln>
                <a:solidFill>
                  <a:srgbClr val="7030A0"/>
                </a:solidFill>
              </a:rPr>
              <a:t>or</a:t>
            </a:r>
            <a:endParaRPr lang="en-US" sz="6668" dirty="0">
              <a:ln>
                <a:solidFill>
                  <a:srgbClr val="00B050"/>
                </a:solidFill>
              </a:ln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48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88" dirty="0"/>
              <a:t>Summary—Protocol</a:t>
            </a:r>
            <a:r>
              <a:rPr spc="-429" dirty="0"/>
              <a:t> </a:t>
            </a:r>
            <a:r>
              <a:rPr spc="-13" dirty="0"/>
              <a:t>Types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1979" y="4035605"/>
            <a:ext cx="8057860" cy="51809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29834" marR="4234" indent="-619249">
              <a:lnSpc>
                <a:spcPts val="5568"/>
              </a:lnSpc>
              <a:spcBef>
                <a:spcPts val="383"/>
              </a:spcBef>
              <a:buFont typeface="+mj-lt"/>
              <a:buAutoNum type="arabicPeriod"/>
            </a:pPr>
            <a:r>
              <a:rPr sz="3292" spc="133" dirty="0">
                <a:solidFill>
                  <a:srgbClr val="FFFFFF"/>
                </a:solidFill>
                <a:latin typeface="Arial Narrow"/>
                <a:cs typeface="Arial Narrow"/>
              </a:rPr>
              <a:t>Indirection</a:t>
            </a:r>
            <a:r>
              <a:rPr sz="3292" spc="-4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00" dirty="0">
                <a:solidFill>
                  <a:srgbClr val="FFFFFF"/>
                </a:solidFill>
                <a:latin typeface="Arial Narrow"/>
                <a:cs typeface="Arial Narrow"/>
              </a:rPr>
              <a:t>through</a:t>
            </a:r>
            <a:r>
              <a:rPr sz="3292" spc="-16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Witness</a:t>
            </a:r>
            <a:r>
              <a:rPr sz="3292" spc="-179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21" dirty="0">
                <a:solidFill>
                  <a:srgbClr val="FFFFFF"/>
                </a:solidFill>
                <a:latin typeface="Arial Narrow"/>
                <a:cs typeface="Arial Narrow"/>
              </a:rPr>
              <a:t>Tables</a:t>
            </a:r>
            <a:r>
              <a:rPr sz="3292" spc="-4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0" dirty="0">
                <a:solidFill>
                  <a:srgbClr val="FFFFFF"/>
                </a:solidFill>
                <a:latin typeface="Arial Narrow"/>
                <a:cs typeface="Arial Narrow"/>
              </a:rPr>
              <a:t>and</a:t>
            </a:r>
            <a:r>
              <a:rPr sz="3292" spc="-4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46" dirty="0">
                <a:solidFill>
                  <a:srgbClr val="FFFFFF"/>
                </a:solidFill>
                <a:latin typeface="Arial Narrow"/>
                <a:cs typeface="Arial Narrow"/>
              </a:rPr>
              <a:t>Existential</a:t>
            </a:r>
            <a:r>
              <a:rPr sz="3292" spc="-4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Container  </a:t>
            </a:r>
            <a:endParaRPr lang="en-US" sz="3292" spc="100" dirty="0">
              <a:solidFill>
                <a:srgbClr val="FFFFFF"/>
              </a:solidFill>
              <a:latin typeface="Arial Narrow"/>
              <a:cs typeface="Arial Narrow"/>
            </a:endParaRPr>
          </a:p>
          <a:p>
            <a:pPr marL="629834" marR="4234" indent="-619249">
              <a:lnSpc>
                <a:spcPts val="5568"/>
              </a:lnSpc>
              <a:spcBef>
                <a:spcPts val="383"/>
              </a:spcBef>
              <a:buFont typeface="+mj-lt"/>
              <a:buAutoNum type="arabicPeriod"/>
            </a:pPr>
            <a:r>
              <a:rPr lang="en-US" sz="3292" spc="150" dirty="0">
                <a:solidFill>
                  <a:srgbClr val="FFFFFF"/>
                </a:solidFill>
                <a:latin typeface="Arial Narrow"/>
                <a:cs typeface="Arial Narrow"/>
              </a:rPr>
              <a:t>Dynamic</a:t>
            </a:r>
            <a:r>
              <a:rPr lang="en-US" sz="3292" spc="-12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lang="en-US" sz="3292" spc="179" dirty="0">
                <a:solidFill>
                  <a:srgbClr val="FFFFFF"/>
                </a:solidFill>
                <a:latin typeface="Arial Narrow"/>
                <a:cs typeface="Arial Narrow"/>
              </a:rPr>
              <a:t>dispatch through Protocol Witness Table</a:t>
            </a:r>
          </a:p>
          <a:p>
            <a:pPr marL="629834" marR="4234" indent="-619249">
              <a:lnSpc>
                <a:spcPts val="5568"/>
              </a:lnSpc>
              <a:spcBef>
                <a:spcPts val="383"/>
              </a:spcBef>
              <a:buFont typeface="+mj-lt"/>
              <a:buAutoNum type="arabicPeriod"/>
            </a:pPr>
            <a:r>
              <a:rPr lang="en-US" sz="3292" spc="179" dirty="0">
                <a:solidFill>
                  <a:srgbClr val="FFFFFF"/>
                </a:solidFill>
                <a:latin typeface="Arial Narrow"/>
                <a:cs typeface="Arial Narrow"/>
              </a:rPr>
              <a:t>Access value through Value Witness Table</a:t>
            </a:r>
            <a:endParaRPr lang="en-US" sz="3292" spc="133" dirty="0">
              <a:solidFill>
                <a:srgbClr val="FFFFFF"/>
              </a:solidFill>
              <a:latin typeface="Arial Narrow"/>
              <a:cs typeface="Arial Narrow"/>
            </a:endParaRPr>
          </a:p>
          <a:p>
            <a:pPr marL="629834" marR="4234" indent="-619249">
              <a:lnSpc>
                <a:spcPts val="5568"/>
              </a:lnSpc>
              <a:spcBef>
                <a:spcPts val="383"/>
              </a:spcBef>
              <a:buFont typeface="+mj-lt"/>
              <a:buAutoNum type="arabicPeriod"/>
            </a:pPr>
            <a:r>
              <a:rPr sz="3292" spc="133" dirty="0">
                <a:solidFill>
                  <a:srgbClr val="FFFFFF"/>
                </a:solidFill>
                <a:latin typeface="Arial Narrow"/>
                <a:cs typeface="Arial Narrow"/>
              </a:rPr>
              <a:t>Copying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of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large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values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4" dirty="0">
                <a:solidFill>
                  <a:srgbClr val="FFFFFF"/>
                </a:solidFill>
                <a:latin typeface="Arial Narrow"/>
                <a:cs typeface="Arial Narrow"/>
              </a:rPr>
              <a:t>causes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33" dirty="0">
                <a:solidFill>
                  <a:srgbClr val="FFFFFF"/>
                </a:solidFill>
                <a:latin typeface="Arial Narrow"/>
                <a:cs typeface="Arial Narrow"/>
              </a:rPr>
              <a:t>heap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allocation</a:t>
            </a:r>
            <a:endParaRPr sz="3292" dirty="0">
              <a:latin typeface="Arial Narrow"/>
              <a:cs typeface="Arial Narrow"/>
            </a:endParaRPr>
          </a:p>
        </p:txBody>
      </p:sp>
      <p:sp>
        <p:nvSpPr>
          <p:cNvPr id="38" name="object 3"/>
          <p:cNvSpPr/>
          <p:nvPr/>
        </p:nvSpPr>
        <p:spPr>
          <a:xfrm>
            <a:off x="8770310" y="2802940"/>
            <a:ext cx="7688418" cy="8717316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4"/>
          <p:cNvSpPr/>
          <p:nvPr/>
        </p:nvSpPr>
        <p:spPr>
          <a:xfrm>
            <a:off x="8770310" y="2802940"/>
            <a:ext cx="7688418" cy="8717316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0" name="object 24"/>
          <p:cNvSpPr/>
          <p:nvPr/>
        </p:nvSpPr>
        <p:spPr>
          <a:xfrm>
            <a:off x="10502617" y="3987210"/>
            <a:ext cx="2310177" cy="2553068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86" y="0"/>
                </a:lnTo>
                <a:lnTo>
                  <a:pt x="2771486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25"/>
          <p:cNvSpPr/>
          <p:nvPr/>
        </p:nvSpPr>
        <p:spPr>
          <a:xfrm>
            <a:off x="10655865" y="5652405"/>
            <a:ext cx="2003741" cy="453966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26"/>
          <p:cNvSpPr txBox="1"/>
          <p:nvPr/>
        </p:nvSpPr>
        <p:spPr>
          <a:xfrm>
            <a:off x="10698603" y="568824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27"/>
          <p:cNvSpPr txBox="1"/>
          <p:nvPr/>
        </p:nvSpPr>
        <p:spPr>
          <a:xfrm>
            <a:off x="10655865" y="4592889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2927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4" name="object 28"/>
          <p:cNvSpPr/>
          <p:nvPr/>
        </p:nvSpPr>
        <p:spPr>
          <a:xfrm>
            <a:off x="10655865" y="4534382"/>
            <a:ext cx="2003741" cy="38105"/>
          </a:xfrm>
          <a:custGeom>
            <a:avLst/>
            <a:gdLst/>
            <a:ahLst/>
            <a:cxnLst/>
            <a:rect l="l" t="t" r="r" b="b"/>
            <a:pathLst>
              <a:path w="2404109" h="24130">
                <a:moveTo>
                  <a:pt x="0" y="23580"/>
                </a:moveTo>
                <a:lnTo>
                  <a:pt x="2403748" y="23580"/>
                </a:lnTo>
                <a:lnTo>
                  <a:pt x="2403748" y="0"/>
                </a:lnTo>
                <a:lnTo>
                  <a:pt x="0" y="0"/>
                </a:lnTo>
                <a:lnTo>
                  <a:pt x="0" y="2358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29"/>
          <p:cNvSpPr/>
          <p:nvPr/>
        </p:nvSpPr>
        <p:spPr>
          <a:xfrm>
            <a:off x="10655865" y="5122642"/>
            <a:ext cx="2003741" cy="453966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30"/>
          <p:cNvSpPr txBox="1"/>
          <p:nvPr/>
        </p:nvSpPr>
        <p:spPr>
          <a:xfrm>
            <a:off x="10655865" y="6182158"/>
            <a:ext cx="2003741" cy="35273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106" rIns="0" bIns="0" rtlCol="0">
            <a:spAutoFit/>
          </a:bodyPr>
          <a:lstStyle/>
          <a:p>
            <a:pPr marL="52927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7" name="object 31"/>
          <p:cNvSpPr/>
          <p:nvPr/>
        </p:nvSpPr>
        <p:spPr>
          <a:xfrm>
            <a:off x="15624980" y="4087258"/>
            <a:ext cx="338720" cy="943642"/>
          </a:xfrm>
          <a:custGeom>
            <a:avLst/>
            <a:gdLst/>
            <a:ahLst/>
            <a:cxnLst/>
            <a:rect l="l" t="t" r="r" b="b"/>
            <a:pathLst>
              <a:path w="406400" h="1224914">
                <a:moveTo>
                  <a:pt x="0" y="1224423"/>
                </a:moveTo>
                <a:lnTo>
                  <a:pt x="406186" y="1224423"/>
                </a:lnTo>
                <a:lnTo>
                  <a:pt x="406186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8" name="object 32"/>
          <p:cNvSpPr txBox="1"/>
          <p:nvPr/>
        </p:nvSpPr>
        <p:spPr>
          <a:xfrm>
            <a:off x="15347100" y="4270117"/>
            <a:ext cx="538609" cy="602678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9" name="object 33"/>
          <p:cNvSpPr/>
          <p:nvPr/>
        </p:nvSpPr>
        <p:spPr>
          <a:xfrm>
            <a:off x="13573864" y="3951603"/>
            <a:ext cx="2051374" cy="2132368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51" y="0"/>
                </a:lnTo>
                <a:lnTo>
                  <a:pt x="2460951" y="2767831"/>
                </a:lnTo>
                <a:lnTo>
                  <a:pt x="0" y="276783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50" name="object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601902"/>
              </p:ext>
            </p:extLst>
          </p:nvPr>
        </p:nvGraphicFramePr>
        <p:xfrm>
          <a:off x="13738543" y="4050892"/>
          <a:ext cx="1721807" cy="194788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3028"/>
                <a:gridCol w="1118779"/>
              </a:tblGrid>
              <a:tr h="498049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8049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8049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53740">
                <a:tc>
                  <a:txBody>
                    <a:bodyPr/>
                    <a:lstStyle/>
                    <a:p>
                      <a:pPr marR="25400" algn="ctr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51" name="object 35"/>
          <p:cNvSpPr/>
          <p:nvPr/>
        </p:nvSpPr>
        <p:spPr>
          <a:xfrm>
            <a:off x="10660927" y="4043482"/>
            <a:ext cx="2003741" cy="453966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2" name="object 36"/>
          <p:cNvSpPr/>
          <p:nvPr/>
        </p:nvSpPr>
        <p:spPr>
          <a:xfrm>
            <a:off x="12470843" y="4288931"/>
            <a:ext cx="908723" cy="38105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3" name="object 37"/>
          <p:cNvSpPr/>
          <p:nvPr/>
        </p:nvSpPr>
        <p:spPr>
          <a:xfrm>
            <a:off x="13366245" y="4231333"/>
            <a:ext cx="115377" cy="106643"/>
          </a:xfrm>
          <a:custGeom>
            <a:avLst/>
            <a:gdLst/>
            <a:ahLst/>
            <a:cxnLst/>
            <a:rect l="l" t="t" r="r" b="b"/>
            <a:pathLst>
              <a:path w="138430" h="138430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4" name="object 38"/>
          <p:cNvSpPr/>
          <p:nvPr/>
        </p:nvSpPr>
        <p:spPr>
          <a:xfrm>
            <a:off x="12387935" y="4240934"/>
            <a:ext cx="96324" cy="89032"/>
          </a:xfrm>
          <a:custGeom>
            <a:avLst/>
            <a:gdLst/>
            <a:ahLst/>
            <a:cxnLst/>
            <a:rect l="l" t="t" r="r" b="b"/>
            <a:pathLst>
              <a:path w="115569" h="115569">
                <a:moveTo>
                  <a:pt x="57589" y="0"/>
                </a:moveTo>
                <a:lnTo>
                  <a:pt x="35175" y="4526"/>
                </a:lnTo>
                <a:lnTo>
                  <a:pt x="16869" y="16869"/>
                </a:lnTo>
                <a:lnTo>
                  <a:pt x="4526" y="35175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5"/>
                </a:lnTo>
                <a:lnTo>
                  <a:pt x="98313" y="16869"/>
                </a:lnTo>
                <a:lnTo>
                  <a:pt x="80008" y="4526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5" name="object 39"/>
          <p:cNvSpPr txBox="1"/>
          <p:nvPr/>
        </p:nvSpPr>
        <p:spPr>
          <a:xfrm>
            <a:off x="9441898" y="3960280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6" name="object 40"/>
          <p:cNvSpPr txBox="1"/>
          <p:nvPr/>
        </p:nvSpPr>
        <p:spPr>
          <a:xfrm>
            <a:off x="11257050" y="3462835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7" name="object 41"/>
          <p:cNvSpPr txBox="1"/>
          <p:nvPr/>
        </p:nvSpPr>
        <p:spPr>
          <a:xfrm>
            <a:off x="14145639" y="3462835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5200501"/>
            <a:ext cx="8220760" cy="1021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3099746"/>
            <a:ext cx="3016726" cy="17948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  <a:tabLst>
                <a:tab pos="2059399" algn="l"/>
              </a:tabLst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	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519263" y="5466677"/>
          <a:ext cx="7688403" cy="14197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22428"/>
                <a:gridCol w="315262"/>
                <a:gridCol w="1418688"/>
                <a:gridCol w="472920"/>
                <a:gridCol w="472913"/>
                <a:gridCol w="2786192"/>
              </a:tblGrid>
              <a:tr h="488718">
                <a:tc>
                  <a:txBody>
                    <a:bodyPr/>
                    <a:lstStyle/>
                    <a:p>
                      <a:pPr marL="675005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10470">
                      <a:solidFill>
                        <a:srgbClr val="505A7A"/>
                      </a:solidFill>
                      <a:prstDash val="solid"/>
                    </a:lnL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R w="10470">
                      <a:solidFill>
                        <a:srgbClr val="505A7A"/>
                      </a:solidFill>
                      <a:prstDash val="solid"/>
                    </a:lnR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</a:tr>
              <a:tr h="931030">
                <a:tc>
                  <a:txBody>
                    <a:bodyPr/>
                    <a:lstStyle/>
                    <a:p>
                      <a:pPr marL="680085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  <a:p>
                      <a:pPr marL="680085">
                        <a:lnSpc>
                          <a:spcPct val="100000"/>
                        </a:lnSpc>
                        <a:spcBef>
                          <a:spcPts val="1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sz="2000" spc="-65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  <a:p>
                      <a:pPr marL="93980">
                        <a:lnSpc>
                          <a:spcPct val="100000"/>
                        </a:lnSpc>
                        <a:spcBef>
                          <a:spcPts val="167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5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1072365" y="7007568"/>
          <a:ext cx="2401615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2605"/>
                <a:gridCol w="630545"/>
                <a:gridCol w="1358465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`point1`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</a:t>
                      </a:r>
                      <a:r>
                        <a:rPr sz="2000" spc="-5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2</a:t>
                      </a: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10031969" y="2836624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3" name="object 13"/>
          <p:cNvGraphicFramePr>
            <a:graphicFrameLocks noGrp="1"/>
          </p:cNvGraphicFramePr>
          <p:nvPr/>
        </p:nvGraphicFramePr>
        <p:xfrm>
          <a:off x="11198372" y="2752545"/>
          <a:ext cx="2443592" cy="2834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43592"/>
              </a:tblGrid>
              <a:tr h="48871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5"/>
                        </a:spcBef>
                        <a:tabLst>
                          <a:tab pos="2172335" algn="l"/>
                        </a:tabLst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	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6536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5"/>
                        </a:spcBef>
                        <a:tabLst>
                          <a:tab pos="2172335" algn="l"/>
                        </a:tabLst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	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73446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31412">
                      <a:solidFill>
                        <a:srgbClr val="FFFFFF"/>
                      </a:solidFill>
                      <a:prstDash val="solid"/>
                    </a:lnB>
                    <a:solidFill>
                      <a:srgbClr val="305C2F"/>
                    </a:solidFill>
                  </a:tcPr>
                </a:tc>
              </a:tr>
              <a:tr h="532354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65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31412">
                      <a:solidFill>
                        <a:srgbClr val="FFFFFF"/>
                      </a:solidFill>
                      <a:prstDash val="solid"/>
                    </a:lnT>
                    <a:solidFill>
                      <a:srgbClr val="305C2F"/>
                    </a:solidFill>
                  </a:tcPr>
                </a:tc>
              </a:tr>
            </a:tbl>
          </a:graphicData>
        </a:graphic>
      </p:graphicFrame>
      <p:sp>
        <p:nvSpPr>
          <p:cNvPr id="14" name="object 14"/>
          <p:cNvSpPr txBox="1"/>
          <p:nvPr/>
        </p:nvSpPr>
        <p:spPr>
          <a:xfrm>
            <a:off x="12015380" y="2227036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29787" y="3798963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5366780"/>
            <a:ext cx="5027877" cy="11415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7418" spc="167" dirty="0"/>
              <a:t>Generic</a:t>
            </a:r>
            <a:r>
              <a:rPr sz="7418" spc="-188" dirty="0"/>
              <a:t> </a:t>
            </a:r>
            <a:r>
              <a:rPr sz="7418" spc="204" dirty="0"/>
              <a:t>Code</a:t>
            </a:r>
            <a:endParaRPr sz="7418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7041" y="3206869"/>
            <a:ext cx="16402003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 txBox="1"/>
          <p:nvPr/>
        </p:nvSpPr>
        <p:spPr>
          <a:xfrm>
            <a:off x="1080303" y="1633591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//</a:t>
            </a:r>
            <a:r>
              <a:rPr sz="2042" spc="-54" dirty="0">
                <a:solidFill>
                  <a:srgbClr val="979BB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Drawing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814321" y="1633591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a</a:t>
            </a:r>
            <a:r>
              <a:rPr sz="2042" spc="-67" dirty="0">
                <a:solidFill>
                  <a:srgbClr val="979BB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copy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39993" y="1633591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method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7786" y="1633591"/>
            <a:ext cx="238586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using a</a:t>
            </a:r>
            <a:r>
              <a:rPr sz="2042" spc="-46" dirty="0">
                <a:solidFill>
                  <a:srgbClr val="979BB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generic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944703"/>
            <a:ext cx="2701293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protocol</a:t>
            </a:r>
            <a:r>
              <a:rPr sz="2042" spc="-38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3100009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43218" y="3473056"/>
            <a:ext cx="15870098" cy="426482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1143" rIns="0" bIns="0" rtlCol="0">
            <a:spAutoFit/>
          </a:bodyPr>
          <a:lstStyle/>
          <a:p>
            <a:pPr marL="643066">
              <a:spcBef>
                <a:spcPts val="875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80304" y="4077620"/>
            <a:ext cx="3016726" cy="37755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25503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 marL="10585" marR="319151">
              <a:lnSpc>
                <a:spcPct val="157100"/>
              </a:lnSpc>
              <a:spcBef>
                <a:spcPts val="154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 =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</a:t>
            </a:r>
            <a:r>
              <a:rPr sz="2042" spc="-67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...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=</a:t>
            </a:r>
            <a:r>
              <a:rPr sz="2042" spc="-3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341" dirty="0"/>
              <a:t>Implementation </a:t>
            </a:r>
            <a:r>
              <a:rPr spc="308" dirty="0"/>
              <a:t>of </a:t>
            </a:r>
            <a:r>
              <a:rPr spc="150" dirty="0"/>
              <a:t>Generic</a:t>
            </a:r>
            <a:r>
              <a:rPr spc="-971" dirty="0"/>
              <a:t> </a:t>
            </a:r>
            <a:r>
              <a:rPr spc="329" dirty="0"/>
              <a:t>Methods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47253" y="4083430"/>
            <a:ext cx="6806158" cy="2501419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341" dirty="0"/>
              <a:t>Implementation </a:t>
            </a:r>
            <a:r>
              <a:rPr spc="308" dirty="0"/>
              <a:t>of </a:t>
            </a:r>
            <a:r>
              <a:rPr spc="150" dirty="0"/>
              <a:t>Generic</a:t>
            </a:r>
            <a:r>
              <a:rPr spc="-971" dirty="0"/>
              <a:t> </a:t>
            </a:r>
            <a:r>
              <a:rPr spc="329" dirty="0"/>
              <a:t>Methods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11082" y="4058043"/>
            <a:ext cx="5546013" cy="120558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One </a:t>
            </a:r>
            <a:r>
              <a:rPr sz="3292" spc="67" dirty="0">
                <a:solidFill>
                  <a:srgbClr val="FFFFFF"/>
                </a:solidFill>
                <a:latin typeface="Arial Narrow"/>
                <a:cs typeface="Arial Narrow"/>
              </a:rPr>
              <a:t>shared</a:t>
            </a:r>
            <a:r>
              <a:rPr sz="3292" spc="-23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9" dirty="0">
                <a:solidFill>
                  <a:srgbClr val="FFFFFF"/>
                </a:solidFill>
                <a:latin typeface="Arial Narrow"/>
                <a:cs typeface="Arial Narrow"/>
              </a:rPr>
              <a:t>implementation</a:t>
            </a:r>
            <a:endParaRPr sz="3292">
              <a:latin typeface="Arial Narrow"/>
              <a:cs typeface="Arial Narrow"/>
            </a:endParaRPr>
          </a:p>
          <a:p>
            <a:pPr marL="10585">
              <a:spcBef>
                <a:spcPts val="1546"/>
              </a:spcBef>
            </a:pP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Uses </a:t>
            </a:r>
            <a:r>
              <a:rPr sz="3292" spc="88" dirty="0">
                <a:solidFill>
                  <a:srgbClr val="FFFFFF"/>
                </a:solidFill>
                <a:latin typeface="Arial Narrow"/>
                <a:cs typeface="Arial Narrow"/>
              </a:rPr>
              <a:t>Protocol/Value 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Witness</a:t>
            </a:r>
            <a:r>
              <a:rPr sz="3292" spc="-43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Table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7253" y="4083430"/>
            <a:ext cx="6806158" cy="2501419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" name="object 3"/>
          <p:cNvSpPr txBox="1"/>
          <p:nvPr/>
        </p:nvSpPr>
        <p:spPr>
          <a:xfrm>
            <a:off x="1047253" y="7299486"/>
            <a:ext cx="6806158" cy="2501419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6" name="object 5"/>
          <p:cNvSpPr/>
          <p:nvPr/>
        </p:nvSpPr>
        <p:spPr>
          <a:xfrm>
            <a:off x="9240944" y="6054851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6"/>
          <p:cNvSpPr/>
          <p:nvPr/>
        </p:nvSpPr>
        <p:spPr>
          <a:xfrm>
            <a:off x="9394192" y="666056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7"/>
          <p:cNvSpPr txBox="1"/>
          <p:nvPr/>
        </p:nvSpPr>
        <p:spPr>
          <a:xfrm>
            <a:off x="9434067" y="6698504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8"/>
          <p:cNvSpPr/>
          <p:nvPr/>
        </p:nvSpPr>
        <p:spPr>
          <a:xfrm>
            <a:off x="9394192" y="6130812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9"/>
          <p:cNvSpPr/>
          <p:nvPr/>
        </p:nvSpPr>
        <p:spPr>
          <a:xfrm>
            <a:off x="9394192" y="719032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0"/>
          <p:cNvSpPr/>
          <p:nvPr/>
        </p:nvSpPr>
        <p:spPr>
          <a:xfrm>
            <a:off x="9394192" y="772008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49789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1"/>
          <p:cNvSpPr/>
          <p:nvPr/>
        </p:nvSpPr>
        <p:spPr>
          <a:xfrm>
            <a:off x="9394192" y="824984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2"/>
          <p:cNvSpPr txBox="1"/>
          <p:nvPr/>
        </p:nvSpPr>
        <p:spPr>
          <a:xfrm>
            <a:off x="9434067" y="7763212"/>
            <a:ext cx="652036" cy="8465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6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6"/>
          <p:cNvSpPr/>
          <p:nvPr/>
        </p:nvSpPr>
        <p:spPr>
          <a:xfrm>
            <a:off x="9394341" y="8249275"/>
            <a:ext cx="2003212" cy="492203"/>
          </a:xfrm>
          <a:custGeom>
            <a:avLst/>
            <a:gdLst/>
            <a:ahLst/>
            <a:cxnLst/>
            <a:rect l="l" t="t" r="r" b="b"/>
            <a:pathLst>
              <a:path w="2403475" h="590550">
                <a:moveTo>
                  <a:pt x="0" y="0"/>
                </a:moveTo>
                <a:lnTo>
                  <a:pt x="2403392" y="0"/>
                </a:lnTo>
                <a:lnTo>
                  <a:pt x="2403392" y="590338"/>
                </a:lnTo>
                <a:lnTo>
                  <a:pt x="0" y="590338"/>
                </a:lnTo>
                <a:lnTo>
                  <a:pt x="0" y="0"/>
                </a:lnTo>
                <a:close/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8"/>
          <p:cNvSpPr/>
          <p:nvPr/>
        </p:nvSpPr>
        <p:spPr>
          <a:xfrm>
            <a:off x="11159093" y="842871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  <p:extLst>
      <p:ext uri="{BB962C8B-B14F-4D97-AF65-F5344CB8AC3E}">
        <p14:creationId xmlns:p14="http://schemas.microsoft.com/office/powerpoint/2010/main" val="195267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341" dirty="0"/>
              <a:t>Implementation </a:t>
            </a:r>
            <a:r>
              <a:rPr spc="308" dirty="0"/>
              <a:t>of </a:t>
            </a:r>
            <a:r>
              <a:rPr spc="150" dirty="0"/>
              <a:t>Generic</a:t>
            </a:r>
            <a:r>
              <a:rPr spc="-971" dirty="0"/>
              <a:t> </a:t>
            </a:r>
            <a:r>
              <a:rPr spc="329" dirty="0"/>
              <a:t>Methods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11082" y="4058043"/>
            <a:ext cx="5546013" cy="120558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One </a:t>
            </a:r>
            <a:r>
              <a:rPr sz="3292" spc="67" dirty="0">
                <a:solidFill>
                  <a:srgbClr val="FFFFFF"/>
                </a:solidFill>
                <a:latin typeface="Arial Narrow"/>
                <a:cs typeface="Arial Narrow"/>
              </a:rPr>
              <a:t>shared</a:t>
            </a:r>
            <a:r>
              <a:rPr sz="3292" spc="-23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9" dirty="0">
                <a:solidFill>
                  <a:srgbClr val="FFFFFF"/>
                </a:solidFill>
                <a:latin typeface="Arial Narrow"/>
                <a:cs typeface="Arial Narrow"/>
              </a:rPr>
              <a:t>implementation</a:t>
            </a:r>
            <a:endParaRPr sz="3292">
              <a:latin typeface="Arial Narrow"/>
              <a:cs typeface="Arial Narrow"/>
            </a:endParaRPr>
          </a:p>
          <a:p>
            <a:pPr marL="10585">
              <a:spcBef>
                <a:spcPts val="1546"/>
              </a:spcBef>
            </a:pP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Uses </a:t>
            </a:r>
            <a:r>
              <a:rPr sz="3292" spc="88" dirty="0">
                <a:solidFill>
                  <a:srgbClr val="FFFFFF"/>
                </a:solidFill>
                <a:latin typeface="Arial Narrow"/>
                <a:cs typeface="Arial Narrow"/>
              </a:rPr>
              <a:t>Protocol/Value 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Witness</a:t>
            </a:r>
            <a:r>
              <a:rPr sz="3292" spc="-43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Table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7253" y="4083430"/>
            <a:ext cx="6806158" cy="2501419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" name="object 3"/>
          <p:cNvSpPr txBox="1"/>
          <p:nvPr/>
        </p:nvSpPr>
        <p:spPr>
          <a:xfrm>
            <a:off x="1047253" y="7299486"/>
            <a:ext cx="6806158" cy="2501419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6" name="object 5"/>
          <p:cNvSpPr/>
          <p:nvPr/>
        </p:nvSpPr>
        <p:spPr>
          <a:xfrm>
            <a:off x="9240944" y="6054851"/>
            <a:ext cx="2310177" cy="1608973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6"/>
          <p:cNvSpPr/>
          <p:nvPr/>
        </p:nvSpPr>
        <p:spPr>
          <a:xfrm>
            <a:off x="9394192" y="666056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7"/>
          <p:cNvSpPr txBox="1"/>
          <p:nvPr/>
        </p:nvSpPr>
        <p:spPr>
          <a:xfrm>
            <a:off x="9434067" y="6698504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8"/>
          <p:cNvSpPr/>
          <p:nvPr/>
        </p:nvSpPr>
        <p:spPr>
          <a:xfrm>
            <a:off x="9394192" y="6130812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9"/>
          <p:cNvSpPr/>
          <p:nvPr/>
        </p:nvSpPr>
        <p:spPr>
          <a:xfrm>
            <a:off x="9394192" y="719032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10"/>
          <p:cNvSpPr/>
          <p:nvPr/>
        </p:nvSpPr>
        <p:spPr>
          <a:xfrm>
            <a:off x="12569693" y="620736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49789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11"/>
          <p:cNvSpPr/>
          <p:nvPr/>
        </p:nvSpPr>
        <p:spPr>
          <a:xfrm>
            <a:off x="12569693" y="673712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12"/>
          <p:cNvSpPr txBox="1"/>
          <p:nvPr/>
        </p:nvSpPr>
        <p:spPr>
          <a:xfrm>
            <a:off x="12609568" y="6250491"/>
            <a:ext cx="652036" cy="8465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 dirty="0">
              <a:latin typeface="Lucida Console"/>
              <a:cs typeface="Lucida Console"/>
            </a:endParaRPr>
          </a:p>
          <a:p>
            <a:pPr marL="10585">
              <a:spcBef>
                <a:spcPts val="16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4" name="object 16"/>
          <p:cNvSpPr/>
          <p:nvPr/>
        </p:nvSpPr>
        <p:spPr>
          <a:xfrm>
            <a:off x="12569843" y="6736555"/>
            <a:ext cx="2003212" cy="492203"/>
          </a:xfrm>
          <a:custGeom>
            <a:avLst/>
            <a:gdLst/>
            <a:ahLst/>
            <a:cxnLst/>
            <a:rect l="l" t="t" r="r" b="b"/>
            <a:pathLst>
              <a:path w="2403475" h="590550">
                <a:moveTo>
                  <a:pt x="0" y="0"/>
                </a:moveTo>
                <a:lnTo>
                  <a:pt x="2403392" y="0"/>
                </a:lnTo>
                <a:lnTo>
                  <a:pt x="2403392" y="590338"/>
                </a:lnTo>
                <a:lnTo>
                  <a:pt x="0" y="590338"/>
                </a:lnTo>
                <a:lnTo>
                  <a:pt x="0" y="0"/>
                </a:lnTo>
                <a:close/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18"/>
          <p:cNvSpPr/>
          <p:nvPr/>
        </p:nvSpPr>
        <p:spPr>
          <a:xfrm>
            <a:off x="14334595" y="6915993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  <p:extLst>
      <p:ext uri="{BB962C8B-B14F-4D97-AF65-F5344CB8AC3E}">
        <p14:creationId xmlns:p14="http://schemas.microsoft.com/office/powerpoint/2010/main" val="19389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253" y="4083431"/>
            <a:ext cx="6806158" cy="6109135"/>
          </a:xfrm>
          <a:custGeom>
            <a:avLst/>
            <a:gdLst/>
            <a:ahLst/>
            <a:cxnLst/>
            <a:rect l="l" t="t" r="r" b="b"/>
            <a:pathLst>
              <a:path w="8166100" h="7329805">
                <a:moveTo>
                  <a:pt x="0" y="0"/>
                </a:moveTo>
                <a:lnTo>
                  <a:pt x="8166107" y="0"/>
                </a:lnTo>
                <a:lnTo>
                  <a:pt x="8166107" y="7329619"/>
                </a:lnTo>
                <a:lnTo>
                  <a:pt x="0" y="7329619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913746" y="5825292"/>
            <a:ext cx="7073414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1179923" y="6091469"/>
            <a:ext cx="4363668" cy="543540"/>
          </a:xfrm>
          <a:custGeom>
            <a:avLst/>
            <a:gdLst/>
            <a:ahLst/>
            <a:cxnLst/>
            <a:rect l="l" t="t" r="r" b="b"/>
            <a:pathLst>
              <a:path w="5235575" h="652145">
                <a:moveTo>
                  <a:pt x="0" y="651896"/>
                </a:moveTo>
                <a:lnTo>
                  <a:pt x="5235453" y="651896"/>
                </a:lnTo>
                <a:lnTo>
                  <a:pt x="5235453" y="0"/>
                </a:lnTo>
                <a:lnTo>
                  <a:pt x="0" y="0"/>
                </a:lnTo>
                <a:lnTo>
                  <a:pt x="0" y="651896"/>
                </a:lnTo>
                <a:close/>
              </a:path>
            </a:pathLst>
          </a:custGeom>
          <a:solidFill>
            <a:srgbClr val="3444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1179923" y="6091470"/>
            <a:ext cx="6541533" cy="543540"/>
          </a:xfrm>
          <a:custGeom>
            <a:avLst/>
            <a:gdLst/>
            <a:ahLst/>
            <a:cxnLst/>
            <a:rect l="l" t="t" r="r" b="b"/>
            <a:pathLst>
              <a:path w="7848600" h="652145">
                <a:moveTo>
                  <a:pt x="0" y="0"/>
                </a:moveTo>
                <a:lnTo>
                  <a:pt x="7848033" y="0"/>
                </a:lnTo>
                <a:lnTo>
                  <a:pt x="7848033" y="651896"/>
                </a:lnTo>
                <a:lnTo>
                  <a:pt x="0" y="65189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505A7A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917237" y="4260453"/>
            <a:ext cx="270076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sz="2042" spc="-3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&gt;(local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54483" y="4260453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37392" y="4082759"/>
            <a:ext cx="2543577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25503" marR="4234" indent="-315446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r>
              <a:rPr sz="2042" spc="-42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37392" y="523806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37392" y="6215415"/>
            <a:ext cx="301619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341" dirty="0"/>
              <a:t>Implementation </a:t>
            </a:r>
            <a:r>
              <a:rPr spc="308" dirty="0"/>
              <a:t>of </a:t>
            </a:r>
            <a:r>
              <a:rPr spc="150" dirty="0"/>
              <a:t>Generic</a:t>
            </a:r>
            <a:r>
              <a:rPr spc="-971" dirty="0"/>
              <a:t> </a:t>
            </a:r>
            <a:r>
              <a:rPr spc="329" dirty="0"/>
              <a:t>Methods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8411081" y="4058043"/>
            <a:ext cx="6411337" cy="19173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One </a:t>
            </a:r>
            <a:r>
              <a:rPr sz="3292" spc="67" dirty="0">
                <a:solidFill>
                  <a:srgbClr val="FFFFFF"/>
                </a:solidFill>
                <a:latin typeface="Arial Narrow"/>
                <a:cs typeface="Arial Narrow"/>
              </a:rPr>
              <a:t>shared</a:t>
            </a:r>
            <a:r>
              <a:rPr sz="3292" spc="-23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9" dirty="0">
                <a:solidFill>
                  <a:srgbClr val="FFFFFF"/>
                </a:solidFill>
                <a:latin typeface="Arial Narrow"/>
                <a:cs typeface="Arial Narrow"/>
              </a:rPr>
              <a:t>implementation</a:t>
            </a:r>
            <a:endParaRPr sz="3292">
              <a:latin typeface="Arial Narrow"/>
              <a:cs typeface="Arial Narrow"/>
            </a:endParaRPr>
          </a:p>
          <a:p>
            <a:pPr marL="10585">
              <a:spcBef>
                <a:spcPts val="1546"/>
              </a:spcBef>
            </a:pP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Uses </a:t>
            </a:r>
            <a:r>
              <a:rPr sz="3292" spc="88" dirty="0">
                <a:solidFill>
                  <a:srgbClr val="FFFFFF"/>
                </a:solidFill>
                <a:latin typeface="Arial Narrow"/>
                <a:cs typeface="Arial Narrow"/>
              </a:rPr>
              <a:t>Protocol/Value 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Witness</a:t>
            </a:r>
            <a:r>
              <a:rPr sz="3292" spc="-43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Table</a:t>
            </a:r>
            <a:endParaRPr sz="3292">
              <a:latin typeface="Arial Narrow"/>
              <a:cs typeface="Arial Narrow"/>
            </a:endParaRPr>
          </a:p>
          <a:p>
            <a:pPr marL="10585">
              <a:spcBef>
                <a:spcPts val="1613"/>
              </a:spcBef>
            </a:pPr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One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type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29" dirty="0">
                <a:solidFill>
                  <a:srgbClr val="FFFFFF"/>
                </a:solidFill>
                <a:latin typeface="Arial Narrow"/>
                <a:cs typeface="Arial Narrow"/>
              </a:rPr>
              <a:t>per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50" dirty="0">
                <a:solidFill>
                  <a:srgbClr val="FFFFFF"/>
                </a:solidFill>
                <a:latin typeface="Arial Narrow"/>
                <a:cs typeface="Arial Narrow"/>
              </a:rPr>
              <a:t>call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context:</a:t>
            </a:r>
            <a:r>
              <a:rPr sz="3292" spc="-2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25" dirty="0">
                <a:solidFill>
                  <a:srgbClr val="FFFFFF"/>
                </a:solidFill>
                <a:latin typeface="Arial Narrow"/>
                <a:cs typeface="Arial Narrow"/>
              </a:rPr>
              <a:t>passes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tables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4331817" y="6107798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5" h="146685">
                <a:moveTo>
                  <a:pt x="48867" y="0"/>
                </a:moveTo>
                <a:lnTo>
                  <a:pt x="0" y="146602"/>
                </a:lnTo>
                <a:lnTo>
                  <a:pt x="146602" y="97735"/>
                </a:lnTo>
                <a:lnTo>
                  <a:pt x="4886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/>
          <p:nvPr/>
        </p:nvSpPr>
        <p:spPr>
          <a:xfrm>
            <a:off x="4331066" y="6461421"/>
            <a:ext cx="119611" cy="124374"/>
          </a:xfrm>
          <a:custGeom>
            <a:avLst/>
            <a:gdLst/>
            <a:ahLst/>
            <a:cxnLst/>
            <a:rect l="l" t="t" r="r" b="b"/>
            <a:pathLst>
              <a:path w="143510" h="149225">
                <a:moveTo>
                  <a:pt x="0" y="0"/>
                </a:moveTo>
                <a:lnTo>
                  <a:pt x="40134" y="149220"/>
                </a:lnTo>
                <a:lnTo>
                  <a:pt x="143461" y="5742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5543491" y="4776328"/>
            <a:ext cx="2310177" cy="2866949"/>
          </a:xfrm>
          <a:custGeom>
            <a:avLst/>
            <a:gdLst/>
            <a:ahLst/>
            <a:cxnLst/>
            <a:rect l="l" t="t" r="r" b="b"/>
            <a:pathLst>
              <a:path w="2771775" h="3439795">
                <a:moveTo>
                  <a:pt x="0" y="0"/>
                </a:moveTo>
                <a:lnTo>
                  <a:pt x="2771475" y="0"/>
                </a:lnTo>
                <a:lnTo>
                  <a:pt x="2771475" y="3439235"/>
                </a:lnTo>
                <a:lnTo>
                  <a:pt x="0" y="343923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 txBox="1"/>
          <p:nvPr/>
        </p:nvSpPr>
        <p:spPr>
          <a:xfrm>
            <a:off x="6054761" y="4818988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PointVWT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696729" y="5874034"/>
            <a:ext cx="2003741" cy="350059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5460" rIns="0" bIns="0" rtlCol="0">
            <a:spAutoFit/>
          </a:bodyPr>
          <a:lstStyle/>
          <a:p>
            <a:pPr marL="53985">
              <a:spcBef>
                <a:spcPts val="279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copy: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5696729" y="6417436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 txBox="1"/>
          <p:nvPr/>
        </p:nvSpPr>
        <p:spPr>
          <a:xfrm>
            <a:off x="5740584" y="645968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destruct: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5696729" y="5330631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 txBox="1"/>
          <p:nvPr/>
        </p:nvSpPr>
        <p:spPr>
          <a:xfrm>
            <a:off x="5740584" y="53687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696729" y="696083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 txBox="1"/>
          <p:nvPr/>
        </p:nvSpPr>
        <p:spPr>
          <a:xfrm>
            <a:off x="5740584" y="7000768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5543491" y="8047635"/>
            <a:ext cx="2310177" cy="1720593"/>
          </a:xfrm>
          <a:custGeom>
            <a:avLst/>
            <a:gdLst/>
            <a:ahLst/>
            <a:cxnLst/>
            <a:rect l="l" t="t" r="r" b="b"/>
            <a:pathLst>
              <a:path w="2771775" h="2064384">
                <a:moveTo>
                  <a:pt x="0" y="0"/>
                </a:moveTo>
                <a:lnTo>
                  <a:pt x="2771475" y="0"/>
                </a:lnTo>
                <a:lnTo>
                  <a:pt x="2771475" y="2064115"/>
                </a:lnTo>
                <a:lnTo>
                  <a:pt x="0" y="206411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 txBox="1"/>
          <p:nvPr/>
        </p:nvSpPr>
        <p:spPr>
          <a:xfrm>
            <a:off x="5662040" y="8082930"/>
            <a:ext cx="207095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PointDrawable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696729" y="9145341"/>
            <a:ext cx="2003741" cy="351663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048" rIns="0" bIns="0" rtlCol="0">
            <a:spAutoFit/>
          </a:bodyPr>
          <a:lstStyle/>
          <a:p>
            <a:pPr marL="53985">
              <a:spcBef>
                <a:spcPts val="2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696729" y="8601946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3985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21"/>
          <p:cNvSpPr/>
          <p:nvPr/>
        </p:nvSpPr>
        <p:spPr>
          <a:xfrm rot="18713376" flipV="1">
            <a:off x="4135443" y="5530082"/>
            <a:ext cx="1548323" cy="44364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21"/>
          <p:cNvSpPr/>
          <p:nvPr/>
        </p:nvSpPr>
        <p:spPr>
          <a:xfrm rot="3285216">
            <a:off x="3827926" y="7235794"/>
            <a:ext cx="1944348" cy="390689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630750" y="5359408"/>
            <a:ext cx="3495698" cy="158415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10294" spc="-975" dirty="0"/>
              <a:t>F</a:t>
            </a:r>
            <a:r>
              <a:rPr sz="10294" spc="88" dirty="0"/>
              <a:t>as</a:t>
            </a:r>
            <a:r>
              <a:rPr sz="10294" spc="-17" dirty="0"/>
              <a:t>t</a:t>
            </a:r>
            <a:r>
              <a:rPr sz="10294" spc="-154" dirty="0"/>
              <a:t>er?</a:t>
            </a:r>
            <a:endParaRPr sz="10294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42" dirty="0"/>
              <a:t>Specialization </a:t>
            </a:r>
            <a:r>
              <a:rPr spc="308" dirty="0"/>
              <a:t>of</a:t>
            </a:r>
            <a:r>
              <a:rPr spc="-341" dirty="0"/>
              <a:t> </a:t>
            </a:r>
            <a:r>
              <a:rPr spc="95" dirty="0"/>
              <a:t>Generics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47375" y="4083430"/>
            <a:ext cx="6806158" cy="2501419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42" dirty="0"/>
              <a:t>Specialization </a:t>
            </a:r>
            <a:r>
              <a:rPr spc="308" dirty="0"/>
              <a:t>of</a:t>
            </a:r>
            <a:r>
              <a:rPr spc="-341" dirty="0"/>
              <a:t> </a:t>
            </a:r>
            <a:r>
              <a:rPr spc="95" dirty="0"/>
              <a:t>Generics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11081" y="4058043"/>
            <a:ext cx="6817271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50" dirty="0">
                <a:solidFill>
                  <a:srgbClr val="FFFFFF"/>
                </a:solidFill>
                <a:latin typeface="Arial Narrow"/>
                <a:cs typeface="Arial Narrow"/>
              </a:rPr>
              <a:t>Static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0" dirty="0">
                <a:solidFill>
                  <a:srgbClr val="FFFFFF"/>
                </a:solidFill>
                <a:latin typeface="Arial Narrow"/>
                <a:cs typeface="Arial Narrow"/>
              </a:rPr>
              <a:t>polymorphism:</a:t>
            </a:r>
            <a:r>
              <a:rPr sz="3292" spc="-28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13" dirty="0">
                <a:solidFill>
                  <a:srgbClr val="FFFFFF"/>
                </a:solidFill>
                <a:latin typeface="Arial Narrow"/>
                <a:cs typeface="Arial Narrow"/>
              </a:rPr>
              <a:t>uses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type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at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54" dirty="0">
                <a:solidFill>
                  <a:srgbClr val="FFFFFF"/>
                </a:solidFill>
                <a:latin typeface="Arial Narrow"/>
                <a:cs typeface="Arial Narrow"/>
              </a:rPr>
              <a:t>call-site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047253" y="4083431"/>
            <a:ext cx="6806158" cy="6109135"/>
          </a:xfrm>
          <a:custGeom>
            <a:avLst/>
            <a:gdLst/>
            <a:ahLst/>
            <a:cxnLst/>
            <a:rect l="l" t="t" r="r" b="b"/>
            <a:pathLst>
              <a:path w="8166100" h="7329805">
                <a:moveTo>
                  <a:pt x="0" y="0"/>
                </a:moveTo>
                <a:lnTo>
                  <a:pt x="8166107" y="0"/>
                </a:lnTo>
                <a:lnTo>
                  <a:pt x="8166107" y="7329619"/>
                </a:lnTo>
                <a:lnTo>
                  <a:pt x="0" y="7329619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26037" y="5816565"/>
            <a:ext cx="1965817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2792214" y="6082743"/>
            <a:ext cx="1433738" cy="543540"/>
          </a:xfrm>
          <a:custGeom>
            <a:avLst/>
            <a:gdLst/>
            <a:ahLst/>
            <a:cxnLst/>
            <a:rect l="l" t="t" r="r" b="b"/>
            <a:pathLst>
              <a:path w="1720214" h="652145">
                <a:moveTo>
                  <a:pt x="0" y="0"/>
                </a:moveTo>
                <a:lnTo>
                  <a:pt x="1719884" y="0"/>
                </a:lnTo>
                <a:lnTo>
                  <a:pt x="1719884" y="651896"/>
                </a:lnTo>
                <a:lnTo>
                  <a:pt x="0" y="651896"/>
                </a:lnTo>
                <a:lnTo>
                  <a:pt x="0" y="0"/>
                </a:lnTo>
                <a:close/>
              </a:path>
            </a:pathLst>
          </a:custGeom>
          <a:solidFill>
            <a:srgbClr val="3444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2792214" y="6082743"/>
            <a:ext cx="1433738" cy="543540"/>
          </a:xfrm>
          <a:custGeom>
            <a:avLst/>
            <a:gdLst/>
            <a:ahLst/>
            <a:cxnLst/>
            <a:rect l="l" t="t" r="r" b="b"/>
            <a:pathLst>
              <a:path w="1720214" h="652145">
                <a:moveTo>
                  <a:pt x="0" y="0"/>
                </a:moveTo>
                <a:lnTo>
                  <a:pt x="1719884" y="0"/>
                </a:lnTo>
                <a:lnTo>
                  <a:pt x="1719884" y="651896"/>
                </a:lnTo>
                <a:lnTo>
                  <a:pt x="0" y="65189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505A7A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 txBox="1"/>
          <p:nvPr/>
        </p:nvSpPr>
        <p:spPr>
          <a:xfrm>
            <a:off x="1047253" y="4083431"/>
            <a:ext cx="6806158" cy="2507894"/>
          </a:xfrm>
          <a:prstGeom prst="rect">
            <a:avLst/>
          </a:prstGeom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spcBef>
                <a:spcPts val="33"/>
              </a:spcBef>
            </a:pPr>
            <a:endParaRPr sz="2167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459" b="1" spc="8" dirty="0">
                <a:solidFill>
                  <a:srgbClr val="6CCE67"/>
                </a:solidFill>
                <a:latin typeface="Lucida Sans Typewriter"/>
                <a:cs typeface="Lucida Sans Typewriter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627434" y="4683951"/>
            <a:ext cx="113789" cy="123845"/>
          </a:xfrm>
          <a:custGeom>
            <a:avLst/>
            <a:gdLst/>
            <a:ahLst/>
            <a:cxnLst/>
            <a:rect l="l" t="t" r="r" b="b"/>
            <a:pathLst>
              <a:path w="136525" h="148589">
                <a:moveTo>
                  <a:pt x="92384" y="0"/>
                </a:moveTo>
                <a:lnTo>
                  <a:pt x="0" y="123870"/>
                </a:lnTo>
                <a:lnTo>
                  <a:pt x="136048" y="148236"/>
                </a:lnTo>
                <a:lnTo>
                  <a:pt x="9238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21"/>
          <p:cNvSpPr/>
          <p:nvPr/>
        </p:nvSpPr>
        <p:spPr>
          <a:xfrm rot="16926887" flipV="1">
            <a:off x="2490354" y="5038104"/>
            <a:ext cx="1401821" cy="707685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42" dirty="0"/>
              <a:t>Specialization </a:t>
            </a:r>
            <a:r>
              <a:rPr spc="308" dirty="0"/>
              <a:t>of</a:t>
            </a:r>
            <a:r>
              <a:rPr spc="-341" dirty="0"/>
              <a:t> </a:t>
            </a:r>
            <a:r>
              <a:rPr spc="95" dirty="0"/>
              <a:t>Generics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11081" y="3861364"/>
            <a:ext cx="6817271" cy="14083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39200"/>
              </a:lnSpc>
            </a:pPr>
            <a:r>
              <a:rPr sz="3292" spc="50" dirty="0">
                <a:solidFill>
                  <a:srgbClr val="FFFFFF"/>
                </a:solidFill>
                <a:latin typeface="Arial Narrow"/>
                <a:cs typeface="Arial Narrow"/>
              </a:rPr>
              <a:t>Static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0" dirty="0">
                <a:solidFill>
                  <a:srgbClr val="FFFFFF"/>
                </a:solidFill>
                <a:latin typeface="Arial Narrow"/>
                <a:cs typeface="Arial Narrow"/>
              </a:rPr>
              <a:t>polymorphism:</a:t>
            </a:r>
            <a:r>
              <a:rPr sz="3292" spc="-28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13" dirty="0">
                <a:solidFill>
                  <a:srgbClr val="FFFFFF"/>
                </a:solidFill>
                <a:latin typeface="Arial Narrow"/>
                <a:cs typeface="Arial Narrow"/>
              </a:rPr>
              <a:t>uses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type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at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54" dirty="0">
                <a:solidFill>
                  <a:srgbClr val="FFFFFF"/>
                </a:solidFill>
                <a:latin typeface="Arial Narrow"/>
                <a:cs typeface="Arial Narrow"/>
              </a:rPr>
              <a:t>call-site 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Creates </a:t>
            </a:r>
            <a:r>
              <a:rPr sz="3292" spc="108" dirty="0">
                <a:solidFill>
                  <a:srgbClr val="FFFFFF"/>
                </a:solidFill>
                <a:latin typeface="Arial Narrow"/>
                <a:cs typeface="Arial Narrow"/>
              </a:rPr>
              <a:t>type-specific 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version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of</a:t>
            </a:r>
            <a:r>
              <a:rPr sz="3292" spc="-40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33" dirty="0">
                <a:solidFill>
                  <a:srgbClr val="FFFFFF"/>
                </a:solidFill>
                <a:latin typeface="Arial Narrow"/>
                <a:cs typeface="Arial Narrow"/>
              </a:rPr>
              <a:t>method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7253" y="4083430"/>
            <a:ext cx="6806158" cy="2501419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451469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drawACopyOfAPoint(local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drawACopyOfAPoint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5689220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3099746"/>
            <a:ext cx="3016726" cy="17948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  <a:tabLst>
                <a:tab pos="2059399" algn="l"/>
              </a:tabLst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	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519263" y="5541151"/>
          <a:ext cx="7688403" cy="13452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22428"/>
                <a:gridCol w="315262"/>
                <a:gridCol w="1418688"/>
                <a:gridCol w="472920"/>
                <a:gridCol w="472913"/>
                <a:gridCol w="2786192"/>
              </a:tblGrid>
              <a:tr h="414245">
                <a:tc>
                  <a:txBody>
                    <a:bodyPr/>
                    <a:lstStyle/>
                    <a:p>
                      <a:pPr marR="86995" algn="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R="86995" algn="r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10470">
                      <a:solidFill>
                        <a:srgbClr val="505A7A"/>
                      </a:solidFill>
                      <a:prstDash val="solid"/>
                    </a:lnL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R w="10470">
                      <a:solidFill>
                        <a:srgbClr val="505A7A"/>
                      </a:solidFill>
                      <a:prstDash val="solid"/>
                    </a:lnR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</a:tr>
              <a:tr h="442312">
                <a:tc>
                  <a:txBody>
                    <a:bodyPr/>
                    <a:lstStyle/>
                    <a:p>
                      <a:pPr marR="86360" algn="r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sz="2000" spc="-65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5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1072365" y="7007568"/>
          <a:ext cx="2401615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2605"/>
                <a:gridCol w="630545"/>
                <a:gridCol w="1358465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`point1`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</a:t>
                      </a:r>
                      <a:r>
                        <a:rPr sz="2000" spc="-5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2</a:t>
                      </a:r>
                      <a:r>
                        <a:rPr sz="200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12015467" y="222764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33539" y="2834007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33452" y="3793256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11199769" y="2749665"/>
          <a:ext cx="2443592" cy="19548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00297"/>
                <a:gridCol w="1343295"/>
              </a:tblGrid>
              <a:tr h="488705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6523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42" dirty="0"/>
              <a:t>Specialization </a:t>
            </a:r>
            <a:r>
              <a:rPr spc="308" dirty="0"/>
              <a:t>of</a:t>
            </a:r>
            <a:r>
              <a:rPr spc="-341" dirty="0"/>
              <a:t> </a:t>
            </a:r>
            <a:r>
              <a:rPr spc="95" dirty="0"/>
              <a:t>Generics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11081" y="3857351"/>
            <a:ext cx="6817271" cy="21276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40000"/>
              </a:lnSpc>
            </a:pPr>
            <a:r>
              <a:rPr sz="3292" spc="50" dirty="0">
                <a:solidFill>
                  <a:srgbClr val="FFFFFF"/>
                </a:solidFill>
                <a:latin typeface="Arial Narrow"/>
                <a:cs typeface="Arial Narrow"/>
              </a:rPr>
              <a:t>Static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0" dirty="0">
                <a:solidFill>
                  <a:srgbClr val="FFFFFF"/>
                </a:solidFill>
                <a:latin typeface="Arial Narrow"/>
                <a:cs typeface="Arial Narrow"/>
              </a:rPr>
              <a:t>polymorphism:</a:t>
            </a:r>
            <a:r>
              <a:rPr sz="3292" spc="-28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13" dirty="0">
                <a:solidFill>
                  <a:srgbClr val="FFFFFF"/>
                </a:solidFill>
                <a:latin typeface="Arial Narrow"/>
                <a:cs typeface="Arial Narrow"/>
              </a:rPr>
              <a:t>uses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type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at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54" dirty="0">
                <a:solidFill>
                  <a:srgbClr val="FFFFFF"/>
                </a:solidFill>
                <a:latin typeface="Arial Narrow"/>
                <a:cs typeface="Arial Narrow"/>
              </a:rPr>
              <a:t>call-site 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Creates </a:t>
            </a:r>
            <a:r>
              <a:rPr sz="3292" spc="108" dirty="0">
                <a:solidFill>
                  <a:srgbClr val="FFFFFF"/>
                </a:solidFill>
                <a:latin typeface="Arial Narrow"/>
                <a:cs typeface="Arial Narrow"/>
              </a:rPr>
              <a:t>type-specific 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version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of </a:t>
            </a:r>
            <a:r>
              <a:rPr sz="3292" spc="233" dirty="0">
                <a:solidFill>
                  <a:srgbClr val="FFFFFF"/>
                </a:solidFill>
                <a:latin typeface="Arial Narrow"/>
                <a:cs typeface="Arial Narrow"/>
              </a:rPr>
              <a:t>method 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Version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29" dirty="0">
                <a:solidFill>
                  <a:srgbClr val="FFFFFF"/>
                </a:solidFill>
                <a:latin typeface="Arial Narrow"/>
                <a:cs typeface="Arial Narrow"/>
              </a:rPr>
              <a:t>per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type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in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42" dirty="0">
                <a:solidFill>
                  <a:srgbClr val="FFFFFF"/>
                </a:solidFill>
                <a:latin typeface="Arial Narrow"/>
                <a:cs typeface="Arial Narrow"/>
              </a:rPr>
              <a:t>use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7253" y="4083430"/>
            <a:ext cx="6806158" cy="4455735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451469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drawACopyOfAPoint(local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515511" marR="766387" indent="-315446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drawACopyOfALine(local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 marL="200594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 marL="200594" marR="2343089">
              <a:lnSpc>
                <a:spcPct val="157100"/>
              </a:lnSpc>
              <a:spcBef>
                <a:spcPts val="154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drawACopyOfAPoin</a:t>
            </a:r>
            <a:r>
              <a:rPr sz="2042" spc="4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4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drawACopyOfALine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42" dirty="0"/>
              <a:t>Specialization </a:t>
            </a:r>
            <a:r>
              <a:rPr spc="308" dirty="0"/>
              <a:t>of</a:t>
            </a:r>
            <a:r>
              <a:rPr spc="-341" dirty="0"/>
              <a:t> </a:t>
            </a:r>
            <a:r>
              <a:rPr spc="95" dirty="0"/>
              <a:t>Generics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11081" y="3857352"/>
            <a:ext cx="6817271" cy="28266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40000"/>
              </a:lnSpc>
            </a:pPr>
            <a:r>
              <a:rPr sz="3292" spc="50" dirty="0">
                <a:solidFill>
                  <a:srgbClr val="FFFFFF"/>
                </a:solidFill>
                <a:latin typeface="Arial Narrow"/>
                <a:cs typeface="Arial Narrow"/>
              </a:rPr>
              <a:t>Static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0" dirty="0">
                <a:solidFill>
                  <a:srgbClr val="FFFFFF"/>
                </a:solidFill>
                <a:latin typeface="Arial Narrow"/>
                <a:cs typeface="Arial Narrow"/>
              </a:rPr>
              <a:t>polymorphism:</a:t>
            </a:r>
            <a:r>
              <a:rPr sz="3292" spc="-28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13" dirty="0">
                <a:solidFill>
                  <a:srgbClr val="FFFFFF"/>
                </a:solidFill>
                <a:latin typeface="Arial Narrow"/>
                <a:cs typeface="Arial Narrow"/>
              </a:rPr>
              <a:t>uses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type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at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54" dirty="0">
                <a:solidFill>
                  <a:srgbClr val="FFFFFF"/>
                </a:solidFill>
                <a:latin typeface="Arial Narrow"/>
                <a:cs typeface="Arial Narrow"/>
              </a:rPr>
              <a:t>call-site 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Creates </a:t>
            </a:r>
            <a:r>
              <a:rPr sz="3292" spc="108" dirty="0">
                <a:solidFill>
                  <a:srgbClr val="FFFFFF"/>
                </a:solidFill>
                <a:latin typeface="Arial Narrow"/>
                <a:cs typeface="Arial Narrow"/>
              </a:rPr>
              <a:t>type-specific 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version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of </a:t>
            </a:r>
            <a:r>
              <a:rPr sz="3292" spc="233" dirty="0">
                <a:solidFill>
                  <a:srgbClr val="FFFFFF"/>
                </a:solidFill>
                <a:latin typeface="Arial Narrow"/>
                <a:cs typeface="Arial Narrow"/>
              </a:rPr>
              <a:t>method 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Version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29" dirty="0">
                <a:solidFill>
                  <a:srgbClr val="FFFFFF"/>
                </a:solidFill>
                <a:latin typeface="Arial Narrow"/>
                <a:cs typeface="Arial Narrow"/>
              </a:rPr>
              <a:t>per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type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in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42" dirty="0">
                <a:solidFill>
                  <a:srgbClr val="FFFFFF"/>
                </a:solidFill>
                <a:latin typeface="Arial Narrow"/>
                <a:cs typeface="Arial Narrow"/>
              </a:rPr>
              <a:t>use</a:t>
            </a:r>
            <a:endParaRPr sz="3292">
              <a:latin typeface="Arial Narrow"/>
              <a:cs typeface="Arial Narrow"/>
            </a:endParaRPr>
          </a:p>
          <a:p>
            <a:pPr marL="10585">
              <a:spcBef>
                <a:spcPts val="1546"/>
              </a:spcBef>
            </a:pPr>
            <a:r>
              <a:rPr sz="3292" spc="21" dirty="0">
                <a:solidFill>
                  <a:srgbClr val="FFFFFF"/>
                </a:solidFill>
                <a:latin typeface="Arial Narrow"/>
                <a:cs typeface="Arial Narrow"/>
              </a:rPr>
              <a:t>Can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0" dirty="0">
                <a:solidFill>
                  <a:srgbClr val="FFFFFF"/>
                </a:solidFill>
                <a:latin typeface="Arial Narrow"/>
                <a:cs typeface="Arial Narrow"/>
              </a:rPr>
              <a:t>be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more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83" dirty="0">
                <a:solidFill>
                  <a:srgbClr val="FFFFFF"/>
                </a:solidFill>
                <a:latin typeface="Arial Narrow"/>
                <a:cs typeface="Arial Narrow"/>
              </a:rPr>
              <a:t>compact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8" dirty="0">
                <a:solidFill>
                  <a:srgbClr val="FFFFFF"/>
                </a:solidFill>
                <a:latin typeface="Arial Narrow"/>
                <a:cs typeface="Arial Narrow"/>
              </a:rPr>
              <a:t>after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63" dirty="0">
                <a:solidFill>
                  <a:srgbClr val="FFFFFF"/>
                </a:solidFill>
                <a:latin typeface="Arial Narrow"/>
                <a:cs typeface="Arial Narrow"/>
              </a:rPr>
              <a:t>optimization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7253" y="4082453"/>
            <a:ext cx="6806158" cy="5218223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0" rIns="0" bIns="0" rtlCol="0">
            <a:spAutoFit/>
          </a:bodyPr>
          <a:lstStyle/>
          <a:p>
            <a:pPr marL="515511" marR="451469" indent="-315446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drawACopyOfAPoint(local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 marL="200594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 marL="515511" marR="766387" indent="-315446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drawACopyOfALine(local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 marL="200594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 marL="200594" marR="2658006">
              <a:lnSpc>
                <a:spcPts val="7693"/>
              </a:lnSpc>
              <a:spcBef>
                <a:spcPts val="1134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 </a:t>
            </a:r>
            <a:endParaRPr lang="en-US" sz="2042" spc="8" dirty="0">
              <a:solidFill>
                <a:srgbClr val="6CCE67"/>
              </a:solidFill>
              <a:latin typeface="Lucida Console"/>
              <a:cs typeface="Lucida Console"/>
            </a:endParaRPr>
          </a:p>
          <a:p>
            <a:pPr marL="200594" marR="2658006">
              <a:lnSpc>
                <a:spcPts val="7693"/>
              </a:lnSpc>
              <a:spcBef>
                <a:spcPts val="1134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.draw</a:t>
            </a:r>
            <a:endParaRPr sz="2042" dirty="0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42" dirty="0"/>
              <a:t>Specialization </a:t>
            </a:r>
            <a:r>
              <a:rPr spc="308" dirty="0"/>
              <a:t>of</a:t>
            </a:r>
            <a:r>
              <a:rPr spc="-341" dirty="0"/>
              <a:t> </a:t>
            </a:r>
            <a:r>
              <a:rPr spc="95" dirty="0"/>
              <a:t>Generics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11081" y="3857352"/>
            <a:ext cx="6817271" cy="28266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40000"/>
              </a:lnSpc>
            </a:pPr>
            <a:r>
              <a:rPr sz="3292" spc="50" dirty="0">
                <a:solidFill>
                  <a:srgbClr val="FFFFFF"/>
                </a:solidFill>
                <a:latin typeface="Arial Narrow"/>
                <a:cs typeface="Arial Narrow"/>
              </a:rPr>
              <a:t>Static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0" dirty="0">
                <a:solidFill>
                  <a:srgbClr val="FFFFFF"/>
                </a:solidFill>
                <a:latin typeface="Arial Narrow"/>
                <a:cs typeface="Arial Narrow"/>
              </a:rPr>
              <a:t>polymorphism:</a:t>
            </a:r>
            <a:r>
              <a:rPr sz="3292" spc="-28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13" dirty="0">
                <a:solidFill>
                  <a:srgbClr val="FFFFFF"/>
                </a:solidFill>
                <a:latin typeface="Arial Narrow"/>
                <a:cs typeface="Arial Narrow"/>
              </a:rPr>
              <a:t>uses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type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at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54" dirty="0">
                <a:solidFill>
                  <a:srgbClr val="FFFFFF"/>
                </a:solidFill>
                <a:latin typeface="Arial Narrow"/>
                <a:cs typeface="Arial Narrow"/>
              </a:rPr>
              <a:t>call-site 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Creates </a:t>
            </a:r>
            <a:r>
              <a:rPr sz="3292" spc="108" dirty="0">
                <a:solidFill>
                  <a:srgbClr val="FFFFFF"/>
                </a:solidFill>
                <a:latin typeface="Arial Narrow"/>
                <a:cs typeface="Arial Narrow"/>
              </a:rPr>
              <a:t>type-specific 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version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of </a:t>
            </a:r>
            <a:r>
              <a:rPr sz="3292" spc="233" dirty="0">
                <a:solidFill>
                  <a:srgbClr val="FFFFFF"/>
                </a:solidFill>
                <a:latin typeface="Arial Narrow"/>
                <a:cs typeface="Arial Narrow"/>
              </a:rPr>
              <a:t>method 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Version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29" dirty="0">
                <a:solidFill>
                  <a:srgbClr val="FFFFFF"/>
                </a:solidFill>
                <a:latin typeface="Arial Narrow"/>
                <a:cs typeface="Arial Narrow"/>
              </a:rPr>
              <a:t>per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type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in</a:t>
            </a:r>
            <a:r>
              <a:rPr sz="3292" spc="-5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42" dirty="0">
                <a:solidFill>
                  <a:srgbClr val="FFFFFF"/>
                </a:solidFill>
                <a:latin typeface="Arial Narrow"/>
                <a:cs typeface="Arial Narrow"/>
              </a:rPr>
              <a:t>use</a:t>
            </a:r>
            <a:endParaRPr sz="3292">
              <a:latin typeface="Arial Narrow"/>
              <a:cs typeface="Arial Narrow"/>
            </a:endParaRPr>
          </a:p>
          <a:p>
            <a:pPr marL="10585">
              <a:spcBef>
                <a:spcPts val="1546"/>
              </a:spcBef>
            </a:pPr>
            <a:r>
              <a:rPr sz="3292" spc="21" dirty="0">
                <a:solidFill>
                  <a:srgbClr val="FFFFFF"/>
                </a:solidFill>
                <a:latin typeface="Arial Narrow"/>
                <a:cs typeface="Arial Narrow"/>
              </a:rPr>
              <a:t>Can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0" dirty="0">
                <a:solidFill>
                  <a:srgbClr val="FFFFFF"/>
                </a:solidFill>
                <a:latin typeface="Arial Narrow"/>
                <a:cs typeface="Arial Narrow"/>
              </a:rPr>
              <a:t>be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more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83" dirty="0">
                <a:solidFill>
                  <a:srgbClr val="FFFFFF"/>
                </a:solidFill>
                <a:latin typeface="Arial Narrow"/>
                <a:cs typeface="Arial Narrow"/>
              </a:rPr>
              <a:t>compact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8" dirty="0">
                <a:solidFill>
                  <a:srgbClr val="FFFFFF"/>
                </a:solidFill>
                <a:latin typeface="Arial Narrow"/>
                <a:cs typeface="Arial Narrow"/>
              </a:rPr>
              <a:t>after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63" dirty="0">
                <a:solidFill>
                  <a:srgbClr val="FFFFFF"/>
                </a:solidFill>
                <a:latin typeface="Arial Narrow"/>
                <a:cs typeface="Arial Narrow"/>
              </a:rPr>
              <a:t>optimization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7253" y="4060474"/>
            <a:ext cx="6806158" cy="5117106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8"/>
              </a:spcBef>
            </a:pPr>
            <a:endParaRPr sz="2626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313" dirty="0"/>
              <a:t>When </a:t>
            </a:r>
            <a:r>
              <a:rPr spc="133" dirty="0"/>
              <a:t>Does </a:t>
            </a:r>
            <a:r>
              <a:rPr spc="142" dirty="0"/>
              <a:t>Specialization</a:t>
            </a:r>
            <a:r>
              <a:rPr spc="-745" dirty="0"/>
              <a:t> </a:t>
            </a:r>
            <a:r>
              <a:rPr spc="183" dirty="0"/>
              <a:t>Happen?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0304" y="3861364"/>
            <a:ext cx="4592304" cy="14083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39200"/>
              </a:lnSpc>
            </a:pPr>
            <a:r>
              <a:rPr sz="3292" spc="67" dirty="0">
                <a:solidFill>
                  <a:srgbClr val="FFFFFF"/>
                </a:solidFill>
                <a:latin typeface="Arial Narrow"/>
                <a:cs typeface="Arial Narrow"/>
              </a:rPr>
              <a:t>Infer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type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at </a:t>
            </a:r>
            <a:r>
              <a:rPr sz="3292" spc="54" dirty="0">
                <a:solidFill>
                  <a:srgbClr val="FFFFFF"/>
                </a:solidFill>
                <a:latin typeface="Arial Narrow"/>
                <a:cs typeface="Arial Narrow"/>
              </a:rPr>
              <a:t>call-site  </a:t>
            </a:r>
            <a:r>
              <a:rPr sz="3292" spc="150" dirty="0">
                <a:solidFill>
                  <a:srgbClr val="FFFFFF"/>
                </a:solidFill>
                <a:latin typeface="Arial Narrow"/>
                <a:cs typeface="Arial Narrow"/>
              </a:rPr>
              <a:t>Definition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must </a:t>
            </a:r>
            <a:r>
              <a:rPr sz="3292" spc="170" dirty="0">
                <a:solidFill>
                  <a:srgbClr val="FFFFFF"/>
                </a:solidFill>
                <a:latin typeface="Arial Narrow"/>
                <a:cs typeface="Arial Narrow"/>
              </a:rPr>
              <a:t>be</a:t>
            </a:r>
            <a:r>
              <a:rPr sz="3292" spc="-479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54" dirty="0">
                <a:solidFill>
                  <a:srgbClr val="FFFFFF"/>
                </a:solidFill>
                <a:latin typeface="Arial Narrow"/>
                <a:cs typeface="Arial Narrow"/>
              </a:rPr>
              <a:t>available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3327" y="6035503"/>
            <a:ext cx="3460237" cy="371897"/>
          </a:xfrm>
          <a:prstGeom prst="rect">
            <a:avLst/>
          </a:prstGeom>
          <a:solidFill>
            <a:srgbClr val="2E5174"/>
          </a:solidFill>
        </p:spPr>
        <p:txBody>
          <a:bodyPr vert="horz" wrap="square" lIns="0" tIns="0" rIns="0" bIns="0" rtlCol="0">
            <a:spAutoFit/>
          </a:bodyPr>
          <a:lstStyle/>
          <a:p>
            <a:pPr marL="1059604">
              <a:lnSpc>
                <a:spcPts val="2917"/>
              </a:lnSpc>
            </a:pPr>
            <a:r>
              <a:rPr sz="2459" dirty="0">
                <a:solidFill>
                  <a:srgbClr val="FFFFFF"/>
                </a:solidFill>
                <a:latin typeface="Calibri"/>
                <a:cs typeface="Calibri"/>
              </a:rPr>
              <a:t>main.swift</a:t>
            </a:r>
            <a:endParaRPr sz="2459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76503" y="6485010"/>
            <a:ext cx="3194025" cy="1486626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6351" rIns="0" bIns="0" rtlCol="0">
            <a:spAutoFit/>
          </a:bodyPr>
          <a:lstStyle/>
          <a:p>
            <a:pPr marL="53985" marR="138669">
              <a:lnSpc>
                <a:spcPct val="157100"/>
              </a:lnSpc>
              <a:spcBef>
                <a:spcPts val="50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{ … }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=</a:t>
            </a:r>
            <a:r>
              <a:rPr sz="2042" spc="-3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75" dirty="0"/>
              <a:t>Whole </a:t>
            </a:r>
            <a:r>
              <a:rPr spc="367" dirty="0"/>
              <a:t>Module</a:t>
            </a:r>
            <a:r>
              <a:rPr spc="-479" dirty="0"/>
              <a:t> </a:t>
            </a:r>
            <a:r>
              <a:rPr spc="300" dirty="0"/>
              <a:t>Optimization</a:t>
            </a:r>
          </a:p>
          <a:p>
            <a:pPr marL="44988">
              <a:spcBef>
                <a:spcPts val="567"/>
              </a:spcBef>
            </a:pPr>
            <a:r>
              <a:rPr sz="4918" spc="17" dirty="0">
                <a:solidFill>
                  <a:srgbClr val="8E8E93"/>
                </a:solidFill>
              </a:rPr>
              <a:t>Increases </a:t>
            </a:r>
            <a:r>
              <a:rPr sz="4918" spc="254" dirty="0">
                <a:solidFill>
                  <a:srgbClr val="8E8E93"/>
                </a:solidFill>
              </a:rPr>
              <a:t>optimization</a:t>
            </a:r>
            <a:r>
              <a:rPr sz="4918" spc="-175" dirty="0">
                <a:solidFill>
                  <a:srgbClr val="8E8E93"/>
                </a:solidFill>
              </a:rPr>
              <a:t> </a:t>
            </a:r>
            <a:r>
              <a:rPr sz="4918" spc="317" dirty="0">
                <a:solidFill>
                  <a:srgbClr val="8E8E93"/>
                </a:solidFill>
              </a:rPr>
              <a:t>opportunity</a:t>
            </a:r>
            <a:endParaRPr sz="4918"/>
          </a:p>
        </p:txBody>
      </p:sp>
      <p:sp>
        <p:nvSpPr>
          <p:cNvPr id="3" name="object 3"/>
          <p:cNvSpPr/>
          <p:nvPr/>
        </p:nvSpPr>
        <p:spPr>
          <a:xfrm>
            <a:off x="1047253" y="6039368"/>
            <a:ext cx="3456004" cy="2174160"/>
          </a:xfrm>
          <a:custGeom>
            <a:avLst/>
            <a:gdLst/>
            <a:ahLst/>
            <a:cxnLst/>
            <a:rect l="l" t="t" r="r" b="b"/>
            <a:pathLst>
              <a:path w="4146550" h="2608579">
                <a:moveTo>
                  <a:pt x="0" y="0"/>
                </a:moveTo>
                <a:lnTo>
                  <a:pt x="4146470" y="0"/>
                </a:lnTo>
                <a:lnTo>
                  <a:pt x="4146470" y="2608192"/>
                </a:lnTo>
                <a:lnTo>
                  <a:pt x="0" y="2608192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1178160" y="6483387"/>
            <a:ext cx="3194554" cy="1535355"/>
          </a:xfrm>
          <a:custGeom>
            <a:avLst/>
            <a:gdLst/>
            <a:ahLst/>
            <a:cxnLst/>
            <a:rect l="l" t="t" r="r" b="b"/>
            <a:pathLst>
              <a:path w="3832860" h="1842134">
                <a:moveTo>
                  <a:pt x="0" y="0"/>
                </a:moveTo>
                <a:lnTo>
                  <a:pt x="3832344" y="0"/>
                </a:lnTo>
                <a:lnTo>
                  <a:pt x="3832344" y="1841566"/>
                </a:lnTo>
                <a:lnTo>
                  <a:pt x="0" y="1841566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 txBox="1"/>
          <p:nvPr/>
        </p:nvSpPr>
        <p:spPr>
          <a:xfrm>
            <a:off x="2316534" y="6473988"/>
            <a:ext cx="141892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{  draw()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13069" y="6651683"/>
            <a:ext cx="946299" cy="1301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  <a:p>
            <a:pPr marL="314917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092649" y="6031496"/>
            <a:ext cx="6272144" cy="37843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>
              <a:tabLst>
                <a:tab pos="3632397" algn="l"/>
              </a:tabLst>
            </a:pPr>
            <a:r>
              <a:rPr sz="2459" spc="-13" dirty="0">
                <a:solidFill>
                  <a:srgbClr val="FFFFFF"/>
                </a:solidFill>
                <a:latin typeface="Calibri"/>
                <a:cs typeface="Calibri"/>
              </a:rPr>
              <a:t>Point.swift	UsePoint.swift</a:t>
            </a:r>
            <a:endParaRPr sz="2459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38007" y="6474660"/>
            <a:ext cx="3194025" cy="994825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7939" rIns="0" bIns="0" rtlCol="0">
            <a:spAutoFit/>
          </a:bodyPr>
          <a:lstStyle/>
          <a:p>
            <a:pPr marL="58220" marR="133377">
              <a:lnSpc>
                <a:spcPct val="157100"/>
              </a:lnSpc>
              <a:spcBef>
                <a:spcPts val="63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=</a:t>
            </a:r>
            <a:r>
              <a:rPr sz="2042" spc="-3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75" dirty="0"/>
              <a:t>Whole </a:t>
            </a:r>
            <a:r>
              <a:rPr spc="367" dirty="0"/>
              <a:t>Module</a:t>
            </a:r>
            <a:r>
              <a:rPr spc="-479" dirty="0"/>
              <a:t> </a:t>
            </a:r>
            <a:r>
              <a:rPr spc="300" dirty="0"/>
              <a:t>Optimization</a:t>
            </a:r>
          </a:p>
          <a:p>
            <a:pPr marL="44988">
              <a:spcBef>
                <a:spcPts val="567"/>
              </a:spcBef>
            </a:pPr>
            <a:r>
              <a:rPr sz="4918" spc="17" dirty="0">
                <a:solidFill>
                  <a:srgbClr val="8E8E93"/>
                </a:solidFill>
              </a:rPr>
              <a:t>Increases </a:t>
            </a:r>
            <a:r>
              <a:rPr sz="4918" spc="254" dirty="0">
                <a:solidFill>
                  <a:srgbClr val="8E8E93"/>
                </a:solidFill>
              </a:rPr>
              <a:t>optimization</a:t>
            </a:r>
            <a:r>
              <a:rPr sz="4918" spc="-175" dirty="0">
                <a:solidFill>
                  <a:srgbClr val="8E8E93"/>
                </a:solidFill>
              </a:rPr>
              <a:t> </a:t>
            </a:r>
            <a:r>
              <a:rPr sz="4918" spc="317" dirty="0">
                <a:solidFill>
                  <a:srgbClr val="8E8E93"/>
                </a:solidFill>
              </a:rPr>
              <a:t>opportunity</a:t>
            </a:r>
            <a:endParaRPr sz="4918"/>
          </a:p>
        </p:txBody>
      </p:sp>
      <p:sp>
        <p:nvSpPr>
          <p:cNvPr id="3" name="object 3"/>
          <p:cNvSpPr/>
          <p:nvPr/>
        </p:nvSpPr>
        <p:spPr>
          <a:xfrm>
            <a:off x="898893" y="5613328"/>
            <a:ext cx="7606384" cy="2886531"/>
          </a:xfrm>
          <a:custGeom>
            <a:avLst/>
            <a:gdLst/>
            <a:ahLst/>
            <a:cxnLst/>
            <a:rect l="l" t="t" r="r" b="b"/>
            <a:pathLst>
              <a:path w="9126220" h="3463290">
                <a:moveTo>
                  <a:pt x="0" y="0"/>
                </a:moveTo>
                <a:lnTo>
                  <a:pt x="9125627" y="0"/>
                </a:lnTo>
                <a:lnTo>
                  <a:pt x="9125627" y="3462994"/>
                </a:lnTo>
                <a:lnTo>
                  <a:pt x="0" y="3462994"/>
                </a:lnTo>
                <a:lnTo>
                  <a:pt x="0" y="0"/>
                </a:lnTo>
                <a:close/>
              </a:path>
            </a:pathLst>
          </a:custGeom>
          <a:solidFill>
            <a:srgbClr val="135E5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4064977" y="5603867"/>
            <a:ext cx="1274435" cy="37843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459" dirty="0">
                <a:solidFill>
                  <a:srgbClr val="FFFFFF"/>
                </a:solidFill>
                <a:latin typeface="Calibri"/>
                <a:cs typeface="Calibri"/>
              </a:rPr>
              <a:t>Module</a:t>
            </a:r>
            <a:r>
              <a:rPr sz="2459" spc="-3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59" spc="58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endParaRPr sz="2459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47253" y="6039368"/>
            <a:ext cx="3456004" cy="2174160"/>
          </a:xfrm>
          <a:custGeom>
            <a:avLst/>
            <a:gdLst/>
            <a:ahLst/>
            <a:cxnLst/>
            <a:rect l="l" t="t" r="r" b="b"/>
            <a:pathLst>
              <a:path w="4146550" h="2608579">
                <a:moveTo>
                  <a:pt x="0" y="0"/>
                </a:moveTo>
                <a:lnTo>
                  <a:pt x="4146470" y="0"/>
                </a:lnTo>
                <a:lnTo>
                  <a:pt x="4146470" y="2608192"/>
                </a:lnTo>
                <a:lnTo>
                  <a:pt x="0" y="2608192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2092649" y="6031496"/>
            <a:ext cx="1370758" cy="37843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459" spc="-13" dirty="0">
                <a:solidFill>
                  <a:srgbClr val="FFFFFF"/>
                </a:solidFill>
                <a:latin typeface="Calibri"/>
                <a:cs typeface="Calibri"/>
              </a:rPr>
              <a:t>Point.swift</a:t>
            </a:r>
            <a:endParaRPr sz="2459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178160" y="6483387"/>
            <a:ext cx="3194554" cy="1535355"/>
          </a:xfrm>
          <a:custGeom>
            <a:avLst/>
            <a:gdLst/>
            <a:ahLst/>
            <a:cxnLst/>
            <a:rect l="l" t="t" r="r" b="b"/>
            <a:pathLst>
              <a:path w="3832860" h="1842134">
                <a:moveTo>
                  <a:pt x="0" y="0"/>
                </a:moveTo>
                <a:lnTo>
                  <a:pt x="3832344" y="0"/>
                </a:lnTo>
                <a:lnTo>
                  <a:pt x="3832344" y="1841566"/>
                </a:lnTo>
                <a:lnTo>
                  <a:pt x="0" y="1841566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 txBox="1"/>
          <p:nvPr/>
        </p:nvSpPr>
        <p:spPr>
          <a:xfrm>
            <a:off x="1213069" y="6473987"/>
            <a:ext cx="2522407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14917" indent="-315446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{}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904822" y="6039369"/>
            <a:ext cx="3460237" cy="371897"/>
          </a:xfrm>
          <a:prstGeom prst="rect">
            <a:avLst/>
          </a:prstGeom>
          <a:solidFill>
            <a:srgbClr val="2E5174"/>
          </a:solidFill>
        </p:spPr>
        <p:txBody>
          <a:bodyPr vert="horz" wrap="square" lIns="0" tIns="0" rIns="0" bIns="0" rtlCol="0">
            <a:spAutoFit/>
          </a:bodyPr>
          <a:lstStyle/>
          <a:p>
            <a:pPr marL="819843">
              <a:lnSpc>
                <a:spcPts val="2888"/>
              </a:lnSpc>
            </a:pPr>
            <a:r>
              <a:rPr sz="2459" spc="-13" dirty="0">
                <a:solidFill>
                  <a:srgbClr val="FFFFFF"/>
                </a:solidFill>
                <a:latin typeface="Calibri"/>
                <a:cs typeface="Calibri"/>
              </a:rPr>
              <a:t>UsePoint.swift</a:t>
            </a:r>
            <a:endParaRPr sz="2459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038007" y="6474660"/>
            <a:ext cx="3194025" cy="994825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7939" rIns="0" bIns="0" rtlCol="0">
            <a:spAutoFit/>
          </a:bodyPr>
          <a:lstStyle/>
          <a:p>
            <a:pPr marL="58220" marR="133377">
              <a:lnSpc>
                <a:spcPct val="157100"/>
              </a:lnSpc>
              <a:spcBef>
                <a:spcPts val="63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=</a:t>
            </a:r>
            <a:r>
              <a:rPr sz="2042" spc="-3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79" dirty="0"/>
              <a:t>Performance </a:t>
            </a:r>
            <a:r>
              <a:rPr spc="308" dirty="0"/>
              <a:t>of </a:t>
            </a:r>
            <a:r>
              <a:rPr spc="150" dirty="0"/>
              <a:t>Generic</a:t>
            </a:r>
            <a:r>
              <a:rPr spc="-817" dirty="0"/>
              <a:t> </a:t>
            </a:r>
            <a:r>
              <a:rPr spc="183" dirty="0"/>
              <a:t>Code</a:t>
            </a:r>
          </a:p>
        </p:txBody>
      </p:sp>
      <p:sp>
        <p:nvSpPr>
          <p:cNvPr id="3" name="object 3"/>
          <p:cNvSpPr/>
          <p:nvPr/>
        </p:nvSpPr>
        <p:spPr>
          <a:xfrm>
            <a:off x="1054907" y="4085385"/>
            <a:ext cx="6806158" cy="6109135"/>
          </a:xfrm>
          <a:custGeom>
            <a:avLst/>
            <a:gdLst/>
            <a:ahLst/>
            <a:cxnLst/>
            <a:rect l="l" t="t" r="r" b="b"/>
            <a:pathLst>
              <a:path w="8166100" h="7329805">
                <a:moveTo>
                  <a:pt x="0" y="0"/>
                </a:moveTo>
                <a:lnTo>
                  <a:pt x="8166107" y="0"/>
                </a:lnTo>
                <a:lnTo>
                  <a:pt x="8166107" y="7329619"/>
                </a:lnTo>
                <a:lnTo>
                  <a:pt x="0" y="7329619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3925963" y="4260453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sz="2042" spc="-3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</a:t>
            </a:r>
            <a:r>
              <a:rPr sz="2042" b="1" spc="8" dirty="0">
                <a:solidFill>
                  <a:srgbClr val="FFFFFF"/>
                </a:solidFill>
                <a:latin typeface="Lucida Sans Typewriter"/>
                <a:cs typeface="Lucida Sans Typewriter"/>
              </a:rPr>
              <a:t>local</a:t>
            </a:r>
            <a:endParaRPr sz="2042">
              <a:latin typeface="Lucida Sans Typewriter"/>
              <a:cs typeface="Lucida Sans Typewriter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3210" y="4260453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46119" y="4082759"/>
            <a:ext cx="2543577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25503" marR="4234" indent="-315446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r>
              <a:rPr sz="2042" spc="-42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46119" y="523806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46119" y="6215415"/>
            <a:ext cx="301619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b="1" spc="8" dirty="0">
                <a:solidFill>
                  <a:srgbClr val="6CCE67"/>
                </a:solidFill>
                <a:latin typeface="Lucida Sans Typewriter"/>
                <a:cs typeface="Lucida Sans Typewriter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899504" y="4612468"/>
            <a:ext cx="2310177" cy="2866949"/>
          </a:xfrm>
          <a:custGeom>
            <a:avLst/>
            <a:gdLst/>
            <a:ahLst/>
            <a:cxnLst/>
            <a:rect l="l" t="t" r="r" b="b"/>
            <a:pathLst>
              <a:path w="2771775" h="3439795">
                <a:moveTo>
                  <a:pt x="0" y="0"/>
                </a:moveTo>
                <a:lnTo>
                  <a:pt x="2771475" y="0"/>
                </a:lnTo>
                <a:lnTo>
                  <a:pt x="2771475" y="3439235"/>
                </a:lnTo>
                <a:lnTo>
                  <a:pt x="0" y="343923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10"/>
          <p:cNvSpPr txBox="1"/>
          <p:nvPr/>
        </p:nvSpPr>
        <p:spPr>
          <a:xfrm>
            <a:off x="6412572" y="465317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PointVWT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052743" y="571017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 txBox="1"/>
          <p:nvPr/>
        </p:nvSpPr>
        <p:spPr>
          <a:xfrm>
            <a:off x="6098396" y="5752791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b="1" spc="8" dirty="0">
                <a:solidFill>
                  <a:srgbClr val="FFFFFF"/>
                </a:solidFill>
                <a:latin typeface="Lucida Sans Typewriter"/>
                <a:cs typeface="Lucida Sans Typewriter"/>
              </a:rPr>
              <a:t>copy:</a:t>
            </a:r>
            <a:endParaRPr sz="2042">
              <a:latin typeface="Lucida Sans Typewriter"/>
              <a:cs typeface="Lucida Sans Typewriter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6052743" y="625357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 txBox="1"/>
          <p:nvPr/>
        </p:nvSpPr>
        <p:spPr>
          <a:xfrm>
            <a:off x="6098396" y="6293871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destruct: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6052743" y="516677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 txBox="1"/>
          <p:nvPr/>
        </p:nvSpPr>
        <p:spPr>
          <a:xfrm>
            <a:off x="6098396" y="5202982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b="1" spc="8" dirty="0">
                <a:solidFill>
                  <a:srgbClr val="FFFFFF"/>
                </a:solidFill>
                <a:latin typeface="Lucida Sans Typewriter"/>
                <a:cs typeface="Lucida Sans Typewriter"/>
              </a:rPr>
              <a:t>allocate:</a:t>
            </a:r>
            <a:endParaRPr sz="2042">
              <a:latin typeface="Lucida Sans Typewriter"/>
              <a:cs typeface="Lucida Sans Typewriter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052743" y="679697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 txBox="1"/>
          <p:nvPr/>
        </p:nvSpPr>
        <p:spPr>
          <a:xfrm>
            <a:off x="6098396" y="6834952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5622845" y="4605547"/>
            <a:ext cx="128079" cy="111672"/>
          </a:xfrm>
          <a:custGeom>
            <a:avLst/>
            <a:gdLst/>
            <a:ahLst/>
            <a:cxnLst/>
            <a:rect l="l" t="t" r="r" b="b"/>
            <a:pathLst>
              <a:path w="153670" h="133985">
                <a:moveTo>
                  <a:pt x="153419" y="0"/>
                </a:moveTo>
                <a:lnTo>
                  <a:pt x="0" y="18543"/>
                </a:lnTo>
                <a:lnTo>
                  <a:pt x="76207" y="133859"/>
                </a:lnTo>
                <a:lnTo>
                  <a:pt x="15341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 txBox="1"/>
          <p:nvPr/>
        </p:nvSpPr>
        <p:spPr>
          <a:xfrm>
            <a:off x="8919548" y="4085385"/>
            <a:ext cx="6806158" cy="4453598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2869" rIns="0" bIns="0" rtlCol="0">
            <a:spAutoFit/>
          </a:bodyPr>
          <a:lstStyle/>
          <a:p>
            <a:pPr marL="515511" marR="451469" indent="-315446">
              <a:lnSpc>
                <a:spcPts val="3851"/>
              </a:lnSpc>
              <a:spcBef>
                <a:spcPts val="338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drawACopyOfAPoint(local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 marL="20006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515511" marR="766916" indent="-315446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drawACopyOfALine(local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 marL="200064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 marL="200064" marR="2343619">
              <a:lnSpc>
                <a:spcPct val="157100"/>
              </a:lnSpc>
              <a:spcBef>
                <a:spcPts val="154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drawACopyOfAPoin</a:t>
            </a:r>
            <a:r>
              <a:rPr sz="2042" spc="4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4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drawACopyOfALine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314446" y="3019515"/>
            <a:ext cx="2283715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Unspecialized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1395930" y="3019515"/>
            <a:ext cx="1848671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50" dirty="0">
                <a:solidFill>
                  <a:srgbClr val="FFFFFF"/>
                </a:solidFill>
                <a:latin typeface="Arial Narrow"/>
                <a:cs typeface="Arial Narrow"/>
              </a:rPr>
              <a:t>Specialized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24" name="object 21"/>
          <p:cNvSpPr/>
          <p:nvPr/>
        </p:nvSpPr>
        <p:spPr>
          <a:xfrm rot="19001915" flipV="1">
            <a:off x="3390231" y="4842273"/>
            <a:ext cx="2298339" cy="707685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6669" y="1423247"/>
            <a:ext cx="14682724" cy="1782924"/>
          </a:xfrm>
        </p:spPr>
        <p:txBody>
          <a:bodyPr/>
          <a:lstStyle/>
          <a:p>
            <a:r>
              <a:rPr lang="en-US" dirty="0" smtClean="0"/>
              <a:t>Swift Generics vs C++ template</a:t>
            </a:r>
            <a:br>
              <a:rPr lang="en-US" dirty="0" smtClean="0"/>
            </a:br>
            <a:r>
              <a:rPr lang="en-US" sz="500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there any problem with this code?</a:t>
            </a:r>
            <a:endParaRPr lang="en-US" sz="500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object 3"/>
          <p:cNvSpPr txBox="1"/>
          <p:nvPr/>
        </p:nvSpPr>
        <p:spPr>
          <a:xfrm>
            <a:off x="1036668" y="3806434"/>
            <a:ext cx="6806158" cy="1719025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add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&lt;T&gt;(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,</a:t>
            </a:r>
            <a:r>
              <a:rPr lang="fr-FR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b </a:t>
            </a:r>
            <a:r>
              <a:rPr lang="fr-FR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lang="fr-FR" sz="2042" spc="8" dirty="0" err="1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-&gt; </a:t>
            </a:r>
            <a:r>
              <a:rPr lang="fr-FR" sz="2042" spc="8" dirty="0" err="1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return a +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b  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90295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6669" y="1423248"/>
            <a:ext cx="14682724" cy="1013257"/>
          </a:xfrm>
        </p:spPr>
        <p:txBody>
          <a:bodyPr/>
          <a:lstStyle/>
          <a:p>
            <a:r>
              <a:rPr lang="en-US" dirty="0" smtClean="0"/>
              <a:t>Swift Generics vs C++ template</a:t>
            </a:r>
            <a:endParaRPr lang="en-US" dirty="0"/>
          </a:p>
        </p:txBody>
      </p:sp>
      <p:sp>
        <p:nvSpPr>
          <p:cNvPr id="4" name="object 3"/>
          <p:cNvSpPr txBox="1"/>
          <p:nvPr/>
        </p:nvSpPr>
        <p:spPr>
          <a:xfrm>
            <a:off x="1036668" y="3806434"/>
            <a:ext cx="6806158" cy="2347530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add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&lt;T&gt;(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,</a:t>
            </a:r>
            <a:r>
              <a:rPr lang="fr-FR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b </a:t>
            </a:r>
            <a:r>
              <a:rPr lang="fr-FR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lang="fr-FR" sz="2042" spc="8" dirty="0" err="1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-&gt; </a:t>
            </a:r>
            <a:r>
              <a:rPr lang="fr-FR" sz="2042" spc="8" dirty="0" err="1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return a +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b  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/</a:t>
            </a:r>
            <a:r>
              <a:rPr lang="en-US" sz="2042" spc="8" dirty="0">
                <a:solidFill>
                  <a:schemeClr val="bg1"/>
                </a:solidFill>
                <a:latin typeface="Lucida Console"/>
                <a:cs typeface="Lucida Console"/>
              </a:rPr>
              <a:t>*</a:t>
            </a:r>
            <a:r>
              <a:rPr lang="en-US" sz="2042" spc="8" dirty="0">
                <a:solidFill>
                  <a:srgbClr val="FF0000"/>
                </a:solidFill>
                <a:latin typeface="Lucida Console"/>
                <a:cs typeface="Lucida Console"/>
              </a:rPr>
              <a:t>No </a:t>
            </a:r>
            <a:r>
              <a:rPr lang="en-US" sz="2042" spc="8" dirty="0">
                <a:solidFill>
                  <a:srgbClr val="FF0000"/>
                </a:solidFill>
                <a:latin typeface="Lucida Console"/>
                <a:cs typeface="Lucida Console"/>
              </a:rPr>
              <a:t>'+' candidates produce the expected contextual result type 'T'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*/</a:t>
            </a:r>
          </a:p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1066018" y="7498412"/>
            <a:ext cx="6806158" cy="1795969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8" name="object 3"/>
          <p:cNvSpPr txBox="1"/>
          <p:nvPr/>
        </p:nvSpPr>
        <p:spPr>
          <a:xfrm>
            <a:off x="8695581" y="3806433"/>
            <a:ext cx="6806158" cy="2398698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lang="en-US"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Template &lt;</a:t>
            </a:r>
            <a:r>
              <a:rPr lang="en-US" sz="2042" spc="8" dirty="0" err="1">
                <a:solidFill>
                  <a:srgbClr val="3DCCCD"/>
                </a:solidFill>
                <a:latin typeface="Lucida Console"/>
                <a:cs typeface="Lucida Console"/>
              </a:rPr>
              <a:t>typename</a:t>
            </a:r>
            <a:r>
              <a:rPr lang="en-US"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 T&gt;</a:t>
            </a:r>
          </a:p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add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,</a:t>
            </a:r>
            <a:r>
              <a:rPr lang="fr-FR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fr-FR" sz="2042" spc="8" dirty="0" err="1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lang="fr-FR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lang="fr-FR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b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return a + b</a:t>
            </a:r>
            <a:endParaRPr sz="2042" dirty="0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2200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6669" y="1423248"/>
            <a:ext cx="14682724" cy="1013257"/>
          </a:xfrm>
        </p:spPr>
        <p:txBody>
          <a:bodyPr/>
          <a:lstStyle/>
          <a:p>
            <a:r>
              <a:rPr lang="en-US" dirty="0" smtClean="0"/>
              <a:t>Swift Generics vs C++ template</a:t>
            </a:r>
            <a:endParaRPr lang="en-US" dirty="0"/>
          </a:p>
        </p:txBody>
      </p:sp>
      <p:sp>
        <p:nvSpPr>
          <p:cNvPr id="4" name="object 3"/>
          <p:cNvSpPr txBox="1"/>
          <p:nvPr/>
        </p:nvSpPr>
        <p:spPr>
          <a:xfrm>
            <a:off x="1036668" y="3806434"/>
            <a:ext cx="6806158" cy="2347530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add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&lt;T&gt;(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,</a:t>
            </a:r>
            <a:r>
              <a:rPr lang="fr-FR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b </a:t>
            </a:r>
            <a:r>
              <a:rPr lang="fr-FR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lang="fr-FR" sz="2042" spc="8" dirty="0" err="1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-&gt; </a:t>
            </a:r>
            <a:r>
              <a:rPr lang="fr-FR" sz="2042" spc="8" dirty="0" err="1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return a +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b  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/</a:t>
            </a:r>
            <a:r>
              <a:rPr lang="en-US" sz="2042" spc="8" dirty="0">
                <a:solidFill>
                  <a:schemeClr val="bg1"/>
                </a:solidFill>
                <a:latin typeface="Lucida Console"/>
                <a:cs typeface="Lucida Console"/>
              </a:rPr>
              <a:t>*</a:t>
            </a:r>
            <a:r>
              <a:rPr lang="en-US" sz="2042" spc="8" dirty="0">
                <a:solidFill>
                  <a:srgbClr val="FF0000"/>
                </a:solidFill>
                <a:latin typeface="Lucida Console"/>
                <a:cs typeface="Lucida Console"/>
              </a:rPr>
              <a:t>No </a:t>
            </a:r>
            <a:r>
              <a:rPr lang="en-US" sz="2042" spc="8" dirty="0">
                <a:solidFill>
                  <a:srgbClr val="FF0000"/>
                </a:solidFill>
                <a:latin typeface="Lucida Console"/>
                <a:cs typeface="Lucida Console"/>
              </a:rPr>
              <a:t>'+' candidates produce the expected contextual result type 'T'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*/</a:t>
            </a:r>
          </a:p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1036668" y="7475558"/>
            <a:ext cx="6806158" cy="1795969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8" name="object 3"/>
          <p:cNvSpPr txBox="1"/>
          <p:nvPr/>
        </p:nvSpPr>
        <p:spPr>
          <a:xfrm>
            <a:off x="8695581" y="3806433"/>
            <a:ext cx="6806158" cy="2398698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lang="en-US"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Template &lt;</a:t>
            </a:r>
            <a:r>
              <a:rPr lang="en-US" sz="2042" spc="8" dirty="0" err="1">
                <a:solidFill>
                  <a:srgbClr val="3DCCCD"/>
                </a:solidFill>
                <a:latin typeface="Lucida Console"/>
                <a:cs typeface="Lucida Console"/>
              </a:rPr>
              <a:t>typename</a:t>
            </a:r>
            <a:r>
              <a:rPr lang="en-US"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 T&gt;</a:t>
            </a:r>
          </a:p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add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,</a:t>
            </a:r>
            <a:r>
              <a:rPr lang="fr-FR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fr-FR" sz="2042" spc="8" dirty="0" err="1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lang="fr-FR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lang="fr-FR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b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7082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return a + b</a:t>
            </a:r>
            <a:endParaRPr sz="2042" dirty="0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8187501" y="6918425"/>
            <a:ext cx="8195239" cy="4052904"/>
          </a:xfrm>
        </p:spPr>
        <p:txBody>
          <a:bodyPr/>
          <a:lstStyle/>
          <a:p>
            <a:pPr marL="619249" indent="-619249">
              <a:buAutoNum type="arabicPeriod"/>
            </a:pPr>
            <a:r>
              <a:rPr lang="en-US" dirty="0" smtClean="0"/>
              <a:t>C++  template always have a specialization for each type</a:t>
            </a:r>
          </a:p>
          <a:p>
            <a:pPr marL="619249" indent="-619249">
              <a:buAutoNum type="arabicPeriod"/>
            </a:pPr>
            <a:r>
              <a:rPr lang="en-US" dirty="0" smtClean="0"/>
              <a:t>C++ template has no shared implementation version </a:t>
            </a:r>
          </a:p>
          <a:p>
            <a:pPr marL="619249" indent="-619249">
              <a:buAutoNum type="arabicPeriod"/>
            </a:pPr>
            <a:r>
              <a:rPr lang="en-US" dirty="0" smtClean="0"/>
              <a:t>C++ template has </a:t>
            </a:r>
            <a:r>
              <a:rPr lang="en-US" dirty="0"/>
              <a:t>explicit </a:t>
            </a:r>
            <a:r>
              <a:rPr lang="en-US" dirty="0" smtClean="0"/>
              <a:t>specialization</a:t>
            </a:r>
          </a:p>
          <a:p>
            <a:pPr marL="619249" indent="-619249">
              <a:buAutoNum type="arabicPeriod"/>
            </a:pPr>
            <a:r>
              <a:rPr lang="en-US" dirty="0" smtClean="0"/>
              <a:t>C++ template has template meta-programming</a:t>
            </a:r>
          </a:p>
          <a:p>
            <a:pPr marL="619249" indent="-619249">
              <a:buAutoNum type="arabicPeriod"/>
            </a:pPr>
            <a:r>
              <a:rPr lang="en-US" dirty="0" smtClean="0"/>
              <a:t>C++ template is more complex</a:t>
            </a:r>
          </a:p>
          <a:p>
            <a:pPr marL="619249" indent="-619249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62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6177938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3099746"/>
            <a:ext cx="3016726" cy="17948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  <a:tabLst>
                <a:tab pos="2059399" algn="l"/>
              </a:tabLst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	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519263" y="5541151"/>
          <a:ext cx="7688403" cy="13916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22428"/>
                <a:gridCol w="315262"/>
                <a:gridCol w="1418688"/>
                <a:gridCol w="472920"/>
                <a:gridCol w="472913"/>
                <a:gridCol w="2786192"/>
              </a:tblGrid>
              <a:tr h="902963">
                <a:tc>
                  <a:txBody>
                    <a:bodyPr/>
                    <a:lstStyle/>
                    <a:p>
                      <a:pPr marL="68008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  <a:p>
                      <a:pPr marL="680085">
                        <a:lnSpc>
                          <a:spcPct val="100000"/>
                        </a:lnSpc>
                        <a:spcBef>
                          <a:spcPts val="167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  <a:p>
                      <a:pPr marL="93980">
                        <a:lnSpc>
                          <a:spcPct val="100000"/>
                        </a:lnSpc>
                        <a:spcBef>
                          <a:spcPts val="167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  <a:p>
                      <a:pPr marL="94615">
                        <a:lnSpc>
                          <a:spcPct val="100000"/>
                        </a:lnSpc>
                        <a:spcBef>
                          <a:spcPts val="1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675005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sz="2000" spc="-65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10470">
                      <a:solidFill>
                        <a:srgbClr val="505A7A"/>
                      </a:solidFill>
                      <a:prstDash val="solid"/>
                    </a:lnL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5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R w="10470">
                      <a:solidFill>
                        <a:srgbClr val="505A7A"/>
                      </a:solidFill>
                      <a:prstDash val="solid"/>
                    </a:lnR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</a:tr>
            </a:tbl>
          </a:graphicData>
        </a:graphic>
      </p:graphicFrame>
      <p:sp>
        <p:nvSpPr>
          <p:cNvPr id="11" name="object 11"/>
          <p:cNvSpPr txBox="1"/>
          <p:nvPr/>
        </p:nvSpPr>
        <p:spPr>
          <a:xfrm>
            <a:off x="1080304" y="7009931"/>
            <a:ext cx="238586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015467" y="222764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3" name="object 13"/>
          <p:cNvGraphicFramePr>
            <a:graphicFrameLocks noGrp="1"/>
          </p:cNvGraphicFramePr>
          <p:nvPr/>
        </p:nvGraphicFramePr>
        <p:xfrm>
          <a:off x="11199769" y="2749665"/>
          <a:ext cx="2443592" cy="19548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00297"/>
                <a:gridCol w="1343295"/>
              </a:tblGrid>
              <a:tr h="488705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6523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5.0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14" name="object 14"/>
          <p:cNvSpPr txBox="1"/>
          <p:nvPr/>
        </p:nvSpPr>
        <p:spPr>
          <a:xfrm>
            <a:off x="10033452" y="2833273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033452" y="3793343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183" dirty="0"/>
              <a:t>Question</a:t>
            </a:r>
            <a:endParaRPr spc="183" dirty="0"/>
          </a:p>
        </p:txBody>
      </p:sp>
      <p:sp>
        <p:nvSpPr>
          <p:cNvPr id="25" name="object 3"/>
          <p:cNvSpPr txBox="1"/>
          <p:nvPr/>
        </p:nvSpPr>
        <p:spPr>
          <a:xfrm>
            <a:off x="1036668" y="3869944"/>
            <a:ext cx="6806158" cy="2661654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drawACopy&lt;T&gt;(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 </a:t>
            </a:r>
            <a:r>
              <a:rPr lang="is-I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4" name="object 3"/>
          <p:cNvSpPr txBox="1"/>
          <p:nvPr/>
        </p:nvSpPr>
        <p:spPr>
          <a:xfrm>
            <a:off x="1036668" y="7553526"/>
            <a:ext cx="6806158" cy="2661654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 </a:t>
            </a:r>
            <a:r>
              <a:rPr lang="is-I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142454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183" dirty="0"/>
              <a:t>Question</a:t>
            </a:r>
            <a:endParaRPr spc="183" dirty="0"/>
          </a:p>
        </p:txBody>
      </p:sp>
      <p:sp>
        <p:nvSpPr>
          <p:cNvPr id="6" name="object 4"/>
          <p:cNvSpPr txBox="1"/>
          <p:nvPr/>
        </p:nvSpPr>
        <p:spPr>
          <a:xfrm>
            <a:off x="8777614" y="3899053"/>
            <a:ext cx="6806158" cy="2552715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lang="is-I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 dirty="0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" name="object 3"/>
          <p:cNvSpPr txBox="1"/>
          <p:nvPr/>
        </p:nvSpPr>
        <p:spPr>
          <a:xfrm>
            <a:off x="962573" y="3869944"/>
            <a:ext cx="6806158" cy="2661654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drawACopy&lt;T&gt;(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 </a:t>
            </a:r>
            <a:r>
              <a:rPr lang="is-I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1036668" y="7553526"/>
            <a:ext cx="6806158" cy="2661654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 </a:t>
            </a:r>
            <a:r>
              <a:rPr lang="is-I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213801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183" dirty="0"/>
              <a:t>Question</a:t>
            </a:r>
            <a:endParaRPr spc="183" dirty="0"/>
          </a:p>
        </p:txBody>
      </p:sp>
      <p:sp>
        <p:nvSpPr>
          <p:cNvPr id="6" name="object 4"/>
          <p:cNvSpPr txBox="1"/>
          <p:nvPr/>
        </p:nvSpPr>
        <p:spPr>
          <a:xfrm>
            <a:off x="8777614" y="3899053"/>
            <a:ext cx="6806158" cy="2552715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lang="is-I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 dirty="0">
              <a:latin typeface="Lucida Console"/>
              <a:cs typeface="Lucida Console"/>
            </a:endParaRPr>
          </a:p>
          <a:p>
            <a:pPr marL="200594">
              <a:spcBef>
                <a:spcPts val="103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" name="object 3"/>
          <p:cNvSpPr txBox="1"/>
          <p:nvPr/>
        </p:nvSpPr>
        <p:spPr>
          <a:xfrm>
            <a:off x="962573" y="3869944"/>
            <a:ext cx="6806158" cy="2661654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drawACopy&lt;T&gt;(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 </a:t>
            </a:r>
            <a:r>
              <a:rPr lang="is-I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8748505" y="7680546"/>
            <a:ext cx="6806158" cy="2661654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lang="is-I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 …</a:t>
            </a: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8" name="object 3"/>
          <p:cNvSpPr txBox="1"/>
          <p:nvPr/>
        </p:nvSpPr>
        <p:spPr>
          <a:xfrm>
            <a:off x="1036668" y="7553526"/>
            <a:ext cx="6806158" cy="2661654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44986" rIns="0" bIns="0" rtlCol="0">
            <a:spAutoFit/>
          </a:bodyPr>
          <a:lstStyle/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drawACopy&lt;T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&gt;(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 </a:t>
            </a:r>
            <a:r>
              <a:rPr lang="is-I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 marL="515511" marR="136023" indent="-315446">
              <a:lnSpc>
                <a:spcPts val="3851"/>
              </a:lnSpc>
              <a:spcBef>
                <a:spcPts val="3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200594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(…))</a:t>
            </a:r>
            <a:endParaRPr sz="2042" dirty="0">
              <a:latin typeface="Lucida Console"/>
              <a:cs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1964929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183" dirty="0"/>
              <a:t>Question</a:t>
            </a:r>
            <a:endParaRPr spc="-13" dirty="0"/>
          </a:p>
        </p:txBody>
      </p:sp>
      <p:sp>
        <p:nvSpPr>
          <p:cNvPr id="35" name="object 3"/>
          <p:cNvSpPr/>
          <p:nvPr/>
        </p:nvSpPr>
        <p:spPr>
          <a:xfrm>
            <a:off x="11371432" y="6468262"/>
            <a:ext cx="2051374" cy="2831489"/>
          </a:xfrm>
          <a:custGeom>
            <a:avLst/>
            <a:gdLst/>
            <a:ahLst/>
            <a:cxnLst/>
            <a:rect l="l" t="t" r="r" b="b"/>
            <a:pathLst>
              <a:path w="2461259" h="3397250">
                <a:moveTo>
                  <a:pt x="0" y="0"/>
                </a:moveTo>
                <a:lnTo>
                  <a:pt x="2460940" y="0"/>
                </a:lnTo>
                <a:lnTo>
                  <a:pt x="2460940" y="3396776"/>
                </a:lnTo>
                <a:lnTo>
                  <a:pt x="0" y="3396776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4"/>
          <p:cNvSpPr txBox="1"/>
          <p:nvPr/>
        </p:nvSpPr>
        <p:spPr>
          <a:xfrm>
            <a:off x="12067744" y="650332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5"/>
          <p:cNvSpPr txBox="1"/>
          <p:nvPr/>
        </p:nvSpPr>
        <p:spPr>
          <a:xfrm>
            <a:off x="11536112" y="7091781"/>
            <a:ext cx="1722179" cy="38960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4624" rIns="0" bIns="0" rtlCol="0">
            <a:spAutoFit/>
          </a:bodyPr>
          <a:lstStyle/>
          <a:p>
            <a:pPr marL="53457">
              <a:spcBef>
                <a:spcPts val="5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8" name="object 6"/>
          <p:cNvSpPr txBox="1"/>
          <p:nvPr/>
        </p:nvSpPr>
        <p:spPr>
          <a:xfrm>
            <a:off x="11536112" y="7630619"/>
            <a:ext cx="1722179" cy="391744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741" rIns="0" bIns="0" rtlCol="0">
            <a:spAutoFit/>
          </a:bodyPr>
          <a:lstStyle/>
          <a:p>
            <a:pPr marL="53457">
              <a:spcBef>
                <a:spcPts val="60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9" name="object 7"/>
          <p:cNvSpPr txBox="1"/>
          <p:nvPr/>
        </p:nvSpPr>
        <p:spPr>
          <a:xfrm>
            <a:off x="11536112" y="8169457"/>
            <a:ext cx="1722179" cy="385331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0390" rIns="0" bIns="0" rtlCol="0">
            <a:spAutoFit/>
          </a:bodyPr>
          <a:lstStyle/>
          <a:p>
            <a:pPr marL="53457">
              <a:spcBef>
                <a:spcPts val="5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0" name="object 8"/>
          <p:cNvSpPr txBox="1"/>
          <p:nvPr/>
        </p:nvSpPr>
        <p:spPr>
          <a:xfrm>
            <a:off x="11536112" y="8708295"/>
            <a:ext cx="1722179" cy="38746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2507" rIns="0" bIns="0" rtlCol="0">
            <a:spAutoFit/>
          </a:bodyPr>
          <a:lstStyle/>
          <a:p>
            <a:pPr marL="53457">
              <a:spcBef>
                <a:spcPts val="5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1" name="object 9"/>
          <p:cNvSpPr txBox="1"/>
          <p:nvPr/>
        </p:nvSpPr>
        <p:spPr>
          <a:xfrm>
            <a:off x="13688394" y="6456630"/>
            <a:ext cx="2051374" cy="352197"/>
          </a:xfrm>
          <a:prstGeom prst="rect">
            <a:avLst/>
          </a:prstGeom>
          <a:solidFill>
            <a:srgbClr val="305C2F"/>
          </a:solidFill>
        </p:spPr>
        <p:txBody>
          <a:bodyPr vert="horz" wrap="square" lIns="0" tIns="37577" rIns="0" bIns="0" rtlCol="0">
            <a:spAutoFit/>
          </a:bodyPr>
          <a:lstStyle/>
          <a:p>
            <a:pPr marL="632481">
              <a:spcBef>
                <a:spcPts val="2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2" name="object 10"/>
          <p:cNvSpPr txBox="1"/>
          <p:nvPr/>
        </p:nvSpPr>
        <p:spPr>
          <a:xfrm>
            <a:off x="13852988" y="7090122"/>
            <a:ext cx="1722179" cy="391209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212" rIns="0" bIns="0" rtlCol="0">
            <a:spAutoFit/>
          </a:bodyPr>
          <a:lstStyle/>
          <a:p>
            <a:pPr marL="57691">
              <a:spcBef>
                <a:spcPts val="6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11"/>
          <p:cNvSpPr txBox="1"/>
          <p:nvPr/>
        </p:nvSpPr>
        <p:spPr>
          <a:xfrm>
            <a:off x="13852988" y="7628960"/>
            <a:ext cx="1722179" cy="38479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69861" rIns="0" bIns="0" rtlCol="0">
            <a:spAutoFit/>
          </a:bodyPr>
          <a:lstStyle/>
          <a:p>
            <a:pPr marL="57691">
              <a:spcBef>
                <a:spcPts val="55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4" name="object 12"/>
          <p:cNvSpPr/>
          <p:nvPr/>
        </p:nvSpPr>
        <p:spPr>
          <a:xfrm>
            <a:off x="1291211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13"/>
          <p:cNvSpPr/>
          <p:nvPr/>
        </p:nvSpPr>
        <p:spPr>
          <a:xfrm>
            <a:off x="12854605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8469" y="0"/>
                </a:moveTo>
                <a:lnTo>
                  <a:pt x="0" y="138540"/>
                </a:lnTo>
                <a:lnTo>
                  <a:pt x="138215" y="137901"/>
                </a:lnTo>
                <a:lnTo>
                  <a:pt x="6846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14"/>
          <p:cNvSpPr/>
          <p:nvPr/>
        </p:nvSpPr>
        <p:spPr>
          <a:xfrm>
            <a:off x="12327050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0" y="0"/>
                </a:moveTo>
                <a:lnTo>
                  <a:pt x="714449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7" name="object 15"/>
          <p:cNvSpPr/>
          <p:nvPr/>
        </p:nvSpPr>
        <p:spPr>
          <a:xfrm>
            <a:off x="12338047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8" name="object 32"/>
          <p:cNvSpPr/>
          <p:nvPr/>
        </p:nvSpPr>
        <p:spPr>
          <a:xfrm>
            <a:off x="11113720" y="4634547"/>
            <a:ext cx="1211983" cy="657329"/>
          </a:xfrm>
          <a:custGeom>
            <a:avLst/>
            <a:gdLst/>
            <a:ahLst/>
            <a:cxnLst/>
            <a:rect l="l" t="t" r="r" b="b"/>
            <a:pathLst>
              <a:path w="1454150" h="788670">
                <a:moveTo>
                  <a:pt x="0" y="0"/>
                </a:moveTo>
                <a:lnTo>
                  <a:pt x="1454070" y="0"/>
                </a:lnTo>
                <a:lnTo>
                  <a:pt x="1454070" y="788133"/>
                </a:lnTo>
                <a:lnTo>
                  <a:pt x="0" y="78813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9" name="object 33"/>
          <p:cNvSpPr txBox="1"/>
          <p:nvPr/>
        </p:nvSpPr>
        <p:spPr>
          <a:xfrm>
            <a:off x="11190082" y="4710500"/>
            <a:ext cx="1079141" cy="3446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131783" rIns="0" bIns="0" rtlCol="0">
            <a:spAutoFit/>
          </a:bodyPr>
          <a:lstStyle/>
          <a:p>
            <a:pPr marL="50281">
              <a:spcBef>
                <a:spcPts val="1038"/>
              </a:spcBef>
            </a:pPr>
            <a:r>
              <a:rPr sz="1375" spc="-4" dirty="0">
                <a:solidFill>
                  <a:srgbClr val="FFFFFF"/>
                </a:solidFill>
                <a:latin typeface="Lucida Console"/>
                <a:cs typeface="Lucida Console"/>
              </a:rPr>
              <a:t>refCount</a:t>
            </a:r>
            <a:endParaRPr sz="1375" dirty="0">
              <a:latin typeface="Lucida Console"/>
              <a:cs typeface="Lucida Console"/>
            </a:endParaRPr>
          </a:p>
        </p:txBody>
      </p:sp>
      <p:sp>
        <p:nvSpPr>
          <p:cNvPr id="50" name="object 34"/>
          <p:cNvSpPr/>
          <p:nvPr/>
        </p:nvSpPr>
        <p:spPr>
          <a:xfrm>
            <a:off x="12318672" y="4636720"/>
            <a:ext cx="1211983" cy="652566"/>
          </a:xfrm>
          <a:custGeom>
            <a:avLst/>
            <a:gdLst/>
            <a:ahLst/>
            <a:cxnLst/>
            <a:rect l="l" t="t" r="r" b="b"/>
            <a:pathLst>
              <a:path w="1454150" h="782954">
                <a:moveTo>
                  <a:pt x="0" y="0"/>
                </a:moveTo>
                <a:lnTo>
                  <a:pt x="1454070" y="0"/>
                </a:lnTo>
                <a:lnTo>
                  <a:pt x="1454070" y="782908"/>
                </a:lnTo>
                <a:lnTo>
                  <a:pt x="0" y="782908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1" name="object 35"/>
          <p:cNvSpPr txBox="1"/>
          <p:nvPr/>
        </p:nvSpPr>
        <p:spPr>
          <a:xfrm>
            <a:off x="12395035" y="4712681"/>
            <a:ext cx="1079141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2" name="object 36"/>
          <p:cNvSpPr/>
          <p:nvPr/>
        </p:nvSpPr>
        <p:spPr>
          <a:xfrm>
            <a:off x="13528163" y="4635708"/>
            <a:ext cx="1178640" cy="654683"/>
          </a:xfrm>
          <a:custGeom>
            <a:avLst/>
            <a:gdLst/>
            <a:ahLst/>
            <a:cxnLst/>
            <a:rect l="l" t="t" r="r" b="b"/>
            <a:pathLst>
              <a:path w="1414144" h="785495">
                <a:moveTo>
                  <a:pt x="0" y="785347"/>
                </a:moveTo>
                <a:lnTo>
                  <a:pt x="1413569" y="785347"/>
                </a:lnTo>
                <a:lnTo>
                  <a:pt x="1413569" y="0"/>
                </a:lnTo>
                <a:lnTo>
                  <a:pt x="0" y="0"/>
                </a:lnTo>
                <a:lnTo>
                  <a:pt x="0" y="785347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3" name="object 37"/>
          <p:cNvSpPr txBox="1"/>
          <p:nvPr/>
        </p:nvSpPr>
        <p:spPr>
          <a:xfrm>
            <a:off x="1360548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4" name="object 38"/>
          <p:cNvSpPr/>
          <p:nvPr/>
        </p:nvSpPr>
        <p:spPr>
          <a:xfrm>
            <a:off x="8775813" y="4090577"/>
            <a:ext cx="2051374" cy="1232624"/>
          </a:xfrm>
          <a:custGeom>
            <a:avLst/>
            <a:gdLst/>
            <a:ahLst/>
            <a:cxnLst/>
            <a:rect l="l" t="t" r="r" b="b"/>
            <a:pathLst>
              <a:path w="2461259" h="1478914">
                <a:moveTo>
                  <a:pt x="0" y="0"/>
                </a:moveTo>
                <a:lnTo>
                  <a:pt x="2460940" y="0"/>
                </a:lnTo>
                <a:lnTo>
                  <a:pt x="2460940" y="1478593"/>
                </a:lnTo>
                <a:lnTo>
                  <a:pt x="0" y="14785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5" name="object 39"/>
          <p:cNvSpPr txBox="1"/>
          <p:nvPr/>
        </p:nvSpPr>
        <p:spPr>
          <a:xfrm>
            <a:off x="9004525" y="412954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6" name="object 40"/>
          <p:cNvSpPr/>
          <p:nvPr/>
        </p:nvSpPr>
        <p:spPr>
          <a:xfrm>
            <a:off x="8941454" y="4702296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7" name="object 41"/>
          <p:cNvSpPr txBox="1"/>
          <p:nvPr/>
        </p:nvSpPr>
        <p:spPr>
          <a:xfrm>
            <a:off x="8941454" y="4702296"/>
            <a:ext cx="1722179" cy="352731"/>
          </a:xfrm>
          <a:prstGeom prst="rect">
            <a:avLst/>
          </a:prstGeom>
        </p:spPr>
        <p:txBody>
          <a:bodyPr vert="horz" wrap="square" lIns="0" tIns="38106" rIns="0" bIns="0" rtlCol="0">
            <a:spAutoFit/>
          </a:bodyPr>
          <a:lstStyle/>
          <a:p>
            <a:pPr marL="56103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_storage: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8" name="object 42"/>
          <p:cNvSpPr/>
          <p:nvPr/>
        </p:nvSpPr>
        <p:spPr>
          <a:xfrm>
            <a:off x="10684346" y="4962983"/>
            <a:ext cx="283149" cy="0"/>
          </a:xfrm>
          <a:custGeom>
            <a:avLst/>
            <a:gdLst/>
            <a:ahLst/>
            <a:cxnLst/>
            <a:rect l="l" t="t" r="r" b="b"/>
            <a:pathLst>
              <a:path w="339725">
                <a:moveTo>
                  <a:pt x="0" y="0"/>
                </a:moveTo>
                <a:lnTo>
                  <a:pt x="15706" y="0"/>
                </a:lnTo>
                <a:lnTo>
                  <a:pt x="323927" y="0"/>
                </a:lnTo>
                <a:lnTo>
                  <a:pt x="33963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9" name="object 43"/>
          <p:cNvSpPr/>
          <p:nvPr/>
        </p:nvSpPr>
        <p:spPr>
          <a:xfrm>
            <a:off x="10954363" y="4905385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0" name="object 44"/>
          <p:cNvSpPr/>
          <p:nvPr/>
        </p:nvSpPr>
        <p:spPr>
          <a:xfrm>
            <a:off x="10601438" y="491498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1" name="object 45"/>
          <p:cNvSpPr/>
          <p:nvPr/>
        </p:nvSpPr>
        <p:spPr>
          <a:xfrm>
            <a:off x="14706325" y="4635708"/>
            <a:ext cx="1228390" cy="654683"/>
          </a:xfrm>
          <a:custGeom>
            <a:avLst/>
            <a:gdLst/>
            <a:ahLst/>
            <a:cxnLst/>
            <a:rect l="l" t="t" r="r" b="b"/>
            <a:pathLst>
              <a:path w="1473834" h="785495">
                <a:moveTo>
                  <a:pt x="0" y="0"/>
                </a:moveTo>
                <a:lnTo>
                  <a:pt x="1473714" y="0"/>
                </a:lnTo>
                <a:lnTo>
                  <a:pt x="1473714" y="785347"/>
                </a:lnTo>
                <a:lnTo>
                  <a:pt x="0" y="785347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2" name="object 46"/>
          <p:cNvSpPr txBox="1"/>
          <p:nvPr/>
        </p:nvSpPr>
        <p:spPr>
          <a:xfrm>
            <a:off x="1478364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3" name="object 47"/>
          <p:cNvSpPr/>
          <p:nvPr/>
        </p:nvSpPr>
        <p:spPr>
          <a:xfrm>
            <a:off x="1418959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4" name="object 48"/>
          <p:cNvSpPr/>
          <p:nvPr/>
        </p:nvSpPr>
        <p:spPr>
          <a:xfrm>
            <a:off x="14134261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9736" y="0"/>
                </a:moveTo>
                <a:lnTo>
                  <a:pt x="0" y="137901"/>
                </a:lnTo>
                <a:lnTo>
                  <a:pt x="138205" y="138540"/>
                </a:lnTo>
                <a:lnTo>
                  <a:pt x="6973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5" name="object 49"/>
          <p:cNvSpPr/>
          <p:nvPr/>
        </p:nvSpPr>
        <p:spPr>
          <a:xfrm>
            <a:off x="14181545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714449" y="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6" name="object 50"/>
          <p:cNvSpPr/>
          <p:nvPr/>
        </p:nvSpPr>
        <p:spPr>
          <a:xfrm>
            <a:off x="14766018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7" name="object 3"/>
          <p:cNvSpPr/>
          <p:nvPr/>
        </p:nvSpPr>
        <p:spPr>
          <a:xfrm>
            <a:off x="6140747" y="6642753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5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8" name="object 4"/>
          <p:cNvSpPr txBox="1"/>
          <p:nvPr/>
        </p:nvSpPr>
        <p:spPr>
          <a:xfrm>
            <a:off x="6134363" y="6830701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9" name="object 7"/>
          <p:cNvSpPr/>
          <p:nvPr/>
        </p:nvSpPr>
        <p:spPr>
          <a:xfrm>
            <a:off x="4089639" y="6507072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21"/>
                </a:lnTo>
                <a:lnTo>
                  <a:pt x="0" y="276782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70" name="object 8"/>
          <p:cNvGraphicFramePr>
            <a:graphicFrameLocks noGrp="1"/>
          </p:cNvGraphicFramePr>
          <p:nvPr>
            <p:extLst/>
          </p:nvPr>
        </p:nvGraphicFramePr>
        <p:xfrm>
          <a:off x="4254233" y="6606387"/>
          <a:ext cx="1721797" cy="21074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5296"/>
                <a:gridCol w="1116501"/>
              </a:tblGrid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29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71" name="object 9"/>
          <p:cNvSpPr/>
          <p:nvPr/>
        </p:nvSpPr>
        <p:spPr>
          <a:xfrm>
            <a:off x="1023438" y="6523017"/>
            <a:ext cx="2310177" cy="2190775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2" name="object 10"/>
          <p:cNvSpPr/>
          <p:nvPr/>
        </p:nvSpPr>
        <p:spPr>
          <a:xfrm>
            <a:off x="1176685" y="712873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3" name="object 11"/>
          <p:cNvSpPr txBox="1"/>
          <p:nvPr/>
        </p:nvSpPr>
        <p:spPr>
          <a:xfrm>
            <a:off x="1216561" y="7166670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4" name="object 12"/>
          <p:cNvSpPr/>
          <p:nvPr/>
        </p:nvSpPr>
        <p:spPr>
          <a:xfrm>
            <a:off x="1176685" y="659897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5" name="object 13"/>
          <p:cNvSpPr/>
          <p:nvPr/>
        </p:nvSpPr>
        <p:spPr>
          <a:xfrm>
            <a:off x="1176685" y="765849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8" name="object 16"/>
          <p:cNvSpPr/>
          <p:nvPr/>
        </p:nvSpPr>
        <p:spPr>
          <a:xfrm>
            <a:off x="2986620" y="6844428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5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9" name="object 17"/>
          <p:cNvSpPr/>
          <p:nvPr/>
        </p:nvSpPr>
        <p:spPr>
          <a:xfrm>
            <a:off x="3882021" y="6786828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0" name="object 18"/>
          <p:cNvSpPr/>
          <p:nvPr/>
        </p:nvSpPr>
        <p:spPr>
          <a:xfrm>
            <a:off x="2903711" y="6796428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1" name="object 19"/>
          <p:cNvSpPr/>
          <p:nvPr/>
        </p:nvSpPr>
        <p:spPr>
          <a:xfrm>
            <a:off x="1176834" y="6595862"/>
            <a:ext cx="2003212" cy="1557054"/>
          </a:xfrm>
          <a:custGeom>
            <a:avLst/>
            <a:gdLst/>
            <a:ahLst/>
            <a:cxnLst/>
            <a:rect l="l" t="t" r="r" b="b"/>
            <a:pathLst>
              <a:path w="2403475" h="1868170">
                <a:moveTo>
                  <a:pt x="0" y="0"/>
                </a:moveTo>
                <a:lnTo>
                  <a:pt x="2403392" y="0"/>
                </a:lnTo>
                <a:lnTo>
                  <a:pt x="2403392" y="1867670"/>
                </a:lnTo>
                <a:lnTo>
                  <a:pt x="0" y="1867670"/>
                </a:lnTo>
                <a:lnTo>
                  <a:pt x="0" y="0"/>
                </a:lnTo>
                <a:close/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2" name="object 27"/>
          <p:cNvSpPr/>
          <p:nvPr/>
        </p:nvSpPr>
        <p:spPr>
          <a:xfrm>
            <a:off x="1166281" y="818496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83" name="object 11"/>
          <p:cNvSpPr txBox="1"/>
          <p:nvPr/>
        </p:nvSpPr>
        <p:spPr>
          <a:xfrm>
            <a:off x="1262129" y="8270364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  </a:t>
            </a:r>
            <a:r>
              <a:rPr lang="en-US"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85" name="object 40"/>
          <p:cNvSpPr txBox="1"/>
          <p:nvPr/>
        </p:nvSpPr>
        <p:spPr>
          <a:xfrm>
            <a:off x="1036669" y="3742924"/>
            <a:ext cx="3940797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anys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lang="en-US" sz="2042" spc="8" dirty="0">
              <a:solidFill>
                <a:srgbClr val="FFFFFF"/>
              </a:solidFill>
              <a:latin typeface="Lucida Console"/>
              <a:cs typeface="Lucida Console"/>
            </a:endParaRPr>
          </a:p>
          <a:p>
            <a:pPr>
              <a:lnSpc>
                <a:spcPct val="157100"/>
              </a:lnSpc>
            </a:pP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Any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=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Protocol&lt; &gt;</a:t>
            </a:r>
          </a:p>
        </p:txBody>
      </p:sp>
    </p:spTree>
    <p:extLst>
      <p:ext uri="{BB962C8B-B14F-4D97-AF65-F5344CB8AC3E}">
        <p14:creationId xmlns:p14="http://schemas.microsoft.com/office/powerpoint/2010/main" val="89042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67" dirty="0"/>
              <a:t>Summa</a:t>
            </a:r>
            <a:r>
              <a:rPr spc="300" dirty="0"/>
              <a:t>r</a:t>
            </a:r>
            <a:r>
              <a:rPr spc="142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0303" y="4058043"/>
            <a:ext cx="12566518" cy="46235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Choose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83" dirty="0">
                <a:solidFill>
                  <a:srgbClr val="FFFFFF"/>
                </a:solidFill>
                <a:latin typeface="Arial Narrow"/>
                <a:cs typeface="Arial Narrow"/>
              </a:rPr>
              <a:t>fitting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abstraction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33" dirty="0">
                <a:solidFill>
                  <a:srgbClr val="FFFFFF"/>
                </a:solidFill>
                <a:latin typeface="Arial Narrow"/>
                <a:cs typeface="Arial Narrow"/>
              </a:rPr>
              <a:t>with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9" dirty="0">
                <a:solidFill>
                  <a:srgbClr val="FFFFFF"/>
                </a:solidFill>
                <a:latin typeface="Arial Narrow"/>
                <a:cs typeface="Arial Narrow"/>
              </a:rPr>
              <a:t>the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42" dirty="0">
                <a:solidFill>
                  <a:srgbClr val="FFFFFF"/>
                </a:solidFill>
                <a:latin typeface="Arial Narrow"/>
                <a:cs typeface="Arial Narrow"/>
              </a:rPr>
              <a:t>least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dynamic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9" dirty="0">
                <a:solidFill>
                  <a:srgbClr val="FFFFFF"/>
                </a:solidFill>
                <a:latin typeface="Arial Narrow"/>
                <a:cs typeface="Arial Narrow"/>
              </a:rPr>
              <a:t>runtime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type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requirements</a:t>
            </a:r>
            <a:endParaRPr sz="3292" dirty="0">
              <a:latin typeface="Arial Narrow"/>
              <a:cs typeface="Arial Narrow"/>
            </a:endParaRPr>
          </a:p>
          <a:p>
            <a:pPr marL="324444" indent="-313859">
              <a:spcBef>
                <a:spcPts val="1533"/>
              </a:spcBef>
              <a:buSzPct val="89473"/>
              <a:buChar char="•"/>
              <a:tabLst>
                <a:tab pos="324444" algn="l"/>
                <a:tab pos="324973" algn="l"/>
              </a:tabLst>
            </a:pPr>
            <a:r>
              <a:rPr sz="3167" spc="113" dirty="0">
                <a:solidFill>
                  <a:srgbClr val="FFFFFF"/>
                </a:solidFill>
                <a:latin typeface="Arial Narrow"/>
                <a:cs typeface="Arial Narrow"/>
              </a:rPr>
              <a:t>struct</a:t>
            </a:r>
            <a:r>
              <a:rPr sz="3167" spc="-6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54" dirty="0">
                <a:solidFill>
                  <a:srgbClr val="FFFFFF"/>
                </a:solidFill>
                <a:latin typeface="Arial Narrow"/>
                <a:cs typeface="Arial Narrow"/>
              </a:rPr>
              <a:t>types</a:t>
            </a:r>
            <a:r>
              <a:rPr sz="3084" spc="54" dirty="0">
                <a:solidFill>
                  <a:srgbClr val="FFFFFF"/>
                </a:solidFill>
                <a:latin typeface="Arial Narrow"/>
                <a:cs typeface="Arial Narrow"/>
              </a:rPr>
              <a:t>:</a:t>
            </a:r>
            <a:r>
              <a:rPr sz="3084" spc="-2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67" dirty="0">
                <a:solidFill>
                  <a:srgbClr val="FFFFFF"/>
                </a:solidFill>
                <a:latin typeface="Arial Narrow"/>
                <a:cs typeface="Arial Narrow"/>
              </a:rPr>
              <a:t>value</a:t>
            </a:r>
            <a:r>
              <a:rPr sz="3167" spc="-6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75" dirty="0">
                <a:solidFill>
                  <a:srgbClr val="FFFFFF"/>
                </a:solidFill>
                <a:latin typeface="Arial Narrow"/>
                <a:cs typeface="Arial Narrow"/>
              </a:rPr>
              <a:t>semantics</a:t>
            </a:r>
            <a:endParaRPr sz="3167" dirty="0">
              <a:latin typeface="Arial Narrow"/>
              <a:cs typeface="Arial Narrow"/>
            </a:endParaRPr>
          </a:p>
          <a:p>
            <a:pPr marL="324444" indent="-313859">
              <a:spcBef>
                <a:spcPts val="1488"/>
              </a:spcBef>
              <a:buSzPct val="89473"/>
              <a:buChar char="•"/>
              <a:tabLst>
                <a:tab pos="324444" algn="l"/>
                <a:tab pos="324973" algn="l"/>
              </a:tabLst>
            </a:pPr>
            <a:r>
              <a:rPr sz="3167" spc="-38" dirty="0">
                <a:solidFill>
                  <a:srgbClr val="FFFFFF"/>
                </a:solidFill>
                <a:latin typeface="Arial Narrow"/>
                <a:cs typeface="Arial Narrow"/>
              </a:rPr>
              <a:t>class</a:t>
            </a:r>
            <a:r>
              <a:rPr sz="3167" spc="-5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54" dirty="0">
                <a:solidFill>
                  <a:srgbClr val="FFFFFF"/>
                </a:solidFill>
                <a:latin typeface="Arial Narrow"/>
                <a:cs typeface="Arial Narrow"/>
              </a:rPr>
              <a:t>types:</a:t>
            </a:r>
            <a:r>
              <a:rPr sz="3167" spc="-28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150" dirty="0">
                <a:solidFill>
                  <a:srgbClr val="FFFFFF"/>
                </a:solidFill>
                <a:latin typeface="Arial Narrow"/>
                <a:cs typeface="Arial Narrow"/>
              </a:rPr>
              <a:t>identity</a:t>
            </a:r>
            <a:r>
              <a:rPr sz="3167" spc="-5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125" dirty="0">
                <a:solidFill>
                  <a:srgbClr val="FFFFFF"/>
                </a:solidFill>
                <a:latin typeface="Arial Narrow"/>
                <a:cs typeface="Arial Narrow"/>
              </a:rPr>
              <a:t>or</a:t>
            </a:r>
            <a:r>
              <a:rPr sz="3167" spc="-5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-29" dirty="0">
                <a:solidFill>
                  <a:srgbClr val="FFFFFF"/>
                </a:solidFill>
                <a:latin typeface="Arial Narrow"/>
                <a:cs typeface="Arial Narrow"/>
              </a:rPr>
              <a:t>OOP</a:t>
            </a:r>
            <a:r>
              <a:rPr sz="3167" spc="-5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67" dirty="0">
                <a:solidFill>
                  <a:srgbClr val="FFFFFF"/>
                </a:solidFill>
                <a:latin typeface="Arial Narrow"/>
                <a:cs typeface="Arial Narrow"/>
              </a:rPr>
              <a:t>style</a:t>
            </a:r>
            <a:r>
              <a:rPr sz="3167" spc="-5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167" dirty="0">
                <a:solidFill>
                  <a:srgbClr val="FFFFFF"/>
                </a:solidFill>
                <a:latin typeface="Arial Narrow"/>
                <a:cs typeface="Arial Narrow"/>
              </a:rPr>
              <a:t>polymorphism</a:t>
            </a:r>
            <a:endParaRPr sz="3167" dirty="0">
              <a:latin typeface="Arial Narrow"/>
              <a:cs typeface="Arial Narrow"/>
            </a:endParaRPr>
          </a:p>
          <a:p>
            <a:pPr marL="324444" indent="-313859">
              <a:spcBef>
                <a:spcPts val="1488"/>
              </a:spcBef>
              <a:buSzPct val="89473"/>
              <a:buChar char="•"/>
              <a:tabLst>
                <a:tab pos="324444" algn="l"/>
                <a:tab pos="324973" algn="l"/>
              </a:tabLst>
            </a:pPr>
            <a:r>
              <a:rPr sz="3167" spc="17" dirty="0">
                <a:solidFill>
                  <a:srgbClr val="FFFFFF"/>
                </a:solidFill>
                <a:latin typeface="Arial Narrow"/>
                <a:cs typeface="Arial Narrow"/>
              </a:rPr>
              <a:t>Generics: </a:t>
            </a:r>
            <a:r>
              <a:rPr sz="3167" spc="71" dirty="0">
                <a:solidFill>
                  <a:srgbClr val="FFFFFF"/>
                </a:solidFill>
                <a:latin typeface="Arial Narrow"/>
                <a:cs typeface="Arial Narrow"/>
              </a:rPr>
              <a:t>static</a:t>
            </a:r>
            <a:r>
              <a:rPr sz="3167" spc="-41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167" dirty="0">
                <a:solidFill>
                  <a:srgbClr val="FFFFFF"/>
                </a:solidFill>
                <a:latin typeface="Arial Narrow"/>
                <a:cs typeface="Arial Narrow"/>
              </a:rPr>
              <a:t>polymorphism</a:t>
            </a:r>
            <a:endParaRPr sz="3167" dirty="0">
              <a:latin typeface="Arial Narrow"/>
              <a:cs typeface="Arial Narrow"/>
            </a:endParaRPr>
          </a:p>
          <a:p>
            <a:pPr marL="324444" indent="-313859">
              <a:spcBef>
                <a:spcPts val="1488"/>
              </a:spcBef>
              <a:buSzPct val="89473"/>
              <a:buChar char="•"/>
              <a:tabLst>
                <a:tab pos="324444" algn="l"/>
                <a:tab pos="324973" algn="l"/>
              </a:tabLst>
            </a:pPr>
            <a:r>
              <a:rPr sz="3167" spc="92" dirty="0">
                <a:solidFill>
                  <a:srgbClr val="FFFFFF"/>
                </a:solidFill>
                <a:latin typeface="Arial Narrow"/>
                <a:cs typeface="Arial Narrow"/>
              </a:rPr>
              <a:t>Protocol</a:t>
            </a:r>
            <a:r>
              <a:rPr sz="3167" spc="-71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54" dirty="0">
                <a:solidFill>
                  <a:srgbClr val="FFFFFF"/>
                </a:solidFill>
                <a:latin typeface="Arial Narrow"/>
                <a:cs typeface="Arial Narrow"/>
              </a:rPr>
              <a:t>types:</a:t>
            </a:r>
            <a:r>
              <a:rPr sz="3167" spc="-2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142" dirty="0">
                <a:solidFill>
                  <a:srgbClr val="FFFFFF"/>
                </a:solidFill>
                <a:latin typeface="Arial Narrow"/>
                <a:cs typeface="Arial Narrow"/>
              </a:rPr>
              <a:t>dynamic</a:t>
            </a:r>
            <a:r>
              <a:rPr sz="3167" spc="-71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167" dirty="0">
                <a:solidFill>
                  <a:srgbClr val="FFFFFF"/>
                </a:solidFill>
                <a:latin typeface="Arial Narrow"/>
                <a:cs typeface="Arial Narrow"/>
              </a:rPr>
              <a:t>polymorphism</a:t>
            </a:r>
            <a:endParaRPr sz="3167" dirty="0">
              <a:latin typeface="Arial Narrow"/>
              <a:cs typeface="Arial Narrow"/>
            </a:endParaRPr>
          </a:p>
          <a:p>
            <a:pPr marL="10585">
              <a:spcBef>
                <a:spcPts val="1500"/>
              </a:spcBef>
            </a:pPr>
            <a:r>
              <a:rPr sz="3292" spc="-8" dirty="0">
                <a:solidFill>
                  <a:srgbClr val="FFFFFF"/>
                </a:solidFill>
                <a:latin typeface="Arial Narrow"/>
                <a:cs typeface="Arial Narrow"/>
              </a:rPr>
              <a:t>Use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indirect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8" dirty="0">
                <a:solidFill>
                  <a:srgbClr val="FFFFFF"/>
                </a:solidFill>
                <a:latin typeface="Arial Narrow"/>
                <a:cs typeface="Arial Narrow"/>
              </a:rPr>
              <a:t>storage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to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8" dirty="0">
                <a:solidFill>
                  <a:srgbClr val="FFFFFF"/>
                </a:solidFill>
                <a:latin typeface="Arial Narrow"/>
                <a:cs typeface="Arial Narrow"/>
              </a:rPr>
              <a:t>deal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33" dirty="0">
                <a:solidFill>
                  <a:srgbClr val="FFFFFF"/>
                </a:solidFill>
                <a:latin typeface="Arial Narrow"/>
                <a:cs typeface="Arial Narrow"/>
              </a:rPr>
              <a:t>with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large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values</a:t>
            </a:r>
            <a:r>
              <a:rPr lang="en-US" sz="3292" spc="33" dirty="0">
                <a:solidFill>
                  <a:srgbClr val="FFFFFF"/>
                </a:solidFill>
                <a:latin typeface="Arial Narrow"/>
                <a:cs typeface="Arial Narrow"/>
              </a:rPr>
              <a:t>------Copy-on-Write</a:t>
            </a:r>
          </a:p>
          <a:p>
            <a:pPr marL="10585">
              <a:spcBef>
                <a:spcPts val="1500"/>
              </a:spcBef>
            </a:pPr>
            <a:r>
              <a:rPr lang="en-US" sz="3292" spc="33" dirty="0">
                <a:solidFill>
                  <a:srgbClr val="FFFFFF"/>
                </a:solidFill>
                <a:latin typeface="Arial Narrow"/>
                <a:cs typeface="Arial Narrow"/>
              </a:rPr>
              <a:t>Performance: Swift ~= C++ &gt; Objective-C</a:t>
            </a:r>
            <a:endParaRPr sz="3292" dirty="0">
              <a:latin typeface="Arial Narrow"/>
              <a:cs typeface="Arial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6666657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3099746"/>
            <a:ext cx="3016726" cy="17948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  <a:tabLst>
                <a:tab pos="2059399" algn="l"/>
              </a:tabLst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	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1072365" y="5541151"/>
          <a:ext cx="4766102" cy="13452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73688"/>
                <a:gridCol w="315262"/>
                <a:gridCol w="1418688"/>
                <a:gridCol w="472920"/>
                <a:gridCol w="472913"/>
                <a:gridCol w="41263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sz="2000" spc="-65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5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3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1" name="object 11"/>
          <p:cNvSpPr txBox="1"/>
          <p:nvPr/>
        </p:nvSpPr>
        <p:spPr>
          <a:xfrm>
            <a:off x="523627" y="6932833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7498737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015467" y="222764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4" name="object 14"/>
          <p:cNvGraphicFramePr>
            <a:graphicFrameLocks noGrp="1"/>
          </p:cNvGraphicFramePr>
          <p:nvPr/>
        </p:nvGraphicFramePr>
        <p:xfrm>
          <a:off x="11199769" y="2749665"/>
          <a:ext cx="2443592" cy="19548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00297"/>
                <a:gridCol w="1343295"/>
              </a:tblGrid>
              <a:tr h="488705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6523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5.0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15" name="object 15"/>
          <p:cNvSpPr txBox="1"/>
          <p:nvPr/>
        </p:nvSpPr>
        <p:spPr>
          <a:xfrm>
            <a:off x="10033452" y="2833273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033452" y="3793343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7155376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3099746"/>
            <a:ext cx="3016726" cy="17948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  <a:tabLst>
                <a:tab pos="2059399" algn="l"/>
              </a:tabLst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	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1072365" y="5541151"/>
          <a:ext cx="4766102" cy="13452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73688"/>
                <a:gridCol w="315262"/>
                <a:gridCol w="1418688"/>
                <a:gridCol w="472920"/>
                <a:gridCol w="472913"/>
                <a:gridCol w="41263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sz="2000" spc="-65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5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3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1" name="object 11"/>
          <p:cNvSpPr txBox="1"/>
          <p:nvPr/>
        </p:nvSpPr>
        <p:spPr>
          <a:xfrm>
            <a:off x="1080304" y="7009932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23627" y="7421551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015467" y="222764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4" name="object 14"/>
          <p:cNvGraphicFramePr>
            <a:graphicFrameLocks noGrp="1"/>
          </p:cNvGraphicFramePr>
          <p:nvPr/>
        </p:nvGraphicFramePr>
        <p:xfrm>
          <a:off x="11199769" y="2749665"/>
          <a:ext cx="2443592" cy="19548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00297"/>
                <a:gridCol w="1343295"/>
              </a:tblGrid>
              <a:tr h="488705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6523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5.0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15" name="object 15"/>
          <p:cNvSpPr txBox="1"/>
          <p:nvPr/>
        </p:nvSpPr>
        <p:spPr>
          <a:xfrm>
            <a:off x="10033452" y="2833273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033452" y="3793343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183770" y="3099746"/>
            <a:ext cx="191324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956395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3099746"/>
            <a:ext cx="1913240" cy="17948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1072365" y="5541151"/>
          <a:ext cx="4766102" cy="13452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73688"/>
                <a:gridCol w="315262"/>
                <a:gridCol w="1418688"/>
                <a:gridCol w="472920"/>
                <a:gridCol w="472913"/>
                <a:gridCol w="41263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r>
                        <a:rPr sz="2000" spc="-65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sz="2000" spc="-65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5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3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0" name="object 10"/>
          <p:cNvSpPr txBox="1"/>
          <p:nvPr/>
        </p:nvSpPr>
        <p:spPr>
          <a:xfrm>
            <a:off x="1080304" y="7009931"/>
            <a:ext cx="238586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57449" y="7644094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/>
          <p:nvPr/>
        </p:nvSpPr>
        <p:spPr>
          <a:xfrm>
            <a:off x="523627" y="7910270"/>
            <a:ext cx="7688418" cy="489027"/>
          </a:xfrm>
          <a:custGeom>
            <a:avLst/>
            <a:gdLst/>
            <a:ahLst/>
            <a:cxnLst/>
            <a:rect l="l" t="t" r="r" b="b"/>
            <a:pathLst>
              <a:path w="9224645" h="586740">
                <a:moveTo>
                  <a:pt x="0" y="0"/>
                </a:moveTo>
                <a:lnTo>
                  <a:pt x="9224630" y="0"/>
                </a:lnTo>
                <a:lnTo>
                  <a:pt x="9224630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444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523627" y="7910270"/>
            <a:ext cx="7688418" cy="489027"/>
          </a:xfrm>
          <a:custGeom>
            <a:avLst/>
            <a:gdLst/>
            <a:ahLst/>
            <a:cxnLst/>
            <a:rect l="l" t="t" r="r" b="b"/>
            <a:pathLst>
              <a:path w="9224645" h="586740">
                <a:moveTo>
                  <a:pt x="0" y="0"/>
                </a:moveTo>
                <a:lnTo>
                  <a:pt x="9224630" y="0"/>
                </a:lnTo>
                <a:lnTo>
                  <a:pt x="9224630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505A7A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 txBox="1"/>
          <p:nvPr/>
        </p:nvSpPr>
        <p:spPr>
          <a:xfrm>
            <a:off x="12025965" y="2227036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1199769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/>
          <p:nvPr/>
        </p:nvSpPr>
        <p:spPr>
          <a:xfrm>
            <a:off x="11199769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11199769" y="2775846"/>
            <a:ext cx="2444078" cy="462565"/>
          </a:xfrm>
          <a:custGeom>
            <a:avLst/>
            <a:gdLst/>
            <a:ahLst/>
            <a:cxnLst/>
            <a:rect l="l" t="t" r="r" b="b"/>
            <a:pathLst>
              <a:path w="2932430" h="554989">
                <a:moveTo>
                  <a:pt x="0" y="554956"/>
                </a:moveTo>
                <a:lnTo>
                  <a:pt x="2931847" y="554956"/>
                </a:lnTo>
                <a:lnTo>
                  <a:pt x="2931847" y="0"/>
                </a:lnTo>
                <a:lnTo>
                  <a:pt x="0" y="0"/>
                </a:lnTo>
                <a:lnTo>
                  <a:pt x="0" y="554956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/>
          <p:nvPr/>
        </p:nvSpPr>
        <p:spPr>
          <a:xfrm>
            <a:off x="11199769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/>
          <p:nvPr/>
        </p:nvSpPr>
        <p:spPr>
          <a:xfrm>
            <a:off x="11199769" y="3722712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11199769" y="3722712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11199769" y="421579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11199769" y="421579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 txBox="1"/>
          <p:nvPr/>
        </p:nvSpPr>
        <p:spPr>
          <a:xfrm>
            <a:off x="13009450" y="2829206"/>
            <a:ext cx="473150" cy="17956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5.0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1173589" y="2723483"/>
            <a:ext cx="2496473" cy="52396"/>
          </a:xfrm>
          <a:custGeom>
            <a:avLst/>
            <a:gdLst/>
            <a:ahLst/>
            <a:cxnLst/>
            <a:rect l="l" t="t" r="r" b="b"/>
            <a:pathLst>
              <a:path w="2995294" h="62864">
                <a:moveTo>
                  <a:pt x="0" y="0"/>
                </a:moveTo>
                <a:lnTo>
                  <a:pt x="2994673" y="0"/>
                </a:lnTo>
                <a:lnTo>
                  <a:pt x="2994673" y="62825"/>
                </a:lnTo>
                <a:lnTo>
                  <a:pt x="0" y="62825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 txBox="1"/>
          <p:nvPr/>
        </p:nvSpPr>
        <p:spPr>
          <a:xfrm>
            <a:off x="10044037" y="2833273"/>
            <a:ext cx="1546998" cy="17953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r"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</a:t>
            </a:r>
            <a:r>
              <a:rPr sz="2042" spc="-288" dirty="0">
                <a:solidFill>
                  <a:srgbClr val="F7F7FF"/>
                </a:solidFill>
                <a:latin typeface="Lucida Console"/>
                <a:cs typeface="Lucida Console"/>
              </a:rPr>
              <a:t> </a:t>
            </a:r>
            <a:r>
              <a:rPr sz="3063" spc="13" baseline="1133" dirty="0">
                <a:solidFill>
                  <a:srgbClr val="F7F7FF"/>
                </a:solidFill>
                <a:latin typeface="Lucida Console"/>
                <a:cs typeface="Lucida Console"/>
              </a:rPr>
              <a:t>x:</a:t>
            </a:r>
            <a:endParaRPr sz="3063" baseline="1133">
              <a:latin typeface="Lucida Console"/>
              <a:cs typeface="Lucida Console"/>
            </a:endParaRPr>
          </a:p>
          <a:p>
            <a:pPr indent="1231088" algn="r">
              <a:lnSpc>
                <a:spcPct val="152800"/>
              </a:lnSpc>
              <a:spcBef>
                <a:spcPts val="71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  point2:</a:t>
            </a:r>
            <a:r>
              <a:rPr sz="2042" spc="-288" dirty="0">
                <a:solidFill>
                  <a:srgbClr val="F7F7FF"/>
                </a:solidFill>
                <a:latin typeface="Lucida Console"/>
                <a:cs typeface="Lucida Console"/>
              </a:rPr>
              <a:t> </a:t>
            </a:r>
            <a:r>
              <a:rPr sz="3063" spc="13" baseline="-3401" dirty="0">
                <a:solidFill>
                  <a:srgbClr val="F7F7FF"/>
                </a:solidFill>
                <a:latin typeface="Lucida Console"/>
                <a:cs typeface="Lucida Console"/>
              </a:rPr>
              <a:t>x:</a:t>
            </a:r>
            <a:endParaRPr sz="3063" baseline="-3401">
              <a:latin typeface="Lucida Console"/>
              <a:cs typeface="Lucida Console"/>
            </a:endParaRPr>
          </a:p>
          <a:p>
            <a:pPr algn="r">
              <a:spcBef>
                <a:spcPts val="1500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482756" y="1046394"/>
            <a:ext cx="8273769" cy="10472804"/>
          </a:xfrm>
          <a:custGeom>
            <a:avLst/>
            <a:gdLst/>
            <a:ahLst/>
            <a:cxnLst/>
            <a:rect l="l" t="t" r="r" b="b"/>
            <a:pathLst>
              <a:path w="9926955" h="12565380">
                <a:moveTo>
                  <a:pt x="0" y="12565062"/>
                </a:moveTo>
                <a:lnTo>
                  <a:pt x="9926399" y="12565062"/>
                </a:lnTo>
                <a:lnTo>
                  <a:pt x="9926399" y="0"/>
                </a:lnTo>
                <a:lnTo>
                  <a:pt x="0" y="0"/>
                </a:lnTo>
                <a:lnTo>
                  <a:pt x="0" y="12565062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0" y="1046394"/>
            <a:ext cx="8273769" cy="10472804"/>
          </a:xfrm>
          <a:custGeom>
            <a:avLst/>
            <a:gdLst/>
            <a:ahLst/>
            <a:cxnLst/>
            <a:rect l="l" t="t" r="r" b="b"/>
            <a:pathLst>
              <a:path w="9926955" h="12565380">
                <a:moveTo>
                  <a:pt x="0" y="12565062"/>
                </a:moveTo>
                <a:lnTo>
                  <a:pt x="9926399" y="12565062"/>
                </a:lnTo>
                <a:lnTo>
                  <a:pt x="9926399" y="0"/>
                </a:lnTo>
                <a:lnTo>
                  <a:pt x="0" y="0"/>
                </a:lnTo>
                <a:lnTo>
                  <a:pt x="0" y="12565062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781077" y="2756909"/>
            <a:ext cx="1562153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47253" y="3023086"/>
            <a:ext cx="1029921" cy="386934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1978" rIns="0" bIns="0" rtlCol="0">
            <a:spAutoFit/>
          </a:bodyPr>
          <a:lstStyle/>
          <a:p>
            <a:pPr marL="39166">
              <a:spcBef>
                <a:spcPts val="567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83770" y="3099746"/>
            <a:ext cx="191324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956395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8" y="3410858"/>
            <a:ext cx="144009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80304" y="456616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548259" y="554351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3" y="5365819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6521125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499019" y="5543514"/>
            <a:ext cx="1913240" cy="1301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25503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325503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4" y="7009931"/>
            <a:ext cx="238586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9255979" y="2756909"/>
            <a:ext cx="142252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 txBox="1"/>
          <p:nvPr/>
        </p:nvSpPr>
        <p:spPr>
          <a:xfrm>
            <a:off x="9563061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522156" y="3023086"/>
            <a:ext cx="890199" cy="386934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1978" rIns="0" bIns="0" rtlCol="0">
            <a:spAutoFit/>
          </a:bodyPr>
          <a:lstStyle/>
          <a:p>
            <a:pPr marL="47105">
              <a:spcBef>
                <a:spcPts val="567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508889" y="3099747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612353" y="3588553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0035975" y="3410858"/>
            <a:ext cx="144009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0824164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3031017" y="554351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9563060" y="5365819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9563061" y="6521125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0981776" y="5543514"/>
            <a:ext cx="1913240" cy="1301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25503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325503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9563061" y="7009931"/>
            <a:ext cx="238586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9563061" y="4574630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8273305" y="1046394"/>
            <a:ext cx="209583" cy="10472804"/>
          </a:xfrm>
          <a:custGeom>
            <a:avLst/>
            <a:gdLst/>
            <a:ahLst/>
            <a:cxnLst/>
            <a:rect l="l" t="t" r="r" b="b"/>
            <a:pathLst>
              <a:path w="251459" h="12565380">
                <a:moveTo>
                  <a:pt x="0" y="0"/>
                </a:moveTo>
                <a:lnTo>
                  <a:pt x="251301" y="0"/>
                </a:lnTo>
                <a:lnTo>
                  <a:pt x="251301" y="12565062"/>
                </a:lnTo>
                <a:lnTo>
                  <a:pt x="0" y="1256506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5689220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026132" y="3099747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3099746"/>
            <a:ext cx="967469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129597" y="3588553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553218" y="407735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4566164"/>
            <a:ext cx="4750550" cy="13274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 dirty="0">
              <a:latin typeface="Times New Roman"/>
              <a:cs typeface="Times New Roman"/>
            </a:endParaRPr>
          </a:p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=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 0, y:</a:t>
            </a:r>
            <a:r>
              <a:rPr sz="2042" spc="-2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23627" y="5955396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 =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4" y="6521126"/>
            <a:ext cx="2385860" cy="1301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048703" y="2227647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 txBox="1"/>
          <p:nvPr/>
        </p:nvSpPr>
        <p:spPr>
          <a:xfrm>
            <a:off x="13937204" y="2227036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 txBox="1"/>
          <p:nvPr/>
        </p:nvSpPr>
        <p:spPr>
          <a:xfrm>
            <a:off x="13116854" y="3797916"/>
            <a:ext cx="315433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x: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4850870" y="3797916"/>
            <a:ext cx="47315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12520530" y="2980907"/>
            <a:ext cx="691201" cy="0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/>
          <p:nvPr/>
        </p:nvSpPr>
        <p:spPr>
          <a:xfrm>
            <a:off x="13194265" y="2907599"/>
            <a:ext cx="147132" cy="147132"/>
          </a:xfrm>
          <a:custGeom>
            <a:avLst/>
            <a:gdLst/>
            <a:ahLst/>
            <a:cxnLst/>
            <a:rect l="l" t="t" r="r" b="b"/>
            <a:pathLst>
              <a:path w="176530" h="176530">
                <a:moveTo>
                  <a:pt x="0" y="0"/>
                </a:moveTo>
                <a:lnTo>
                  <a:pt x="0" y="175910"/>
                </a:lnTo>
                <a:lnTo>
                  <a:pt x="175910" y="8795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4"/>
          <p:cNvSpPr/>
          <p:nvPr/>
        </p:nvSpPr>
        <p:spPr>
          <a:xfrm>
            <a:off x="12415806" y="2919818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73296" y="0"/>
                </a:moveTo>
                <a:lnTo>
                  <a:pt x="44765" y="5759"/>
                </a:lnTo>
                <a:lnTo>
                  <a:pt x="21467" y="21467"/>
                </a:lnTo>
                <a:lnTo>
                  <a:pt x="5759" y="44765"/>
                </a:lnTo>
                <a:lnTo>
                  <a:pt x="0" y="73296"/>
                </a:lnTo>
                <a:lnTo>
                  <a:pt x="5759" y="101826"/>
                </a:lnTo>
                <a:lnTo>
                  <a:pt x="21467" y="125124"/>
                </a:lnTo>
                <a:lnTo>
                  <a:pt x="44765" y="140832"/>
                </a:lnTo>
                <a:lnTo>
                  <a:pt x="73296" y="146592"/>
                </a:lnTo>
                <a:lnTo>
                  <a:pt x="101826" y="140832"/>
                </a:lnTo>
                <a:lnTo>
                  <a:pt x="125124" y="125124"/>
                </a:lnTo>
                <a:lnTo>
                  <a:pt x="140832" y="101826"/>
                </a:lnTo>
                <a:lnTo>
                  <a:pt x="146592" y="73296"/>
                </a:lnTo>
                <a:lnTo>
                  <a:pt x="140832" y="44765"/>
                </a:lnTo>
                <a:lnTo>
                  <a:pt x="125124" y="21467"/>
                </a:lnTo>
                <a:lnTo>
                  <a:pt x="101826" y="5759"/>
                </a:lnTo>
                <a:lnTo>
                  <a:pt x="732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36"/>
          <p:cNvSpPr/>
          <p:nvPr/>
        </p:nvSpPr>
        <p:spPr>
          <a:xfrm>
            <a:off x="13180423" y="3033340"/>
            <a:ext cx="164068" cy="132842"/>
          </a:xfrm>
          <a:custGeom>
            <a:avLst/>
            <a:gdLst/>
            <a:ahLst/>
            <a:cxnLst/>
            <a:rect l="l" t="t" r="r" b="b"/>
            <a:pathLst>
              <a:path w="196850" h="159385">
                <a:moveTo>
                  <a:pt x="196653" y="0"/>
                </a:moveTo>
                <a:lnTo>
                  <a:pt x="0" y="3057"/>
                </a:lnTo>
                <a:lnTo>
                  <a:pt x="81107" y="159157"/>
                </a:lnTo>
                <a:lnTo>
                  <a:pt x="19665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37"/>
          <p:cNvSpPr/>
          <p:nvPr/>
        </p:nvSpPr>
        <p:spPr>
          <a:xfrm>
            <a:off x="12416002" y="3423159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67260" y="0"/>
                </a:moveTo>
                <a:lnTo>
                  <a:pt x="39291" y="8046"/>
                </a:lnTo>
                <a:lnTo>
                  <a:pt x="16627" y="26310"/>
                </a:lnTo>
                <a:lnTo>
                  <a:pt x="3195" y="50992"/>
                </a:lnTo>
                <a:lnTo>
                  <a:pt x="0" y="78910"/>
                </a:lnTo>
                <a:lnTo>
                  <a:pt x="8046" y="106880"/>
                </a:lnTo>
                <a:lnTo>
                  <a:pt x="26308" y="129544"/>
                </a:lnTo>
                <a:lnTo>
                  <a:pt x="50988" y="142976"/>
                </a:lnTo>
                <a:lnTo>
                  <a:pt x="78905" y="146172"/>
                </a:lnTo>
                <a:lnTo>
                  <a:pt x="106880" y="138126"/>
                </a:lnTo>
                <a:lnTo>
                  <a:pt x="129538" y="119858"/>
                </a:lnTo>
                <a:lnTo>
                  <a:pt x="142968" y="95179"/>
                </a:lnTo>
                <a:lnTo>
                  <a:pt x="146166" y="67264"/>
                </a:lnTo>
                <a:lnTo>
                  <a:pt x="138126" y="39291"/>
                </a:lnTo>
                <a:lnTo>
                  <a:pt x="119857" y="16627"/>
                </a:lnTo>
                <a:lnTo>
                  <a:pt x="95175" y="3195"/>
                </a:lnTo>
                <a:lnTo>
                  <a:pt x="672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 txBox="1"/>
          <p:nvPr/>
        </p:nvSpPr>
        <p:spPr>
          <a:xfrm>
            <a:off x="9066600" y="2659002"/>
            <a:ext cx="110348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6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9" name="object 21"/>
          <p:cNvSpPr/>
          <p:nvPr/>
        </p:nvSpPr>
        <p:spPr>
          <a:xfrm rot="19709545" flipV="1">
            <a:off x="12408048" y="3082135"/>
            <a:ext cx="813844" cy="199898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6669" y="1423248"/>
            <a:ext cx="14682724" cy="2026516"/>
          </a:xfrm>
        </p:spPr>
        <p:txBody>
          <a:bodyPr/>
          <a:lstStyle/>
          <a:p>
            <a:r>
              <a:rPr lang="en-US" dirty="0" smtClean="0"/>
              <a:t>Why should we understand the implementation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4874" y="4065818"/>
            <a:ext cx="13152569" cy="2045753"/>
          </a:xfrm>
        </p:spPr>
        <p:txBody>
          <a:bodyPr/>
          <a:lstStyle/>
          <a:p>
            <a:pPr marL="952691" indent="-952691">
              <a:buFont typeface="Arial" charset="0"/>
              <a:buChar char="•"/>
            </a:pPr>
            <a:r>
              <a:rPr lang="en-US" sz="5001" dirty="0"/>
              <a:t>to understand the performance</a:t>
            </a:r>
          </a:p>
          <a:p>
            <a:pPr marL="952691" indent="-952691">
              <a:buFont typeface="Arial" charset="0"/>
              <a:buChar char="•"/>
            </a:pPr>
            <a:r>
              <a:rPr lang="en-US" sz="5001" dirty="0"/>
              <a:t>to avoid remembering the complex rules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6177938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026132" y="3099747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3099746"/>
            <a:ext cx="967469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129597" y="3588553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553218" y="407735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456616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548259" y="554351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3" y="5365819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814321" y="5543513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23627" y="6444114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80304" y="7009931"/>
            <a:ext cx="238586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048703" y="2227647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 txBox="1"/>
          <p:nvPr/>
        </p:nvSpPr>
        <p:spPr>
          <a:xfrm>
            <a:off x="13937204" y="2227036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 txBox="1"/>
          <p:nvPr/>
        </p:nvSpPr>
        <p:spPr>
          <a:xfrm>
            <a:off x="13116854" y="3797916"/>
            <a:ext cx="315433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x: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4850870" y="3797916"/>
            <a:ext cx="47315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5.0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12520530" y="2980907"/>
            <a:ext cx="691201" cy="0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36"/>
          <p:cNvSpPr/>
          <p:nvPr/>
        </p:nvSpPr>
        <p:spPr>
          <a:xfrm>
            <a:off x="13194265" y="2907599"/>
            <a:ext cx="147132" cy="147132"/>
          </a:xfrm>
          <a:custGeom>
            <a:avLst/>
            <a:gdLst/>
            <a:ahLst/>
            <a:cxnLst/>
            <a:rect l="l" t="t" r="r" b="b"/>
            <a:pathLst>
              <a:path w="176530" h="176530">
                <a:moveTo>
                  <a:pt x="0" y="0"/>
                </a:moveTo>
                <a:lnTo>
                  <a:pt x="0" y="175910"/>
                </a:lnTo>
                <a:lnTo>
                  <a:pt x="175910" y="8795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37"/>
          <p:cNvSpPr/>
          <p:nvPr/>
        </p:nvSpPr>
        <p:spPr>
          <a:xfrm>
            <a:off x="12415806" y="2919818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73296" y="0"/>
                </a:moveTo>
                <a:lnTo>
                  <a:pt x="44765" y="5759"/>
                </a:lnTo>
                <a:lnTo>
                  <a:pt x="21467" y="21467"/>
                </a:lnTo>
                <a:lnTo>
                  <a:pt x="5759" y="44765"/>
                </a:lnTo>
                <a:lnTo>
                  <a:pt x="0" y="73296"/>
                </a:lnTo>
                <a:lnTo>
                  <a:pt x="5759" y="101826"/>
                </a:lnTo>
                <a:lnTo>
                  <a:pt x="21467" y="125124"/>
                </a:lnTo>
                <a:lnTo>
                  <a:pt x="44765" y="140832"/>
                </a:lnTo>
                <a:lnTo>
                  <a:pt x="73296" y="146592"/>
                </a:lnTo>
                <a:lnTo>
                  <a:pt x="101826" y="140832"/>
                </a:lnTo>
                <a:lnTo>
                  <a:pt x="125124" y="125124"/>
                </a:lnTo>
                <a:lnTo>
                  <a:pt x="140832" y="101826"/>
                </a:lnTo>
                <a:lnTo>
                  <a:pt x="146592" y="73296"/>
                </a:lnTo>
                <a:lnTo>
                  <a:pt x="140832" y="44765"/>
                </a:lnTo>
                <a:lnTo>
                  <a:pt x="125124" y="21467"/>
                </a:lnTo>
                <a:lnTo>
                  <a:pt x="101826" y="5759"/>
                </a:lnTo>
                <a:lnTo>
                  <a:pt x="732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9"/>
          <p:cNvSpPr/>
          <p:nvPr/>
        </p:nvSpPr>
        <p:spPr>
          <a:xfrm>
            <a:off x="13180423" y="3033340"/>
            <a:ext cx="164068" cy="132842"/>
          </a:xfrm>
          <a:custGeom>
            <a:avLst/>
            <a:gdLst/>
            <a:ahLst/>
            <a:cxnLst/>
            <a:rect l="l" t="t" r="r" b="b"/>
            <a:pathLst>
              <a:path w="196850" h="159385">
                <a:moveTo>
                  <a:pt x="196653" y="0"/>
                </a:moveTo>
                <a:lnTo>
                  <a:pt x="0" y="3057"/>
                </a:lnTo>
                <a:lnTo>
                  <a:pt x="81107" y="159157"/>
                </a:lnTo>
                <a:lnTo>
                  <a:pt x="19665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0" name="object 40"/>
          <p:cNvSpPr/>
          <p:nvPr/>
        </p:nvSpPr>
        <p:spPr>
          <a:xfrm>
            <a:off x="12416002" y="3423159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67260" y="0"/>
                </a:moveTo>
                <a:lnTo>
                  <a:pt x="39291" y="8046"/>
                </a:lnTo>
                <a:lnTo>
                  <a:pt x="16627" y="26310"/>
                </a:lnTo>
                <a:lnTo>
                  <a:pt x="3195" y="50992"/>
                </a:lnTo>
                <a:lnTo>
                  <a:pt x="0" y="78910"/>
                </a:lnTo>
                <a:lnTo>
                  <a:pt x="8046" y="106880"/>
                </a:lnTo>
                <a:lnTo>
                  <a:pt x="26308" y="129544"/>
                </a:lnTo>
                <a:lnTo>
                  <a:pt x="50988" y="142976"/>
                </a:lnTo>
                <a:lnTo>
                  <a:pt x="78905" y="146172"/>
                </a:lnTo>
                <a:lnTo>
                  <a:pt x="106880" y="138126"/>
                </a:lnTo>
                <a:lnTo>
                  <a:pt x="129538" y="119858"/>
                </a:lnTo>
                <a:lnTo>
                  <a:pt x="142968" y="95179"/>
                </a:lnTo>
                <a:lnTo>
                  <a:pt x="146166" y="67264"/>
                </a:lnTo>
                <a:lnTo>
                  <a:pt x="138126" y="39291"/>
                </a:lnTo>
                <a:lnTo>
                  <a:pt x="119857" y="16627"/>
                </a:lnTo>
                <a:lnTo>
                  <a:pt x="95175" y="3195"/>
                </a:lnTo>
                <a:lnTo>
                  <a:pt x="672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41"/>
          <p:cNvSpPr txBox="1"/>
          <p:nvPr/>
        </p:nvSpPr>
        <p:spPr>
          <a:xfrm>
            <a:off x="9066600" y="2659002"/>
            <a:ext cx="110348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6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2" name="object 21"/>
          <p:cNvSpPr/>
          <p:nvPr/>
        </p:nvSpPr>
        <p:spPr>
          <a:xfrm rot="19709545" flipV="1">
            <a:off x="12408048" y="3082135"/>
            <a:ext cx="813844" cy="199898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6666657"/>
            <a:ext cx="8220760" cy="10210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026132" y="3099747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3099746"/>
            <a:ext cx="967469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129597" y="3588553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553218" y="407735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456616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548259" y="554351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3" y="5365819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3" y="6521125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14295" y="5543513"/>
            <a:ext cx="1597806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 marR="319151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5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23627" y="6932833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80304" y="7498737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048703" y="2227647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 txBox="1"/>
          <p:nvPr/>
        </p:nvSpPr>
        <p:spPr>
          <a:xfrm>
            <a:off x="13937204" y="2227036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4"/>
          <p:cNvSpPr txBox="1"/>
          <p:nvPr/>
        </p:nvSpPr>
        <p:spPr>
          <a:xfrm>
            <a:off x="13116854" y="3797916"/>
            <a:ext cx="315433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x: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4850870" y="3797916"/>
            <a:ext cx="47315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5.0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12520530" y="2980907"/>
            <a:ext cx="691201" cy="0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37"/>
          <p:cNvSpPr/>
          <p:nvPr/>
        </p:nvSpPr>
        <p:spPr>
          <a:xfrm>
            <a:off x="13194265" y="2907599"/>
            <a:ext cx="147132" cy="147132"/>
          </a:xfrm>
          <a:custGeom>
            <a:avLst/>
            <a:gdLst/>
            <a:ahLst/>
            <a:cxnLst/>
            <a:rect l="l" t="t" r="r" b="b"/>
            <a:pathLst>
              <a:path w="176530" h="176530">
                <a:moveTo>
                  <a:pt x="0" y="0"/>
                </a:moveTo>
                <a:lnTo>
                  <a:pt x="0" y="175910"/>
                </a:lnTo>
                <a:lnTo>
                  <a:pt x="175910" y="8795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/>
          <p:nvPr/>
        </p:nvSpPr>
        <p:spPr>
          <a:xfrm>
            <a:off x="12415806" y="2919818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73296" y="0"/>
                </a:moveTo>
                <a:lnTo>
                  <a:pt x="44765" y="5759"/>
                </a:lnTo>
                <a:lnTo>
                  <a:pt x="21467" y="21467"/>
                </a:lnTo>
                <a:lnTo>
                  <a:pt x="5759" y="44765"/>
                </a:lnTo>
                <a:lnTo>
                  <a:pt x="0" y="73296"/>
                </a:lnTo>
                <a:lnTo>
                  <a:pt x="5759" y="101826"/>
                </a:lnTo>
                <a:lnTo>
                  <a:pt x="21467" y="125124"/>
                </a:lnTo>
                <a:lnTo>
                  <a:pt x="44765" y="140832"/>
                </a:lnTo>
                <a:lnTo>
                  <a:pt x="73296" y="146592"/>
                </a:lnTo>
                <a:lnTo>
                  <a:pt x="101826" y="140832"/>
                </a:lnTo>
                <a:lnTo>
                  <a:pt x="125124" y="125124"/>
                </a:lnTo>
                <a:lnTo>
                  <a:pt x="140832" y="101826"/>
                </a:lnTo>
                <a:lnTo>
                  <a:pt x="146592" y="73296"/>
                </a:lnTo>
                <a:lnTo>
                  <a:pt x="140832" y="44765"/>
                </a:lnTo>
                <a:lnTo>
                  <a:pt x="125124" y="21467"/>
                </a:lnTo>
                <a:lnTo>
                  <a:pt x="101826" y="5759"/>
                </a:lnTo>
                <a:lnTo>
                  <a:pt x="732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0" name="object 40"/>
          <p:cNvSpPr/>
          <p:nvPr/>
        </p:nvSpPr>
        <p:spPr>
          <a:xfrm>
            <a:off x="13180423" y="3033340"/>
            <a:ext cx="164068" cy="132842"/>
          </a:xfrm>
          <a:custGeom>
            <a:avLst/>
            <a:gdLst/>
            <a:ahLst/>
            <a:cxnLst/>
            <a:rect l="l" t="t" r="r" b="b"/>
            <a:pathLst>
              <a:path w="196850" h="159385">
                <a:moveTo>
                  <a:pt x="196653" y="0"/>
                </a:moveTo>
                <a:lnTo>
                  <a:pt x="0" y="3057"/>
                </a:lnTo>
                <a:lnTo>
                  <a:pt x="81107" y="159157"/>
                </a:lnTo>
                <a:lnTo>
                  <a:pt x="19665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41"/>
          <p:cNvSpPr/>
          <p:nvPr/>
        </p:nvSpPr>
        <p:spPr>
          <a:xfrm>
            <a:off x="12416002" y="3423159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67260" y="0"/>
                </a:moveTo>
                <a:lnTo>
                  <a:pt x="39291" y="8046"/>
                </a:lnTo>
                <a:lnTo>
                  <a:pt x="16627" y="26310"/>
                </a:lnTo>
                <a:lnTo>
                  <a:pt x="3195" y="50992"/>
                </a:lnTo>
                <a:lnTo>
                  <a:pt x="0" y="78910"/>
                </a:lnTo>
                <a:lnTo>
                  <a:pt x="8046" y="106880"/>
                </a:lnTo>
                <a:lnTo>
                  <a:pt x="26308" y="129544"/>
                </a:lnTo>
                <a:lnTo>
                  <a:pt x="50988" y="142976"/>
                </a:lnTo>
                <a:lnTo>
                  <a:pt x="78905" y="146172"/>
                </a:lnTo>
                <a:lnTo>
                  <a:pt x="106880" y="138126"/>
                </a:lnTo>
                <a:lnTo>
                  <a:pt x="129538" y="119858"/>
                </a:lnTo>
                <a:lnTo>
                  <a:pt x="142968" y="95179"/>
                </a:lnTo>
                <a:lnTo>
                  <a:pt x="146166" y="67264"/>
                </a:lnTo>
                <a:lnTo>
                  <a:pt x="138126" y="39291"/>
                </a:lnTo>
                <a:lnTo>
                  <a:pt x="119857" y="16627"/>
                </a:lnTo>
                <a:lnTo>
                  <a:pt x="95175" y="3195"/>
                </a:lnTo>
                <a:lnTo>
                  <a:pt x="672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42"/>
          <p:cNvSpPr txBox="1"/>
          <p:nvPr/>
        </p:nvSpPr>
        <p:spPr>
          <a:xfrm>
            <a:off x="9066600" y="2659002"/>
            <a:ext cx="110348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6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4" name="object 21"/>
          <p:cNvSpPr/>
          <p:nvPr/>
        </p:nvSpPr>
        <p:spPr>
          <a:xfrm rot="19709545" flipV="1">
            <a:off x="12408048" y="3154569"/>
            <a:ext cx="813844" cy="199898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7155376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07042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Allocation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026132" y="3099747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3099746"/>
            <a:ext cx="967469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129597" y="3588553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553218" y="407735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456616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548259" y="554351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3" y="5365819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4" y="6521125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499019" y="5543514"/>
            <a:ext cx="1913240" cy="1301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25503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325503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80304" y="7009932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23627" y="7421551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048703" y="2227647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 txBox="1"/>
          <p:nvPr/>
        </p:nvSpPr>
        <p:spPr>
          <a:xfrm>
            <a:off x="9066600" y="2660358"/>
            <a:ext cx="1104016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58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3937116" y="2226948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4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35"/>
          <p:cNvSpPr txBox="1"/>
          <p:nvPr/>
        </p:nvSpPr>
        <p:spPr>
          <a:xfrm>
            <a:off x="13116854" y="3797916"/>
            <a:ext cx="315433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x: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4850870" y="3797916"/>
            <a:ext cx="47315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5.0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2520530" y="2980907"/>
            <a:ext cx="691201" cy="0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/>
          <p:nvPr/>
        </p:nvSpPr>
        <p:spPr>
          <a:xfrm>
            <a:off x="13194265" y="2907599"/>
            <a:ext cx="147132" cy="147132"/>
          </a:xfrm>
          <a:custGeom>
            <a:avLst/>
            <a:gdLst/>
            <a:ahLst/>
            <a:cxnLst/>
            <a:rect l="l" t="t" r="r" b="b"/>
            <a:pathLst>
              <a:path w="176530" h="176530">
                <a:moveTo>
                  <a:pt x="0" y="0"/>
                </a:moveTo>
                <a:lnTo>
                  <a:pt x="0" y="175910"/>
                </a:lnTo>
                <a:lnTo>
                  <a:pt x="175910" y="8795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9"/>
          <p:cNvSpPr/>
          <p:nvPr/>
        </p:nvSpPr>
        <p:spPr>
          <a:xfrm>
            <a:off x="12415806" y="2919818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73296" y="0"/>
                </a:moveTo>
                <a:lnTo>
                  <a:pt x="44765" y="5759"/>
                </a:lnTo>
                <a:lnTo>
                  <a:pt x="21467" y="21467"/>
                </a:lnTo>
                <a:lnTo>
                  <a:pt x="5759" y="44765"/>
                </a:lnTo>
                <a:lnTo>
                  <a:pt x="0" y="73296"/>
                </a:lnTo>
                <a:lnTo>
                  <a:pt x="5759" y="101826"/>
                </a:lnTo>
                <a:lnTo>
                  <a:pt x="21467" y="125124"/>
                </a:lnTo>
                <a:lnTo>
                  <a:pt x="44765" y="140832"/>
                </a:lnTo>
                <a:lnTo>
                  <a:pt x="73296" y="146592"/>
                </a:lnTo>
                <a:lnTo>
                  <a:pt x="101826" y="140832"/>
                </a:lnTo>
                <a:lnTo>
                  <a:pt x="125124" y="125124"/>
                </a:lnTo>
                <a:lnTo>
                  <a:pt x="140832" y="101826"/>
                </a:lnTo>
                <a:lnTo>
                  <a:pt x="146592" y="73296"/>
                </a:lnTo>
                <a:lnTo>
                  <a:pt x="140832" y="44765"/>
                </a:lnTo>
                <a:lnTo>
                  <a:pt x="125124" y="21467"/>
                </a:lnTo>
                <a:lnTo>
                  <a:pt x="101826" y="5759"/>
                </a:lnTo>
                <a:lnTo>
                  <a:pt x="732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41"/>
          <p:cNvSpPr/>
          <p:nvPr/>
        </p:nvSpPr>
        <p:spPr>
          <a:xfrm>
            <a:off x="13180423" y="3033340"/>
            <a:ext cx="164068" cy="132842"/>
          </a:xfrm>
          <a:custGeom>
            <a:avLst/>
            <a:gdLst/>
            <a:ahLst/>
            <a:cxnLst/>
            <a:rect l="l" t="t" r="r" b="b"/>
            <a:pathLst>
              <a:path w="196850" h="159385">
                <a:moveTo>
                  <a:pt x="196653" y="0"/>
                </a:moveTo>
                <a:lnTo>
                  <a:pt x="0" y="3057"/>
                </a:lnTo>
                <a:lnTo>
                  <a:pt x="81107" y="159157"/>
                </a:lnTo>
                <a:lnTo>
                  <a:pt x="19665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42"/>
          <p:cNvSpPr/>
          <p:nvPr/>
        </p:nvSpPr>
        <p:spPr>
          <a:xfrm>
            <a:off x="12416002" y="3423159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67260" y="0"/>
                </a:moveTo>
                <a:lnTo>
                  <a:pt x="39291" y="8046"/>
                </a:lnTo>
                <a:lnTo>
                  <a:pt x="16627" y="26310"/>
                </a:lnTo>
                <a:lnTo>
                  <a:pt x="3195" y="50992"/>
                </a:lnTo>
                <a:lnTo>
                  <a:pt x="0" y="78910"/>
                </a:lnTo>
                <a:lnTo>
                  <a:pt x="8046" y="106880"/>
                </a:lnTo>
                <a:lnTo>
                  <a:pt x="26308" y="129544"/>
                </a:lnTo>
                <a:lnTo>
                  <a:pt x="50988" y="142976"/>
                </a:lnTo>
                <a:lnTo>
                  <a:pt x="78905" y="146172"/>
                </a:lnTo>
                <a:lnTo>
                  <a:pt x="106880" y="138126"/>
                </a:lnTo>
                <a:lnTo>
                  <a:pt x="129538" y="119858"/>
                </a:lnTo>
                <a:lnTo>
                  <a:pt x="142968" y="95179"/>
                </a:lnTo>
                <a:lnTo>
                  <a:pt x="146166" y="67264"/>
                </a:lnTo>
                <a:lnTo>
                  <a:pt x="138126" y="39291"/>
                </a:lnTo>
                <a:lnTo>
                  <a:pt x="119857" y="16627"/>
                </a:lnTo>
                <a:lnTo>
                  <a:pt x="95175" y="3195"/>
                </a:lnTo>
                <a:lnTo>
                  <a:pt x="672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3" name="object 21"/>
          <p:cNvSpPr/>
          <p:nvPr/>
        </p:nvSpPr>
        <p:spPr>
          <a:xfrm rot="19709545" flipV="1">
            <a:off x="12408048" y="3154569"/>
            <a:ext cx="813844" cy="199898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61359" y="5338777"/>
            <a:ext cx="10625757" cy="91050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35225" marR="4234" indent="-925168">
              <a:lnSpc>
                <a:spcPts val="7143"/>
              </a:lnSpc>
            </a:pPr>
            <a:r>
              <a:rPr lang="en-US" spc="246" dirty="0"/>
              <a:t>Problem with large value types</a:t>
            </a:r>
            <a:endParaRPr spc="283" dirty="0"/>
          </a:p>
        </p:txBody>
      </p:sp>
    </p:spTree>
    <p:extLst>
      <p:ext uri="{BB962C8B-B14F-4D97-AF65-F5344CB8AC3E}">
        <p14:creationId xmlns:p14="http://schemas.microsoft.com/office/powerpoint/2010/main" val="63829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348879" y="5717495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 txBox="1"/>
          <p:nvPr/>
        </p:nvSpPr>
        <p:spPr>
          <a:xfrm>
            <a:off x="12015467" y="222764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33539" y="2834007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1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33539" y="4749638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2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graphicFrame>
        <p:nvGraphicFramePr>
          <p:cNvPr id="15" name="object 15"/>
          <p:cNvGraphicFramePr>
            <a:graphicFrameLocks noGrp="1"/>
          </p:cNvGraphicFramePr>
          <p:nvPr>
            <p:extLst/>
          </p:nvPr>
        </p:nvGraphicFramePr>
        <p:xfrm>
          <a:off x="11199769" y="2749665"/>
          <a:ext cx="2443592" cy="19548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00297"/>
                <a:gridCol w="1343295"/>
              </a:tblGrid>
              <a:tr h="488705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lang="en-US"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1</a:t>
                      </a: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: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6523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</a:t>
                      </a:r>
                      <a:r>
                        <a:rPr lang="en-US"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1</a:t>
                      </a: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: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lang="en-US"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2</a:t>
                      </a: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: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</a:t>
                      </a:r>
                      <a:r>
                        <a:rPr lang="en-US"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2</a:t>
                      </a: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: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" name="object 15"/>
          <p:cNvGraphicFramePr>
            <a:graphicFrameLocks noGrp="1"/>
          </p:cNvGraphicFramePr>
          <p:nvPr>
            <p:extLst/>
          </p:nvPr>
        </p:nvGraphicFramePr>
        <p:xfrm>
          <a:off x="11204713" y="4720530"/>
          <a:ext cx="2443592" cy="19548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00297"/>
                <a:gridCol w="1343295"/>
              </a:tblGrid>
              <a:tr h="488705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lang="en-US"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1</a:t>
                      </a: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: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lang="en-US" sz="2000" dirty="0" smtClean="0">
                          <a:latin typeface="Lucida Console"/>
                          <a:cs typeface="Lucida Console"/>
                        </a:rPr>
                        <a:t>5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6523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</a:t>
                      </a:r>
                      <a:r>
                        <a:rPr lang="en-US"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1</a:t>
                      </a: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: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</a:t>
                      </a:r>
                      <a:r>
                        <a:rPr lang="en-US"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2</a:t>
                      </a: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: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901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</a:t>
                      </a:r>
                      <a:r>
                        <a:rPr lang="en-US"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2</a:t>
                      </a:r>
                      <a:r>
                        <a:rPr sz="2000" spc="10" dirty="0" smtClean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: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54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17" name="object 7"/>
          <p:cNvSpPr txBox="1"/>
          <p:nvPr/>
        </p:nvSpPr>
        <p:spPr>
          <a:xfrm>
            <a:off x="2027028" y="3099747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Line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8" name="object 8"/>
          <p:cNvSpPr txBox="1"/>
          <p:nvPr/>
        </p:nvSpPr>
        <p:spPr>
          <a:xfrm>
            <a:off x="1080304" y="3099746"/>
            <a:ext cx="967469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 err="1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endParaRPr sz="2042" dirty="0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9" name="object 9"/>
          <p:cNvSpPr txBox="1"/>
          <p:nvPr/>
        </p:nvSpPr>
        <p:spPr>
          <a:xfrm>
            <a:off x="2183769" y="3588553"/>
            <a:ext cx="2426381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1, x2, y2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0" name="object 10"/>
          <p:cNvSpPr txBox="1"/>
          <p:nvPr/>
        </p:nvSpPr>
        <p:spPr>
          <a:xfrm>
            <a:off x="4682621" y="3593849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1" name="object 11"/>
          <p:cNvSpPr txBox="1"/>
          <p:nvPr/>
        </p:nvSpPr>
        <p:spPr>
          <a:xfrm>
            <a:off x="1553218" y="407735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12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13"/>
          <p:cNvSpPr txBox="1"/>
          <p:nvPr/>
        </p:nvSpPr>
        <p:spPr>
          <a:xfrm>
            <a:off x="1080304" y="456616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14"/>
          <p:cNvSpPr txBox="1"/>
          <p:nvPr/>
        </p:nvSpPr>
        <p:spPr>
          <a:xfrm>
            <a:off x="4548259" y="5543514"/>
            <a:ext cx="3929951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</a:t>
            </a:r>
            <a:r>
              <a:rPr sz="2042" spc="8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sz="2042" spc="-63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>
                <a:solidFill>
                  <a:srgbClr val="FFFFFF"/>
                </a:solidFill>
                <a:latin typeface="Lucida Console"/>
                <a:cs typeface="Lucida Console"/>
              </a:rPr>
              <a:t>0</a:t>
            </a:r>
            <a:r>
              <a:rPr lang="en-US" sz="2042" spc="8">
                <a:solidFill>
                  <a:srgbClr val="FFFFFF"/>
                </a:solidFill>
                <a:latin typeface="Lucida Console"/>
                <a:cs typeface="Lucida Console"/>
              </a:rPr>
              <a:t>, x2: 0, y2: 0</a:t>
            </a:r>
            <a:r>
              <a:rPr sz="2042" spc="8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5" name="object 15"/>
          <p:cNvSpPr txBox="1"/>
          <p:nvPr/>
        </p:nvSpPr>
        <p:spPr>
          <a:xfrm>
            <a:off x="1080303" y="5365819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2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6" name="object 16"/>
          <p:cNvSpPr txBox="1"/>
          <p:nvPr/>
        </p:nvSpPr>
        <p:spPr>
          <a:xfrm>
            <a:off x="1080303" y="6521125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1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7" name="object 17"/>
          <p:cNvSpPr txBox="1"/>
          <p:nvPr/>
        </p:nvSpPr>
        <p:spPr>
          <a:xfrm>
            <a:off x="2499019" y="5543514"/>
            <a:ext cx="2813938" cy="1301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25503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endParaRPr sz="2042" dirty="0">
              <a:latin typeface="Lucida Console"/>
              <a:cs typeface="Lucida Console"/>
            </a:endParaRPr>
          </a:p>
          <a:p>
            <a:pPr marL="325503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 dirty="0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8" name="object 18"/>
          <p:cNvSpPr txBox="1"/>
          <p:nvPr/>
        </p:nvSpPr>
        <p:spPr>
          <a:xfrm>
            <a:off x="1080304" y="7009932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</a:t>
            </a:r>
            <a:r>
              <a:rPr lang="en-US"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1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9" name="object 19"/>
          <p:cNvSpPr txBox="1"/>
          <p:nvPr/>
        </p:nvSpPr>
        <p:spPr>
          <a:xfrm>
            <a:off x="523627" y="7421551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</a:t>
            </a:r>
            <a:r>
              <a:rPr lang="en-US"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2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34" name="object 2"/>
          <p:cNvSpPr txBox="1">
            <a:spLocks/>
          </p:cNvSpPr>
          <p:nvPr/>
        </p:nvSpPr>
        <p:spPr>
          <a:xfrm>
            <a:off x="526273" y="1446204"/>
            <a:ext cx="14682724" cy="756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44988">
              <a:spcBef>
                <a:spcPts val="567"/>
              </a:spcBef>
            </a:pPr>
            <a:r>
              <a:rPr lang="en-US" sz="4918" kern="0" spc="-4" dirty="0">
                <a:solidFill>
                  <a:srgbClr val="8E8E93"/>
                </a:solidFill>
              </a:rPr>
              <a:t>P</a:t>
            </a:r>
            <a:r>
              <a:rPr lang="en-US" sz="4918" kern="0" spc="-4" dirty="0">
                <a:solidFill>
                  <a:srgbClr val="8E8E93"/>
                </a:solidFill>
              </a:rPr>
              <a:t>roblem with large value type</a:t>
            </a:r>
            <a:endParaRPr lang="en-US" sz="4918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7155376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2027028" y="3099747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3099746"/>
            <a:ext cx="967469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</a:t>
            </a:r>
            <a:endParaRPr sz="2042" dirty="0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83769" y="3588553"/>
            <a:ext cx="2426381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1, x2, y2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82621" y="3593849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553218" y="407735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456616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548259" y="5543514"/>
            <a:ext cx="3929951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</a:t>
            </a:r>
            <a:r>
              <a:rPr sz="2042" spc="8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sz="2042" spc="-63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>
                <a:solidFill>
                  <a:srgbClr val="FFFFFF"/>
                </a:solidFill>
                <a:latin typeface="Lucida Console"/>
                <a:cs typeface="Lucida Console"/>
              </a:rPr>
              <a:t>0</a:t>
            </a:r>
            <a:r>
              <a:rPr lang="en-US" sz="2042" spc="8">
                <a:solidFill>
                  <a:srgbClr val="FFFFFF"/>
                </a:solidFill>
                <a:latin typeface="Lucida Console"/>
                <a:cs typeface="Lucida Console"/>
              </a:rPr>
              <a:t>, x2: 0, y2: 0</a:t>
            </a:r>
            <a:r>
              <a:rPr sz="2042" spc="8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3" y="5365819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2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4" y="6521125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1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499019" y="5543514"/>
            <a:ext cx="2813938" cy="1301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25503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endParaRPr sz="2042" dirty="0">
              <a:latin typeface="Lucida Console"/>
              <a:cs typeface="Lucida Console"/>
            </a:endParaRPr>
          </a:p>
          <a:p>
            <a:pPr marL="325503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</a:t>
            </a:r>
            <a:endParaRPr sz="2042" dirty="0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80304" y="7009932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</a:t>
            </a:r>
            <a:r>
              <a:rPr lang="en-US"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1`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23627" y="7421551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</a:t>
            </a:r>
            <a:r>
              <a:rPr lang="en-US"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2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048703" y="2227647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3937116" y="2226948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13"/>
          <p:cNvSpPr/>
          <p:nvPr/>
        </p:nvSpPr>
        <p:spPr>
          <a:xfrm>
            <a:off x="13499515" y="3308125"/>
            <a:ext cx="2310177" cy="3291936"/>
          </a:xfrm>
          <a:custGeom>
            <a:avLst/>
            <a:gdLst/>
            <a:ahLst/>
            <a:cxnLst/>
            <a:rect l="l" t="t" r="r" b="b"/>
            <a:pathLst>
              <a:path w="2771775" h="3949700">
                <a:moveTo>
                  <a:pt x="0" y="0"/>
                </a:moveTo>
                <a:lnTo>
                  <a:pt x="2771486" y="0"/>
                </a:lnTo>
                <a:lnTo>
                  <a:pt x="2771486" y="3949293"/>
                </a:lnTo>
                <a:lnTo>
                  <a:pt x="0" y="39492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14"/>
          <p:cNvSpPr/>
          <p:nvPr/>
        </p:nvSpPr>
        <p:spPr>
          <a:xfrm>
            <a:off x="13652763" y="39163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15"/>
          <p:cNvSpPr txBox="1"/>
          <p:nvPr/>
        </p:nvSpPr>
        <p:spPr>
          <a:xfrm>
            <a:off x="13652763" y="3384078"/>
            <a:ext cx="2003741" cy="3858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70920" rIns="0" bIns="0" rtlCol="0">
            <a:spAutoFit/>
          </a:bodyPr>
          <a:lstStyle/>
          <a:p>
            <a:pPr marL="50810">
              <a:spcBef>
                <a:spcPts val="55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type: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16"/>
          <p:cNvSpPr/>
          <p:nvPr/>
        </p:nvSpPr>
        <p:spPr>
          <a:xfrm>
            <a:off x="13652763" y="444359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17"/>
          <p:cNvSpPr/>
          <p:nvPr/>
        </p:nvSpPr>
        <p:spPr>
          <a:xfrm>
            <a:off x="13652763" y="497334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18"/>
          <p:cNvSpPr/>
          <p:nvPr/>
        </p:nvSpPr>
        <p:spPr>
          <a:xfrm>
            <a:off x="13652763" y="550310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19"/>
          <p:cNvSpPr txBox="1"/>
          <p:nvPr/>
        </p:nvSpPr>
        <p:spPr>
          <a:xfrm>
            <a:off x="13693057" y="3987247"/>
            <a:ext cx="1440090" cy="19109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546"/>
              </a:spcBef>
            </a:pPr>
            <a:r>
              <a:rPr sz="2375" b="1" spc="17" dirty="0">
                <a:solidFill>
                  <a:srgbClr val="FFFFFF"/>
                </a:solidFill>
                <a:latin typeface="Lucida Sans Typewriter"/>
                <a:cs typeface="Lucida Sans Typewriter"/>
              </a:rPr>
              <a:t>x1:</a:t>
            </a:r>
            <a:r>
              <a:rPr sz="2375" b="1" spc="-67" dirty="0">
                <a:solidFill>
                  <a:srgbClr val="FFFFFF"/>
                </a:solidFill>
                <a:latin typeface="Lucida Sans Typewriter"/>
                <a:cs typeface="Lucida Sans Typewriter"/>
              </a:rPr>
              <a:t> </a:t>
            </a:r>
            <a:r>
              <a:rPr sz="2375" b="1" spc="17" dirty="0">
                <a:solidFill>
                  <a:srgbClr val="FFFFFF"/>
                </a:solidFill>
                <a:latin typeface="Lucida Sans Typewriter"/>
                <a:cs typeface="Lucida Sans Typewriter"/>
              </a:rPr>
              <a:t>3.0</a:t>
            </a:r>
            <a:endParaRPr sz="2375">
              <a:latin typeface="Lucida Sans Typewriter"/>
              <a:cs typeface="Lucida Sans Typewriter"/>
            </a:endParaRPr>
          </a:p>
          <a:p>
            <a:pPr marL="10585">
              <a:spcBef>
                <a:spcPts val="1467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1.0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74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20"/>
          <p:cNvSpPr txBox="1"/>
          <p:nvPr/>
        </p:nvSpPr>
        <p:spPr>
          <a:xfrm>
            <a:off x="13652763" y="6032862"/>
            <a:ext cx="2003741" cy="390141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5154" rIns="0" bIns="0" rtlCol="0">
            <a:spAutoFit/>
          </a:bodyPr>
          <a:lstStyle/>
          <a:p>
            <a:pPr marL="50810">
              <a:spcBef>
                <a:spcPts val="5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21"/>
          <p:cNvSpPr/>
          <p:nvPr/>
        </p:nvSpPr>
        <p:spPr>
          <a:xfrm>
            <a:off x="12362398" y="3629528"/>
            <a:ext cx="1077553" cy="0"/>
          </a:xfrm>
          <a:custGeom>
            <a:avLst/>
            <a:gdLst/>
            <a:ahLst/>
            <a:cxnLst/>
            <a:rect l="l" t="t" r="r" b="b"/>
            <a:pathLst>
              <a:path w="1292859">
                <a:moveTo>
                  <a:pt x="0" y="0"/>
                </a:moveTo>
                <a:lnTo>
                  <a:pt x="15706" y="0"/>
                </a:lnTo>
                <a:lnTo>
                  <a:pt x="1276997" y="0"/>
                </a:lnTo>
                <a:lnTo>
                  <a:pt x="129270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22"/>
          <p:cNvSpPr/>
          <p:nvPr/>
        </p:nvSpPr>
        <p:spPr>
          <a:xfrm>
            <a:off x="13426730" y="3571928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2"/>
          <p:cNvSpPr/>
          <p:nvPr/>
        </p:nvSpPr>
        <p:spPr>
          <a:xfrm>
            <a:off x="13402828" y="3783308"/>
            <a:ext cx="108496" cy="128079"/>
          </a:xfrm>
          <a:custGeom>
            <a:avLst/>
            <a:gdLst/>
            <a:ahLst/>
            <a:cxnLst/>
            <a:rect l="l" t="t" r="r" b="b"/>
            <a:pathLst>
              <a:path w="130175" h="153670">
                <a:moveTo>
                  <a:pt x="112792" y="0"/>
                </a:moveTo>
                <a:lnTo>
                  <a:pt x="0" y="105619"/>
                </a:lnTo>
                <a:lnTo>
                  <a:pt x="129619" y="153607"/>
                </a:lnTo>
                <a:lnTo>
                  <a:pt x="11279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6"/>
          <p:cNvSpPr txBox="1"/>
          <p:nvPr/>
        </p:nvSpPr>
        <p:spPr>
          <a:xfrm>
            <a:off x="11855735" y="2588427"/>
            <a:ext cx="2555749" cy="386934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71978" rIns="0" bIns="0" rtlCol="0">
            <a:spAutoFit/>
          </a:bodyPr>
          <a:lstStyle/>
          <a:p>
            <a:pPr marL="99503">
              <a:spcBef>
                <a:spcPts val="567"/>
              </a:spcBef>
            </a:pP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line2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1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35" name="object 3"/>
          <p:cNvSpPr/>
          <p:nvPr/>
        </p:nvSpPr>
        <p:spPr>
          <a:xfrm>
            <a:off x="10480780" y="3308126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7"/>
          <p:cNvSpPr/>
          <p:nvPr/>
        </p:nvSpPr>
        <p:spPr>
          <a:xfrm>
            <a:off x="10634027" y="338407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23"/>
          <p:cNvSpPr/>
          <p:nvPr/>
        </p:nvSpPr>
        <p:spPr>
          <a:xfrm>
            <a:off x="12279490" y="3581528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3"/>
                </a:lnTo>
                <a:lnTo>
                  <a:pt x="16869" y="98309"/>
                </a:lnTo>
                <a:lnTo>
                  <a:pt x="35175" y="110653"/>
                </a:lnTo>
                <a:lnTo>
                  <a:pt x="57589" y="115179"/>
                </a:lnTo>
                <a:lnTo>
                  <a:pt x="80008" y="110653"/>
                </a:lnTo>
                <a:lnTo>
                  <a:pt x="98313" y="98309"/>
                </a:lnTo>
                <a:lnTo>
                  <a:pt x="110654" y="80003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26"/>
          <p:cNvSpPr/>
          <p:nvPr/>
        </p:nvSpPr>
        <p:spPr>
          <a:xfrm>
            <a:off x="10634027" y="3917221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3"/>
          <p:cNvSpPr/>
          <p:nvPr/>
        </p:nvSpPr>
        <p:spPr>
          <a:xfrm>
            <a:off x="12173255" y="4140329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4943" y="0"/>
                </a:moveTo>
                <a:lnTo>
                  <a:pt x="33493" y="5219"/>
                </a:lnTo>
                <a:lnTo>
                  <a:pt x="15564" y="18101"/>
                </a:lnTo>
                <a:lnTo>
                  <a:pt x="3535" y="37549"/>
                </a:lnTo>
                <a:lnTo>
                  <a:pt x="0" y="60144"/>
                </a:lnTo>
                <a:lnTo>
                  <a:pt x="5219" y="81597"/>
                </a:lnTo>
                <a:lnTo>
                  <a:pt x="18102" y="99528"/>
                </a:lnTo>
                <a:lnTo>
                  <a:pt x="37555" y="111557"/>
                </a:lnTo>
                <a:lnTo>
                  <a:pt x="60144" y="115093"/>
                </a:lnTo>
                <a:lnTo>
                  <a:pt x="81594" y="109873"/>
                </a:lnTo>
                <a:lnTo>
                  <a:pt x="99524" y="96990"/>
                </a:lnTo>
                <a:lnTo>
                  <a:pt x="111553" y="77537"/>
                </a:lnTo>
                <a:lnTo>
                  <a:pt x="115092" y="54942"/>
                </a:lnTo>
                <a:lnTo>
                  <a:pt x="109872" y="33490"/>
                </a:lnTo>
                <a:lnTo>
                  <a:pt x="96987" y="15563"/>
                </a:lnTo>
                <a:lnTo>
                  <a:pt x="77533" y="3539"/>
                </a:lnTo>
                <a:lnTo>
                  <a:pt x="5494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0" name="object 34"/>
          <p:cNvSpPr txBox="1"/>
          <p:nvPr/>
        </p:nvSpPr>
        <p:spPr>
          <a:xfrm>
            <a:off x="9385841" y="3381951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line1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41" name="object 35"/>
          <p:cNvSpPr txBox="1"/>
          <p:nvPr/>
        </p:nvSpPr>
        <p:spPr>
          <a:xfrm>
            <a:off x="9442351" y="4012941"/>
            <a:ext cx="1099362" cy="8465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line2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  <a:p>
            <a:pPr marL="1464497">
              <a:spcBef>
                <a:spcPts val="1688"/>
              </a:spcBef>
            </a:pP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42" name="object 27"/>
          <p:cNvSpPr/>
          <p:nvPr/>
        </p:nvSpPr>
        <p:spPr>
          <a:xfrm>
            <a:off x="10618337" y="394291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3" name="object 27"/>
          <p:cNvSpPr/>
          <p:nvPr/>
        </p:nvSpPr>
        <p:spPr>
          <a:xfrm>
            <a:off x="10593969" y="446361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4" name="object 27"/>
          <p:cNvSpPr/>
          <p:nvPr/>
        </p:nvSpPr>
        <p:spPr>
          <a:xfrm>
            <a:off x="10569776" y="499586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27"/>
          <p:cNvSpPr/>
          <p:nvPr/>
        </p:nvSpPr>
        <p:spPr>
          <a:xfrm>
            <a:off x="10569776" y="550394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14"/>
          <p:cNvSpPr/>
          <p:nvPr/>
        </p:nvSpPr>
        <p:spPr>
          <a:xfrm>
            <a:off x="12310401" y="3623982"/>
            <a:ext cx="1077553" cy="0"/>
          </a:xfrm>
          <a:custGeom>
            <a:avLst/>
            <a:gdLst/>
            <a:ahLst/>
            <a:cxnLst/>
            <a:rect l="l" t="t" r="r" b="b"/>
            <a:pathLst>
              <a:path w="1292859">
                <a:moveTo>
                  <a:pt x="0" y="0"/>
                </a:moveTo>
                <a:lnTo>
                  <a:pt x="15706" y="0"/>
                </a:lnTo>
                <a:lnTo>
                  <a:pt x="1276997" y="0"/>
                </a:lnTo>
                <a:lnTo>
                  <a:pt x="129270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7" name="object 14"/>
          <p:cNvSpPr/>
          <p:nvPr/>
        </p:nvSpPr>
        <p:spPr>
          <a:xfrm rot="20540394" flipV="1">
            <a:off x="12087401" y="3450942"/>
            <a:ext cx="1215164" cy="614270"/>
          </a:xfrm>
          <a:custGeom>
            <a:avLst/>
            <a:gdLst/>
            <a:ahLst/>
            <a:cxnLst/>
            <a:rect l="l" t="t" r="r" b="b"/>
            <a:pathLst>
              <a:path w="1292859">
                <a:moveTo>
                  <a:pt x="0" y="0"/>
                </a:moveTo>
                <a:lnTo>
                  <a:pt x="15706" y="0"/>
                </a:lnTo>
                <a:lnTo>
                  <a:pt x="1276997" y="0"/>
                </a:lnTo>
                <a:lnTo>
                  <a:pt x="129270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8" name="object 2"/>
          <p:cNvSpPr txBox="1">
            <a:spLocks/>
          </p:cNvSpPr>
          <p:nvPr/>
        </p:nvSpPr>
        <p:spPr>
          <a:xfrm>
            <a:off x="526273" y="1446204"/>
            <a:ext cx="14682724" cy="756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44988">
              <a:spcBef>
                <a:spcPts val="567"/>
              </a:spcBef>
            </a:pPr>
            <a:r>
              <a:rPr lang="en-US" sz="4918" kern="0" spc="-4" dirty="0">
                <a:solidFill>
                  <a:srgbClr val="8E8E93"/>
                </a:solidFill>
              </a:rPr>
              <a:t>P</a:t>
            </a:r>
            <a:r>
              <a:rPr lang="en-US" sz="4918" kern="0" spc="-4" dirty="0">
                <a:solidFill>
                  <a:srgbClr val="8E8E93"/>
                </a:solidFill>
              </a:rPr>
              <a:t>roblem </a:t>
            </a:r>
            <a:r>
              <a:rPr lang="en-US" sz="4918" kern="0" spc="-4">
                <a:solidFill>
                  <a:srgbClr val="8E8E93"/>
                </a:solidFill>
              </a:rPr>
              <a:t>with large value </a:t>
            </a:r>
            <a:r>
              <a:rPr lang="en-US" sz="4918" kern="0" spc="-4" dirty="0">
                <a:solidFill>
                  <a:srgbClr val="8E8E93"/>
                </a:solidFill>
              </a:rPr>
              <a:t>type</a:t>
            </a:r>
            <a:endParaRPr lang="en-US" sz="4918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09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61359" y="5338777"/>
            <a:ext cx="10625757" cy="91050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35225" marR="4234" indent="-925168" algn="ctr">
              <a:lnSpc>
                <a:spcPts val="7143"/>
              </a:lnSpc>
            </a:pPr>
            <a:r>
              <a:rPr lang="en-US" spc="246" dirty="0"/>
              <a:t>Copy-on-Write</a:t>
            </a:r>
            <a:endParaRPr spc="283" dirty="0"/>
          </a:p>
        </p:txBody>
      </p:sp>
    </p:spTree>
    <p:extLst>
      <p:ext uri="{BB962C8B-B14F-4D97-AF65-F5344CB8AC3E}">
        <p14:creationId xmlns:p14="http://schemas.microsoft.com/office/powerpoint/2010/main" val="71251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229" dirty="0"/>
              <a:t>Copy-on-Write</a:t>
            </a:r>
            <a:endParaRPr spc="-191" dirty="0"/>
          </a:p>
        </p:txBody>
      </p:sp>
      <p:sp>
        <p:nvSpPr>
          <p:cNvPr id="13" name="object 13"/>
          <p:cNvSpPr/>
          <p:nvPr/>
        </p:nvSpPr>
        <p:spPr>
          <a:xfrm>
            <a:off x="8732439" y="4087505"/>
            <a:ext cx="2310177" cy="3291936"/>
          </a:xfrm>
          <a:custGeom>
            <a:avLst/>
            <a:gdLst/>
            <a:ahLst/>
            <a:cxnLst/>
            <a:rect l="l" t="t" r="r" b="b"/>
            <a:pathLst>
              <a:path w="2771775" h="3949700">
                <a:moveTo>
                  <a:pt x="0" y="0"/>
                </a:moveTo>
                <a:lnTo>
                  <a:pt x="2771486" y="0"/>
                </a:lnTo>
                <a:lnTo>
                  <a:pt x="2771486" y="3949293"/>
                </a:lnTo>
                <a:lnTo>
                  <a:pt x="0" y="39492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/>
          <p:nvPr/>
        </p:nvSpPr>
        <p:spPr>
          <a:xfrm>
            <a:off x="8885687" y="469573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 txBox="1"/>
          <p:nvPr/>
        </p:nvSpPr>
        <p:spPr>
          <a:xfrm>
            <a:off x="8885687" y="4163458"/>
            <a:ext cx="2003741" cy="3858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70920" rIns="0" bIns="0" rtlCol="0">
            <a:spAutoFit/>
          </a:bodyPr>
          <a:lstStyle/>
          <a:p>
            <a:pPr marL="50810">
              <a:spcBef>
                <a:spcPts val="55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type: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885687" y="522297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8885687" y="5752726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/>
          <p:nvPr/>
        </p:nvSpPr>
        <p:spPr>
          <a:xfrm>
            <a:off x="8885687" y="628248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 txBox="1"/>
          <p:nvPr/>
        </p:nvSpPr>
        <p:spPr>
          <a:xfrm>
            <a:off x="8925981" y="4766626"/>
            <a:ext cx="1963448" cy="19109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2</a:t>
            </a:r>
            <a:endParaRPr sz="2042" dirty="0">
              <a:latin typeface="Lucida Console"/>
              <a:cs typeface="Lucida Console"/>
            </a:endParaRPr>
          </a:p>
          <a:p>
            <a:pPr marL="10585">
              <a:spcBef>
                <a:spcPts val="1546"/>
              </a:spcBef>
            </a:pPr>
            <a:r>
              <a:rPr sz="2375" b="1" spc="17" dirty="0">
                <a:solidFill>
                  <a:srgbClr val="FFFFFF"/>
                </a:solidFill>
                <a:latin typeface="Lucida Sans Typewriter"/>
                <a:cs typeface="Lucida Sans Typewriter"/>
              </a:rPr>
              <a:t>x1:</a:t>
            </a:r>
            <a:r>
              <a:rPr sz="2375" b="1" spc="-67" dirty="0">
                <a:solidFill>
                  <a:srgbClr val="FFFFFF"/>
                </a:solidFill>
                <a:latin typeface="Lucida Sans Typewriter"/>
                <a:cs typeface="Lucida Sans Typewriter"/>
              </a:rPr>
              <a:t> </a:t>
            </a:r>
            <a:r>
              <a:rPr lang="en-US" sz="2375" b="1" spc="17" dirty="0">
                <a:solidFill>
                  <a:srgbClr val="FFFFFF"/>
                </a:solidFill>
                <a:latin typeface="Lucida Sans Typewriter"/>
                <a:cs typeface="Lucida Sans Typewriter"/>
              </a:rPr>
              <a:t>1</a:t>
            </a:r>
            <a:r>
              <a:rPr sz="2375" b="1" spc="17" dirty="0">
                <a:solidFill>
                  <a:srgbClr val="FFFFFF"/>
                </a:solidFill>
                <a:latin typeface="Lucida Sans Typewriter"/>
                <a:cs typeface="Lucida Sans Typewriter"/>
              </a:rPr>
              <a:t>.0</a:t>
            </a:r>
            <a:endParaRPr sz="2375" dirty="0">
              <a:latin typeface="Lucida Sans Typewriter"/>
              <a:cs typeface="Lucida Sans Typewriter"/>
            </a:endParaRPr>
          </a:p>
          <a:p>
            <a:pPr marL="10585">
              <a:spcBef>
                <a:spcPts val="1467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1.0</a:t>
            </a:r>
            <a:endParaRPr sz="2042" dirty="0">
              <a:latin typeface="Lucida Console"/>
              <a:cs typeface="Lucida Console"/>
            </a:endParaRPr>
          </a:p>
          <a:p>
            <a:pPr marL="10585">
              <a:spcBef>
                <a:spcPts val="174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1.0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8885687" y="6812242"/>
            <a:ext cx="2003741" cy="390141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5154" rIns="0" bIns="0" rtlCol="0">
            <a:spAutoFit/>
          </a:bodyPr>
          <a:lstStyle/>
          <a:p>
            <a:pPr marL="50810">
              <a:spcBef>
                <a:spcPts val="5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.0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7595322" y="4408907"/>
            <a:ext cx="1077553" cy="0"/>
          </a:xfrm>
          <a:custGeom>
            <a:avLst/>
            <a:gdLst/>
            <a:ahLst/>
            <a:cxnLst/>
            <a:rect l="l" t="t" r="r" b="b"/>
            <a:pathLst>
              <a:path w="1292859">
                <a:moveTo>
                  <a:pt x="0" y="0"/>
                </a:moveTo>
                <a:lnTo>
                  <a:pt x="15706" y="0"/>
                </a:lnTo>
                <a:lnTo>
                  <a:pt x="1276997" y="0"/>
                </a:lnTo>
                <a:lnTo>
                  <a:pt x="129270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8659654" y="4351308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/>
          <p:nvPr/>
        </p:nvSpPr>
        <p:spPr>
          <a:xfrm>
            <a:off x="8635752" y="4562688"/>
            <a:ext cx="108496" cy="128079"/>
          </a:xfrm>
          <a:custGeom>
            <a:avLst/>
            <a:gdLst/>
            <a:ahLst/>
            <a:cxnLst/>
            <a:rect l="l" t="t" r="r" b="b"/>
            <a:pathLst>
              <a:path w="130175" h="153670">
                <a:moveTo>
                  <a:pt x="112792" y="0"/>
                </a:moveTo>
                <a:lnTo>
                  <a:pt x="0" y="105619"/>
                </a:lnTo>
                <a:lnTo>
                  <a:pt x="129619" y="153607"/>
                </a:lnTo>
                <a:lnTo>
                  <a:pt x="11279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36"/>
          <p:cNvSpPr txBox="1"/>
          <p:nvPr/>
        </p:nvSpPr>
        <p:spPr>
          <a:xfrm>
            <a:off x="11372944" y="5194817"/>
            <a:ext cx="3610130" cy="386934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71978" rIns="0" bIns="0" rtlCol="0">
            <a:spAutoFit/>
          </a:bodyPr>
          <a:lstStyle/>
          <a:p>
            <a:pPr marL="99503">
              <a:spcBef>
                <a:spcPts val="567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second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x1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44" name="object 3"/>
          <p:cNvSpPr/>
          <p:nvPr/>
        </p:nvSpPr>
        <p:spPr>
          <a:xfrm>
            <a:off x="5713704" y="4087505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7"/>
          <p:cNvSpPr/>
          <p:nvPr/>
        </p:nvSpPr>
        <p:spPr>
          <a:xfrm>
            <a:off x="5866951" y="416345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6" name="object 23"/>
          <p:cNvSpPr/>
          <p:nvPr/>
        </p:nvSpPr>
        <p:spPr>
          <a:xfrm>
            <a:off x="7512414" y="4360908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3"/>
                </a:lnTo>
                <a:lnTo>
                  <a:pt x="16869" y="98309"/>
                </a:lnTo>
                <a:lnTo>
                  <a:pt x="35175" y="110653"/>
                </a:lnTo>
                <a:lnTo>
                  <a:pt x="57589" y="115179"/>
                </a:lnTo>
                <a:lnTo>
                  <a:pt x="80008" y="110653"/>
                </a:lnTo>
                <a:lnTo>
                  <a:pt x="98313" y="98309"/>
                </a:lnTo>
                <a:lnTo>
                  <a:pt x="110654" y="80003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7" name="object 26"/>
          <p:cNvSpPr/>
          <p:nvPr/>
        </p:nvSpPr>
        <p:spPr>
          <a:xfrm>
            <a:off x="5866951" y="469660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8" name="object 33"/>
          <p:cNvSpPr/>
          <p:nvPr/>
        </p:nvSpPr>
        <p:spPr>
          <a:xfrm>
            <a:off x="7406179" y="4919709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4943" y="0"/>
                </a:moveTo>
                <a:lnTo>
                  <a:pt x="33493" y="5219"/>
                </a:lnTo>
                <a:lnTo>
                  <a:pt x="15564" y="18101"/>
                </a:lnTo>
                <a:lnTo>
                  <a:pt x="3535" y="37549"/>
                </a:lnTo>
                <a:lnTo>
                  <a:pt x="0" y="60144"/>
                </a:lnTo>
                <a:lnTo>
                  <a:pt x="5219" y="81597"/>
                </a:lnTo>
                <a:lnTo>
                  <a:pt x="18102" y="99528"/>
                </a:lnTo>
                <a:lnTo>
                  <a:pt x="37555" y="111557"/>
                </a:lnTo>
                <a:lnTo>
                  <a:pt x="60144" y="115093"/>
                </a:lnTo>
                <a:lnTo>
                  <a:pt x="81594" y="109873"/>
                </a:lnTo>
                <a:lnTo>
                  <a:pt x="99524" y="96990"/>
                </a:lnTo>
                <a:lnTo>
                  <a:pt x="111553" y="77537"/>
                </a:lnTo>
                <a:lnTo>
                  <a:pt x="115092" y="54942"/>
                </a:lnTo>
                <a:lnTo>
                  <a:pt x="109872" y="33490"/>
                </a:lnTo>
                <a:lnTo>
                  <a:pt x="96987" y="15563"/>
                </a:lnTo>
                <a:lnTo>
                  <a:pt x="77533" y="3539"/>
                </a:lnTo>
                <a:lnTo>
                  <a:pt x="5494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9" name="object 34"/>
          <p:cNvSpPr txBox="1"/>
          <p:nvPr/>
        </p:nvSpPr>
        <p:spPr>
          <a:xfrm>
            <a:off x="4618765" y="4161330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line1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0" name="object 35"/>
          <p:cNvSpPr txBox="1"/>
          <p:nvPr/>
        </p:nvSpPr>
        <p:spPr>
          <a:xfrm>
            <a:off x="4675275" y="4792320"/>
            <a:ext cx="1099362" cy="8465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line2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  <a:p>
            <a:pPr marL="1464497">
              <a:spcBef>
                <a:spcPts val="1688"/>
              </a:spcBef>
            </a:pP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1" name="object 27"/>
          <p:cNvSpPr/>
          <p:nvPr/>
        </p:nvSpPr>
        <p:spPr>
          <a:xfrm>
            <a:off x="5851261" y="472229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2" name="object 27"/>
          <p:cNvSpPr/>
          <p:nvPr/>
        </p:nvSpPr>
        <p:spPr>
          <a:xfrm>
            <a:off x="5826893" y="524299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3" name="object 27"/>
          <p:cNvSpPr/>
          <p:nvPr/>
        </p:nvSpPr>
        <p:spPr>
          <a:xfrm>
            <a:off x="5802700" y="577524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4" name="object 27"/>
          <p:cNvSpPr/>
          <p:nvPr/>
        </p:nvSpPr>
        <p:spPr>
          <a:xfrm>
            <a:off x="5802700" y="628332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5" name="object 14"/>
          <p:cNvSpPr/>
          <p:nvPr/>
        </p:nvSpPr>
        <p:spPr>
          <a:xfrm>
            <a:off x="7543325" y="4403361"/>
            <a:ext cx="1077553" cy="0"/>
          </a:xfrm>
          <a:custGeom>
            <a:avLst/>
            <a:gdLst/>
            <a:ahLst/>
            <a:cxnLst/>
            <a:rect l="l" t="t" r="r" b="b"/>
            <a:pathLst>
              <a:path w="1292859">
                <a:moveTo>
                  <a:pt x="0" y="0"/>
                </a:moveTo>
                <a:lnTo>
                  <a:pt x="15706" y="0"/>
                </a:lnTo>
                <a:lnTo>
                  <a:pt x="1276997" y="0"/>
                </a:lnTo>
                <a:lnTo>
                  <a:pt x="129270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6" name="object 14"/>
          <p:cNvSpPr/>
          <p:nvPr/>
        </p:nvSpPr>
        <p:spPr>
          <a:xfrm rot="20540394" flipV="1">
            <a:off x="7320325" y="4230322"/>
            <a:ext cx="1215164" cy="614270"/>
          </a:xfrm>
          <a:custGeom>
            <a:avLst/>
            <a:gdLst/>
            <a:ahLst/>
            <a:cxnLst/>
            <a:rect l="l" t="t" r="r" b="b"/>
            <a:pathLst>
              <a:path w="1292859">
                <a:moveTo>
                  <a:pt x="0" y="0"/>
                </a:moveTo>
                <a:lnTo>
                  <a:pt x="15706" y="0"/>
                </a:lnTo>
                <a:lnTo>
                  <a:pt x="1276997" y="0"/>
                </a:lnTo>
                <a:lnTo>
                  <a:pt x="129270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7" name="object 15"/>
          <p:cNvSpPr txBox="1"/>
          <p:nvPr/>
        </p:nvSpPr>
        <p:spPr>
          <a:xfrm>
            <a:off x="5957419" y="4218793"/>
            <a:ext cx="1426679" cy="3858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70920" rIns="0" bIns="0" rtlCol="0">
            <a:spAutoFit/>
          </a:bodyPr>
          <a:lstStyle/>
          <a:p>
            <a:pPr marL="50810">
              <a:spcBef>
                <a:spcPts val="558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8" name="object 15"/>
          <p:cNvSpPr txBox="1"/>
          <p:nvPr/>
        </p:nvSpPr>
        <p:spPr>
          <a:xfrm>
            <a:off x="5941189" y="4705363"/>
            <a:ext cx="1426679" cy="3858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70920" rIns="0" bIns="0" rtlCol="0">
            <a:spAutoFit/>
          </a:bodyPr>
          <a:lstStyle/>
          <a:p>
            <a:pPr marL="50810">
              <a:spcBef>
                <a:spcPts val="558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9" name="object 16"/>
          <p:cNvSpPr txBox="1"/>
          <p:nvPr/>
        </p:nvSpPr>
        <p:spPr>
          <a:xfrm>
            <a:off x="6198237" y="3657258"/>
            <a:ext cx="321640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60" name="object 16"/>
          <p:cNvSpPr txBox="1"/>
          <p:nvPr/>
        </p:nvSpPr>
        <p:spPr>
          <a:xfrm>
            <a:off x="9434412" y="3646960"/>
            <a:ext cx="321640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 dirty="0">
              <a:latin typeface="Lucida Console"/>
              <a:cs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393053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8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229" dirty="0"/>
              <a:t>Copy-on-Write</a:t>
            </a:r>
            <a:endParaRPr spc="-191" dirty="0"/>
          </a:p>
        </p:txBody>
      </p:sp>
      <p:sp>
        <p:nvSpPr>
          <p:cNvPr id="10" name="object 10"/>
          <p:cNvSpPr/>
          <p:nvPr/>
        </p:nvSpPr>
        <p:spPr>
          <a:xfrm>
            <a:off x="8732439" y="4087505"/>
            <a:ext cx="2310177" cy="3291936"/>
          </a:xfrm>
          <a:custGeom>
            <a:avLst/>
            <a:gdLst/>
            <a:ahLst/>
            <a:cxnLst/>
            <a:rect l="l" t="t" r="r" b="b"/>
            <a:pathLst>
              <a:path w="2771775" h="3949700">
                <a:moveTo>
                  <a:pt x="0" y="0"/>
                </a:moveTo>
                <a:lnTo>
                  <a:pt x="2771486" y="0"/>
                </a:lnTo>
                <a:lnTo>
                  <a:pt x="2771486" y="3949293"/>
                </a:lnTo>
                <a:lnTo>
                  <a:pt x="0" y="39492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 txBox="1"/>
          <p:nvPr/>
        </p:nvSpPr>
        <p:spPr>
          <a:xfrm>
            <a:off x="8885687" y="4163458"/>
            <a:ext cx="2003741" cy="3858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70920" rIns="0" bIns="0" rtlCol="0">
            <a:spAutoFit/>
          </a:bodyPr>
          <a:lstStyle/>
          <a:p>
            <a:pPr marL="50810">
              <a:spcBef>
                <a:spcPts val="55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type: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2" name="object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7594630"/>
              </p:ext>
            </p:extLst>
          </p:nvPr>
        </p:nvGraphicFramePr>
        <p:xfrm>
          <a:off x="8864999" y="4654358"/>
          <a:ext cx="2003440" cy="211776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2592"/>
                <a:gridCol w="1400848"/>
              </a:tblGrid>
              <a:tr h="529757">
                <a:tc gridSpan="2">
                  <a:txBody>
                    <a:bodyPr/>
                    <a:lstStyle/>
                    <a:p>
                      <a:pPr marL="60960">
                        <a:lnSpc>
                          <a:spcPct val="100000"/>
                        </a:lnSpc>
                        <a:spcBef>
                          <a:spcPts val="67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refCount</a:t>
                      </a:r>
                      <a:r>
                        <a:rPr sz="2000" spc="10" dirty="0" smtClean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:</a:t>
                      </a:r>
                      <a:r>
                        <a:rPr lang="en-US" sz="2000" spc="10" dirty="0" smtClean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1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528496">
                <a:tc>
                  <a:txBody>
                    <a:bodyPr/>
                    <a:lstStyle/>
                    <a:p>
                      <a:pPr marL="6096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46616">
                      <a:solidFill>
                        <a:srgbClr val="FFFFFF"/>
                      </a:solidFill>
                      <a:prstDash val="solid"/>
                    </a:lnB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1.0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43600">
                      <a:solidFill>
                        <a:srgbClr val="FFFFFF"/>
                      </a:solidFill>
                      <a:prstDash val="solid"/>
                    </a:lnT>
                    <a:lnB w="46616">
                      <a:solidFill>
                        <a:srgbClr val="FFFFFF"/>
                      </a:solidFill>
                      <a:prstDash val="solid"/>
                    </a:lnB>
                    <a:solidFill>
                      <a:srgbClr val="58A854"/>
                    </a:solidFill>
                  </a:tcPr>
                </a:tc>
              </a:tr>
              <a:tr h="529757">
                <a:tc>
                  <a:txBody>
                    <a:bodyPr/>
                    <a:lstStyle/>
                    <a:p>
                      <a:pPr marL="6096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46616">
                      <a:solidFill>
                        <a:srgbClr val="FFFFFF"/>
                      </a:solidFill>
                      <a:prstDash val="solid"/>
                    </a:lnT>
                    <a:lnB w="46626">
                      <a:solidFill>
                        <a:srgbClr val="FFFFFF"/>
                      </a:solidFill>
                      <a:prstDash val="solid"/>
                    </a:lnB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1.0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46616">
                      <a:solidFill>
                        <a:srgbClr val="FFFFFF"/>
                      </a:solidFill>
                      <a:prstDash val="solid"/>
                    </a:lnT>
                    <a:lnB w="46626">
                      <a:solidFill>
                        <a:srgbClr val="FFFFFF"/>
                      </a:solidFill>
                      <a:prstDash val="solid"/>
                    </a:lnB>
                    <a:solidFill>
                      <a:srgbClr val="58A854"/>
                    </a:solidFill>
                  </a:tcPr>
                </a:tc>
              </a:tr>
              <a:tr h="529757">
                <a:tc>
                  <a:txBody>
                    <a:bodyPr/>
                    <a:lstStyle/>
                    <a:p>
                      <a:pPr marL="60960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46626">
                      <a:solidFill>
                        <a:srgbClr val="FFFFFF"/>
                      </a:solidFill>
                      <a:prstDash val="solid"/>
                    </a:lnT>
                    <a:lnB w="46616">
                      <a:solidFill>
                        <a:srgbClr val="FFFFFF"/>
                      </a:solidFill>
                      <a:prstDash val="solid"/>
                    </a:lnB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1.0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46626">
                      <a:solidFill>
                        <a:srgbClr val="FFFFFF"/>
                      </a:solidFill>
                      <a:prstDash val="solid"/>
                    </a:lnT>
                    <a:lnB w="46616">
                      <a:solidFill>
                        <a:srgbClr val="FFFFFF"/>
                      </a:solidFill>
                      <a:prstDash val="solid"/>
                    </a:lnB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13" name="object 13"/>
          <p:cNvSpPr txBox="1"/>
          <p:nvPr/>
        </p:nvSpPr>
        <p:spPr>
          <a:xfrm>
            <a:off x="8885687" y="6812242"/>
            <a:ext cx="2003741" cy="390141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5154" rIns="0" bIns="0" rtlCol="0">
            <a:spAutoFit/>
          </a:bodyPr>
          <a:lstStyle/>
          <a:p>
            <a:pPr marL="50810">
              <a:spcBef>
                <a:spcPts val="5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543325" y="4403361"/>
            <a:ext cx="1077553" cy="0"/>
          </a:xfrm>
          <a:custGeom>
            <a:avLst/>
            <a:gdLst/>
            <a:ahLst/>
            <a:cxnLst/>
            <a:rect l="l" t="t" r="r" b="b"/>
            <a:pathLst>
              <a:path w="1292859">
                <a:moveTo>
                  <a:pt x="0" y="0"/>
                </a:moveTo>
                <a:lnTo>
                  <a:pt x="15706" y="0"/>
                </a:lnTo>
                <a:lnTo>
                  <a:pt x="1276997" y="0"/>
                </a:lnTo>
                <a:lnTo>
                  <a:pt x="129270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/>
          <p:nvPr/>
        </p:nvSpPr>
        <p:spPr>
          <a:xfrm>
            <a:off x="8659654" y="4351308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8732439" y="7529855"/>
            <a:ext cx="2310177" cy="3291936"/>
          </a:xfrm>
          <a:custGeom>
            <a:avLst/>
            <a:gdLst/>
            <a:ahLst/>
            <a:cxnLst/>
            <a:rect l="l" t="t" r="r" b="b"/>
            <a:pathLst>
              <a:path w="2771775" h="3949700">
                <a:moveTo>
                  <a:pt x="0" y="0"/>
                </a:moveTo>
                <a:lnTo>
                  <a:pt x="2771486" y="0"/>
                </a:lnTo>
                <a:lnTo>
                  <a:pt x="2771486" y="3949293"/>
                </a:lnTo>
                <a:lnTo>
                  <a:pt x="0" y="39492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/>
          <p:nvPr/>
        </p:nvSpPr>
        <p:spPr>
          <a:xfrm>
            <a:off x="8885687" y="813808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 txBox="1"/>
          <p:nvPr/>
        </p:nvSpPr>
        <p:spPr>
          <a:xfrm>
            <a:off x="8885687" y="7605808"/>
            <a:ext cx="2003741" cy="390675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75683" rIns="0" bIns="0" rtlCol="0">
            <a:spAutoFit/>
          </a:bodyPr>
          <a:lstStyle/>
          <a:p>
            <a:pPr marL="50810">
              <a:spcBef>
                <a:spcPts val="5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type: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8885687" y="866532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8885687" y="919507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8885687" y="972483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 txBox="1"/>
          <p:nvPr/>
        </p:nvSpPr>
        <p:spPr>
          <a:xfrm>
            <a:off x="8925981" y="8213837"/>
            <a:ext cx="1963448" cy="19046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1</a:t>
            </a:r>
            <a:endParaRPr sz="2042" dirty="0">
              <a:latin typeface="Lucida Console"/>
              <a:cs typeface="Lucida Console"/>
            </a:endParaRPr>
          </a:p>
          <a:p>
            <a:pPr marL="10585">
              <a:spcBef>
                <a:spcPts val="1517"/>
              </a:spcBef>
            </a:pPr>
            <a:r>
              <a:rPr sz="2334" b="1" dirty="0">
                <a:solidFill>
                  <a:srgbClr val="FFFFFF"/>
                </a:solidFill>
                <a:latin typeface="Lucida Sans Typewriter"/>
                <a:cs typeface="Lucida Sans Typewriter"/>
              </a:rPr>
              <a:t>x1:</a:t>
            </a:r>
            <a:r>
              <a:rPr sz="2334" b="1" spc="-83" dirty="0">
                <a:solidFill>
                  <a:srgbClr val="FFFFFF"/>
                </a:solidFill>
                <a:latin typeface="Lucida Sans Typewriter"/>
                <a:cs typeface="Lucida Sans Typewriter"/>
              </a:rPr>
              <a:t> </a:t>
            </a:r>
            <a:r>
              <a:rPr sz="2334" b="1" dirty="0">
                <a:solidFill>
                  <a:srgbClr val="FFFFFF"/>
                </a:solidFill>
                <a:latin typeface="Lucida Sans Typewriter"/>
                <a:cs typeface="Lucida Sans Typewriter"/>
              </a:rPr>
              <a:t>3.0</a:t>
            </a:r>
            <a:endParaRPr sz="2334" dirty="0">
              <a:latin typeface="Lucida Sans Typewriter"/>
              <a:cs typeface="Lucida Sans Typewriter"/>
            </a:endParaRPr>
          </a:p>
          <a:p>
            <a:pPr marL="10585">
              <a:spcBef>
                <a:spcPts val="154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1.0</a:t>
            </a:r>
            <a:endParaRPr sz="2042" dirty="0">
              <a:latin typeface="Lucida Console"/>
              <a:cs typeface="Lucida Console"/>
            </a:endParaRPr>
          </a:p>
          <a:p>
            <a:pPr marL="10585">
              <a:spcBef>
                <a:spcPts val="174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1.0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8885687" y="10254592"/>
            <a:ext cx="2003741" cy="38586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0920" rIns="0" bIns="0" rtlCol="0">
            <a:spAutoFit/>
          </a:bodyPr>
          <a:lstStyle/>
          <a:p>
            <a:pPr marL="50810">
              <a:spcBef>
                <a:spcPts val="55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1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.0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8659654" y="7793658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 txBox="1"/>
          <p:nvPr/>
        </p:nvSpPr>
        <p:spPr>
          <a:xfrm>
            <a:off x="11236159" y="8627337"/>
            <a:ext cx="4000956" cy="386934"/>
          </a:xfrm>
          <a:prstGeom prst="rect">
            <a:avLst/>
          </a:prstGeom>
          <a:solidFill>
            <a:srgbClr val="292B38"/>
          </a:solidFill>
        </p:spPr>
        <p:txBody>
          <a:bodyPr vert="horz" wrap="square" lIns="0" tIns="71978" rIns="0" bIns="0" rtlCol="0">
            <a:spAutoFit/>
          </a:bodyPr>
          <a:lstStyle/>
          <a:p>
            <a:pPr marL="99503">
              <a:spcBef>
                <a:spcPts val="567"/>
              </a:spcBef>
            </a:pPr>
            <a:r>
              <a:rPr lang="en-US" sz="2042" spc="8">
                <a:solidFill>
                  <a:srgbClr val="FFFFFF"/>
                </a:solidFill>
                <a:latin typeface="Lucida Console"/>
                <a:cs typeface="Lucida Console"/>
              </a:rPr>
              <a:t>line2.</a:t>
            </a:r>
            <a:r>
              <a:rPr sz="2042" spc="8">
                <a:solidFill>
                  <a:srgbClr val="6CCE67"/>
                </a:solidFill>
                <a:latin typeface="Lucida Console"/>
                <a:cs typeface="Lucida Console"/>
              </a:rPr>
              <a:t>second</a:t>
            </a:r>
            <a:r>
              <a:rPr sz="2042" spc="8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sz="2042" spc="8">
                <a:solidFill>
                  <a:srgbClr val="6CCE67"/>
                </a:solidFill>
                <a:latin typeface="Lucida Console"/>
                <a:cs typeface="Lucida Console"/>
              </a:rPr>
              <a:t>x1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5" name="object 3"/>
          <p:cNvSpPr/>
          <p:nvPr/>
        </p:nvSpPr>
        <p:spPr>
          <a:xfrm>
            <a:off x="5713704" y="4087505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6" name="object 7"/>
          <p:cNvSpPr/>
          <p:nvPr/>
        </p:nvSpPr>
        <p:spPr>
          <a:xfrm>
            <a:off x="5866951" y="416345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7" name="object 23"/>
          <p:cNvSpPr/>
          <p:nvPr/>
        </p:nvSpPr>
        <p:spPr>
          <a:xfrm>
            <a:off x="7512414" y="4360908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3"/>
                </a:lnTo>
                <a:lnTo>
                  <a:pt x="16869" y="98309"/>
                </a:lnTo>
                <a:lnTo>
                  <a:pt x="35175" y="110653"/>
                </a:lnTo>
                <a:lnTo>
                  <a:pt x="57589" y="115179"/>
                </a:lnTo>
                <a:lnTo>
                  <a:pt x="80008" y="110653"/>
                </a:lnTo>
                <a:lnTo>
                  <a:pt x="98313" y="98309"/>
                </a:lnTo>
                <a:lnTo>
                  <a:pt x="110654" y="80003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0" name="object 26"/>
          <p:cNvSpPr/>
          <p:nvPr/>
        </p:nvSpPr>
        <p:spPr>
          <a:xfrm>
            <a:off x="5866951" y="469660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2" name="object 33"/>
          <p:cNvSpPr/>
          <p:nvPr/>
        </p:nvSpPr>
        <p:spPr>
          <a:xfrm>
            <a:off x="7406179" y="4919709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4943" y="0"/>
                </a:moveTo>
                <a:lnTo>
                  <a:pt x="33493" y="5219"/>
                </a:lnTo>
                <a:lnTo>
                  <a:pt x="15564" y="18101"/>
                </a:lnTo>
                <a:lnTo>
                  <a:pt x="3535" y="37549"/>
                </a:lnTo>
                <a:lnTo>
                  <a:pt x="0" y="60144"/>
                </a:lnTo>
                <a:lnTo>
                  <a:pt x="5219" y="81597"/>
                </a:lnTo>
                <a:lnTo>
                  <a:pt x="18102" y="99528"/>
                </a:lnTo>
                <a:lnTo>
                  <a:pt x="37555" y="111557"/>
                </a:lnTo>
                <a:lnTo>
                  <a:pt x="60144" y="115093"/>
                </a:lnTo>
                <a:lnTo>
                  <a:pt x="81594" y="109873"/>
                </a:lnTo>
                <a:lnTo>
                  <a:pt x="99524" y="96990"/>
                </a:lnTo>
                <a:lnTo>
                  <a:pt x="111553" y="77537"/>
                </a:lnTo>
                <a:lnTo>
                  <a:pt x="115092" y="54942"/>
                </a:lnTo>
                <a:lnTo>
                  <a:pt x="109872" y="33490"/>
                </a:lnTo>
                <a:lnTo>
                  <a:pt x="96987" y="15563"/>
                </a:lnTo>
                <a:lnTo>
                  <a:pt x="77533" y="3539"/>
                </a:lnTo>
                <a:lnTo>
                  <a:pt x="5494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3" name="object 34"/>
          <p:cNvSpPr txBox="1"/>
          <p:nvPr/>
        </p:nvSpPr>
        <p:spPr>
          <a:xfrm>
            <a:off x="4618765" y="4161330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line1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64" name="object 35"/>
          <p:cNvSpPr txBox="1"/>
          <p:nvPr/>
        </p:nvSpPr>
        <p:spPr>
          <a:xfrm>
            <a:off x="4675275" y="4792320"/>
            <a:ext cx="1099362" cy="8465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line2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  <a:p>
            <a:pPr marL="1464497">
              <a:spcBef>
                <a:spcPts val="1688"/>
              </a:spcBef>
            </a:pP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67" name="object 27"/>
          <p:cNvSpPr/>
          <p:nvPr/>
        </p:nvSpPr>
        <p:spPr>
          <a:xfrm>
            <a:off x="5851261" y="472229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8" name="object 27"/>
          <p:cNvSpPr/>
          <p:nvPr/>
        </p:nvSpPr>
        <p:spPr>
          <a:xfrm>
            <a:off x="5826893" y="524299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9" name="object 27"/>
          <p:cNvSpPr/>
          <p:nvPr/>
        </p:nvSpPr>
        <p:spPr>
          <a:xfrm>
            <a:off x="5802700" y="577524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0" name="object 27"/>
          <p:cNvSpPr/>
          <p:nvPr/>
        </p:nvSpPr>
        <p:spPr>
          <a:xfrm>
            <a:off x="5802700" y="628332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1" name="object 21"/>
          <p:cNvSpPr/>
          <p:nvPr/>
        </p:nvSpPr>
        <p:spPr>
          <a:xfrm>
            <a:off x="7595322" y="4408907"/>
            <a:ext cx="1077553" cy="0"/>
          </a:xfrm>
          <a:custGeom>
            <a:avLst/>
            <a:gdLst/>
            <a:ahLst/>
            <a:cxnLst/>
            <a:rect l="l" t="t" r="r" b="b"/>
            <a:pathLst>
              <a:path w="1292859">
                <a:moveTo>
                  <a:pt x="0" y="0"/>
                </a:moveTo>
                <a:lnTo>
                  <a:pt x="15706" y="0"/>
                </a:lnTo>
                <a:lnTo>
                  <a:pt x="1276997" y="0"/>
                </a:lnTo>
                <a:lnTo>
                  <a:pt x="129270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2" name="object 21"/>
          <p:cNvSpPr/>
          <p:nvPr/>
        </p:nvSpPr>
        <p:spPr>
          <a:xfrm rot="4062252" flipV="1">
            <a:off x="6856671" y="5943685"/>
            <a:ext cx="3068768" cy="645410"/>
          </a:xfrm>
          <a:custGeom>
            <a:avLst/>
            <a:gdLst/>
            <a:ahLst/>
            <a:cxnLst/>
            <a:rect l="l" t="t" r="r" b="b"/>
            <a:pathLst>
              <a:path w="1292859">
                <a:moveTo>
                  <a:pt x="0" y="0"/>
                </a:moveTo>
                <a:lnTo>
                  <a:pt x="15706" y="0"/>
                </a:lnTo>
                <a:lnTo>
                  <a:pt x="1276997" y="0"/>
                </a:lnTo>
                <a:lnTo>
                  <a:pt x="129270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3" name="object 16"/>
          <p:cNvSpPr txBox="1"/>
          <p:nvPr/>
        </p:nvSpPr>
        <p:spPr>
          <a:xfrm>
            <a:off x="6198237" y="3657258"/>
            <a:ext cx="321640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74" name="object 16"/>
          <p:cNvSpPr txBox="1"/>
          <p:nvPr/>
        </p:nvSpPr>
        <p:spPr>
          <a:xfrm>
            <a:off x="9434412" y="3646960"/>
            <a:ext cx="321640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76" name="object 15"/>
          <p:cNvSpPr txBox="1"/>
          <p:nvPr/>
        </p:nvSpPr>
        <p:spPr>
          <a:xfrm>
            <a:off x="5955424" y="4194964"/>
            <a:ext cx="1426679" cy="3858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70920" rIns="0" bIns="0" rtlCol="0">
            <a:spAutoFit/>
          </a:bodyPr>
          <a:lstStyle/>
          <a:p>
            <a:pPr marL="50810">
              <a:spcBef>
                <a:spcPts val="558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77" name="object 15"/>
          <p:cNvSpPr txBox="1"/>
          <p:nvPr/>
        </p:nvSpPr>
        <p:spPr>
          <a:xfrm>
            <a:off x="5984282" y="4679654"/>
            <a:ext cx="1426679" cy="3858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70920" rIns="0" bIns="0" rtlCol="0">
            <a:spAutoFit/>
          </a:bodyPr>
          <a:lstStyle/>
          <a:p>
            <a:pPr marL="50810">
              <a:spcBef>
                <a:spcPts val="558"/>
              </a:spcBef>
            </a:pP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38923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29" dirty="0"/>
              <a:t>Copy-on-Write</a:t>
            </a:r>
            <a:endParaRPr spc="229" dirty="0"/>
          </a:p>
          <a:p>
            <a:pPr marL="44988">
              <a:spcBef>
                <a:spcPts val="567"/>
              </a:spcBef>
            </a:pPr>
            <a:r>
              <a:rPr sz="4918" spc="-4" dirty="0">
                <a:solidFill>
                  <a:srgbClr val="8E8E93"/>
                </a:solidFill>
              </a:rPr>
              <a:t>Use </a:t>
            </a:r>
            <a:r>
              <a:rPr sz="4918" spc="-38" dirty="0">
                <a:solidFill>
                  <a:srgbClr val="8E8E93"/>
                </a:solidFill>
              </a:rPr>
              <a:t>a </a:t>
            </a:r>
            <a:r>
              <a:rPr sz="4918" spc="117" dirty="0">
                <a:solidFill>
                  <a:srgbClr val="8E8E93"/>
                </a:solidFill>
              </a:rPr>
              <a:t>reference </a:t>
            </a:r>
            <a:r>
              <a:rPr sz="4918" spc="275" dirty="0">
                <a:solidFill>
                  <a:srgbClr val="8E8E93"/>
                </a:solidFill>
              </a:rPr>
              <a:t>type </a:t>
            </a:r>
            <a:r>
              <a:rPr sz="4918" spc="167" dirty="0">
                <a:solidFill>
                  <a:srgbClr val="8E8E93"/>
                </a:solidFill>
              </a:rPr>
              <a:t>for</a:t>
            </a:r>
            <a:r>
              <a:rPr sz="4918" spc="-683" dirty="0">
                <a:solidFill>
                  <a:srgbClr val="8E8E93"/>
                </a:solidFill>
              </a:rPr>
              <a:t> </a:t>
            </a:r>
            <a:r>
              <a:rPr sz="4918" spc="142" dirty="0">
                <a:solidFill>
                  <a:srgbClr val="8E8E93"/>
                </a:solidFill>
              </a:rPr>
              <a:t>storage</a:t>
            </a:r>
            <a:endParaRPr sz="4918" dirty="0"/>
          </a:p>
        </p:txBody>
      </p:sp>
      <p:sp>
        <p:nvSpPr>
          <p:cNvPr id="3" name="object 3"/>
          <p:cNvSpPr/>
          <p:nvPr/>
        </p:nvSpPr>
        <p:spPr>
          <a:xfrm>
            <a:off x="1047254" y="4083431"/>
            <a:ext cx="14661819" cy="6109135"/>
          </a:xfrm>
          <a:custGeom>
            <a:avLst/>
            <a:gdLst/>
            <a:ahLst/>
            <a:cxnLst/>
            <a:rect l="l" t="t" r="r" b="b"/>
            <a:pathLst>
              <a:path w="17591405" h="7329805">
                <a:moveTo>
                  <a:pt x="0" y="0"/>
                </a:moveTo>
                <a:lnTo>
                  <a:pt x="17591087" y="0"/>
                </a:lnTo>
                <a:lnTo>
                  <a:pt x="17591087" y="7329619"/>
                </a:lnTo>
                <a:lnTo>
                  <a:pt x="0" y="7329619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60322" y="3864973"/>
            <a:ext cx="15035424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 txBox="1"/>
          <p:nvPr/>
        </p:nvSpPr>
        <p:spPr>
          <a:xfrm>
            <a:off x="1126495" y="4131150"/>
            <a:ext cx="14503573" cy="440376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24903" rIns="0" bIns="0" rtlCol="0">
            <a:spAutoFit/>
          </a:bodyPr>
          <a:lstStyle/>
          <a:p>
            <a:pPr marL="116969">
              <a:spcBef>
                <a:spcPts val="984"/>
              </a:spcBef>
              <a:tabLst>
                <a:tab pos="5318659" algn="l"/>
              </a:tabLst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LineStorage {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r>
              <a:rPr sz="2042" spc="50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x1,</a:t>
            </a:r>
            <a:r>
              <a:rPr sz="2042" spc="1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y1,	x2, y2: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r>
              <a:rPr sz="2042" spc="-46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47977" y="4571564"/>
            <a:ext cx="8354744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2640" marR="3934612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storage 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LineStorage</a:t>
            </a:r>
            <a:endParaRPr sz="2042" dirty="0">
              <a:latin typeface="Lucida Console"/>
              <a:cs typeface="Lucida Console"/>
            </a:endParaRPr>
          </a:p>
          <a:p>
            <a:pPr marL="473170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init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{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(),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())</a:t>
            </a:r>
            <a:r>
              <a:rPr sz="2042" spc="2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47977" y="6215676"/>
            <a:ext cx="7724407" cy="377000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3170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473170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mutating 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move()</a:t>
            </a:r>
            <a:r>
              <a:rPr sz="2042" spc="-29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1418450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if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!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isUniquelyReferencedNonObjc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1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  <a:p>
            <a:pPr marL="945810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945810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start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...</a:t>
            </a:r>
            <a:endParaRPr sz="2042">
              <a:latin typeface="Lucida Console"/>
              <a:cs typeface="Lucida Console"/>
            </a:endParaRPr>
          </a:p>
          <a:p>
            <a:pPr marL="472640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1992067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6669" y="1423248"/>
            <a:ext cx="14682724" cy="1013257"/>
          </a:xfrm>
        </p:spPr>
        <p:txBody>
          <a:bodyPr/>
          <a:lstStyle/>
          <a:p>
            <a:r>
              <a:rPr lang="en-US" dirty="0" smtClean="0"/>
              <a:t>What does Swift open source mean to us?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04874" y="4065819"/>
            <a:ext cx="13152569" cy="25655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3950" b="0" i="0">
                <a:solidFill>
                  <a:schemeClr val="bg1"/>
                </a:solidFill>
                <a:latin typeface="Arial Narrow"/>
                <a:ea typeface="+mn-ea"/>
                <a:cs typeface="Arial Narrow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476345" indent="-476345">
              <a:buFont typeface="Arial" charset="0"/>
              <a:buChar char="•"/>
            </a:pPr>
            <a:r>
              <a:rPr lang="en-US" sz="4168" kern="0" dirty="0"/>
              <a:t>Explore the Swift standard library source code.</a:t>
            </a:r>
          </a:p>
          <a:p>
            <a:pPr marL="476345" indent="-476345">
              <a:buFont typeface="Arial" charset="0"/>
              <a:buChar char="•"/>
            </a:pPr>
            <a:r>
              <a:rPr lang="en-US" sz="4168" kern="0" dirty="0"/>
              <a:t>R</a:t>
            </a:r>
            <a:r>
              <a:rPr lang="en-US" sz="4168" kern="0" dirty="0"/>
              <a:t>ead the design docs in Swift project, including comments  in the source code.</a:t>
            </a:r>
          </a:p>
          <a:p>
            <a:pPr marL="476345" indent="-476345">
              <a:buFont typeface="Arial" charset="0"/>
              <a:buChar char="•"/>
            </a:pPr>
            <a:r>
              <a:rPr lang="en-US" sz="4168" kern="0" dirty="0"/>
              <a:t>Explore the </a:t>
            </a:r>
            <a:r>
              <a:rPr lang="en-US" sz="4168" kern="0" dirty="0"/>
              <a:t>Swift compiler source code</a:t>
            </a:r>
          </a:p>
        </p:txBody>
      </p:sp>
    </p:spTree>
    <p:extLst>
      <p:ext uri="{BB962C8B-B14F-4D97-AF65-F5344CB8AC3E}">
        <p14:creationId xmlns:p14="http://schemas.microsoft.com/office/powerpoint/2010/main" val="82319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254" y="4083431"/>
            <a:ext cx="14661819" cy="6109135"/>
          </a:xfrm>
          <a:custGeom>
            <a:avLst/>
            <a:gdLst/>
            <a:ahLst/>
            <a:cxnLst/>
            <a:rect l="l" t="t" r="r" b="b"/>
            <a:pathLst>
              <a:path w="17591405" h="7329805">
                <a:moveTo>
                  <a:pt x="0" y="0"/>
                </a:moveTo>
                <a:lnTo>
                  <a:pt x="17591087" y="0"/>
                </a:lnTo>
                <a:lnTo>
                  <a:pt x="17591087" y="7329619"/>
                </a:lnTo>
                <a:lnTo>
                  <a:pt x="0" y="7329619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42" dirty="0"/>
              <a:t>Indirect </a:t>
            </a:r>
            <a:r>
              <a:rPr spc="129" dirty="0"/>
              <a:t>Storage </a:t>
            </a:r>
            <a:r>
              <a:rPr spc="471" dirty="0"/>
              <a:t>with</a:t>
            </a:r>
            <a:r>
              <a:rPr spc="-663" dirty="0"/>
              <a:t> </a:t>
            </a:r>
            <a:r>
              <a:rPr spc="229" dirty="0"/>
              <a:t>Copy-on-Write</a:t>
            </a:r>
          </a:p>
          <a:p>
            <a:pPr marL="44988">
              <a:spcBef>
                <a:spcPts val="567"/>
              </a:spcBef>
            </a:pPr>
            <a:r>
              <a:rPr sz="4918" spc="-4" dirty="0">
                <a:solidFill>
                  <a:srgbClr val="8E8E93"/>
                </a:solidFill>
              </a:rPr>
              <a:t>Use </a:t>
            </a:r>
            <a:r>
              <a:rPr sz="4918" spc="-38" dirty="0">
                <a:solidFill>
                  <a:srgbClr val="8E8E93"/>
                </a:solidFill>
              </a:rPr>
              <a:t>a </a:t>
            </a:r>
            <a:r>
              <a:rPr sz="4918" spc="117" dirty="0">
                <a:solidFill>
                  <a:srgbClr val="8E8E93"/>
                </a:solidFill>
              </a:rPr>
              <a:t>reference </a:t>
            </a:r>
            <a:r>
              <a:rPr sz="4918" spc="275" dirty="0">
                <a:solidFill>
                  <a:srgbClr val="8E8E93"/>
                </a:solidFill>
              </a:rPr>
              <a:t>type </a:t>
            </a:r>
            <a:r>
              <a:rPr sz="4918" spc="167" dirty="0">
                <a:solidFill>
                  <a:srgbClr val="8E8E93"/>
                </a:solidFill>
              </a:rPr>
              <a:t>for</a:t>
            </a:r>
            <a:r>
              <a:rPr sz="4918" spc="-683" dirty="0">
                <a:solidFill>
                  <a:srgbClr val="8E8E93"/>
                </a:solidFill>
              </a:rPr>
              <a:t> </a:t>
            </a:r>
            <a:r>
              <a:rPr sz="4918" spc="142" dirty="0">
                <a:solidFill>
                  <a:srgbClr val="8E8E93"/>
                </a:solidFill>
              </a:rPr>
              <a:t>storage</a:t>
            </a:r>
            <a:endParaRPr sz="4918"/>
          </a:p>
        </p:txBody>
      </p:sp>
      <p:sp>
        <p:nvSpPr>
          <p:cNvPr id="4" name="object 4"/>
          <p:cNvSpPr/>
          <p:nvPr/>
        </p:nvSpPr>
        <p:spPr>
          <a:xfrm>
            <a:off x="860322" y="4851136"/>
            <a:ext cx="15035424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 txBox="1"/>
          <p:nvPr/>
        </p:nvSpPr>
        <p:spPr>
          <a:xfrm>
            <a:off x="1247977" y="4082759"/>
            <a:ext cx="3625893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LineStorage {</a:t>
            </a:r>
            <a:r>
              <a:rPr sz="2042" spc="-29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 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 :</a:t>
            </a:r>
            <a:r>
              <a:rPr sz="2042" spc="-29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873543" y="4260453"/>
            <a:ext cx="40985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7194">
              <a:tabLst>
                <a:tab pos="1576174" algn="l"/>
              </a:tabLst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x1,</a:t>
            </a: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y1,	x2, y2: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r>
              <a:rPr sz="2042" spc="-46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26495" y="5117314"/>
            <a:ext cx="14503573" cy="431825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6435" rIns="0" bIns="0" rtlCol="0">
            <a:spAutoFit/>
          </a:bodyPr>
          <a:lstStyle/>
          <a:p>
            <a:pPr marL="589610">
              <a:spcBef>
                <a:spcPts val="917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storage 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LineStorage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47977" y="5726870"/>
            <a:ext cx="8354744" cy="426302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3170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init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{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(),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())</a:t>
            </a:r>
            <a:r>
              <a:rPr sz="2042" spc="2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473170" marR="4407252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 }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mutating 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move()</a:t>
            </a:r>
            <a:r>
              <a:rPr sz="2042" spc="-29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1418450" marR="624012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if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!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isUniquelyReferencedNonObjc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1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  <a:p>
            <a:pPr marL="945810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945810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start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...</a:t>
            </a:r>
            <a:endParaRPr sz="2042">
              <a:latin typeface="Lucida Console"/>
              <a:cs typeface="Lucida Console"/>
            </a:endParaRPr>
          </a:p>
          <a:p>
            <a:pPr marL="472640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127258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42" dirty="0"/>
              <a:t>Indirect </a:t>
            </a:r>
            <a:r>
              <a:rPr spc="129" dirty="0"/>
              <a:t>Storage </a:t>
            </a:r>
            <a:r>
              <a:rPr spc="471" dirty="0"/>
              <a:t>with</a:t>
            </a:r>
            <a:r>
              <a:rPr spc="-663" dirty="0"/>
              <a:t> </a:t>
            </a:r>
            <a:r>
              <a:rPr spc="229" dirty="0"/>
              <a:t>Copy-on-Write</a:t>
            </a:r>
          </a:p>
          <a:p>
            <a:pPr marL="44988">
              <a:spcBef>
                <a:spcPts val="567"/>
              </a:spcBef>
            </a:pPr>
            <a:r>
              <a:rPr sz="4918" spc="283" dirty="0">
                <a:solidFill>
                  <a:srgbClr val="8E8E93"/>
                </a:solidFill>
              </a:rPr>
              <a:t>Implement</a:t>
            </a:r>
            <a:r>
              <a:rPr sz="4918" spc="-75" dirty="0">
                <a:solidFill>
                  <a:srgbClr val="8E8E93"/>
                </a:solidFill>
              </a:rPr>
              <a:t> </a:t>
            </a:r>
            <a:r>
              <a:rPr sz="4918" spc="242" dirty="0">
                <a:solidFill>
                  <a:srgbClr val="8E8E93"/>
                </a:solidFill>
              </a:rPr>
              <a:t>copy-on-write</a:t>
            </a:r>
            <a:endParaRPr sz="4918"/>
          </a:p>
        </p:txBody>
      </p:sp>
      <p:sp>
        <p:nvSpPr>
          <p:cNvPr id="3" name="object 3"/>
          <p:cNvSpPr/>
          <p:nvPr/>
        </p:nvSpPr>
        <p:spPr>
          <a:xfrm>
            <a:off x="1047254" y="4083431"/>
            <a:ext cx="14661819" cy="6109135"/>
          </a:xfrm>
          <a:custGeom>
            <a:avLst/>
            <a:gdLst/>
            <a:ahLst/>
            <a:cxnLst/>
            <a:rect l="l" t="t" r="r" b="b"/>
            <a:pathLst>
              <a:path w="17591405" h="7329805">
                <a:moveTo>
                  <a:pt x="0" y="0"/>
                </a:moveTo>
                <a:lnTo>
                  <a:pt x="17591087" y="0"/>
                </a:lnTo>
                <a:lnTo>
                  <a:pt x="17591087" y="7329619"/>
                </a:lnTo>
                <a:lnTo>
                  <a:pt x="0" y="7329619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60322" y="6845563"/>
            <a:ext cx="15035424" cy="24972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 txBox="1"/>
          <p:nvPr/>
        </p:nvSpPr>
        <p:spPr>
          <a:xfrm>
            <a:off x="1247977" y="4260453"/>
            <a:ext cx="36258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LineStorage {</a:t>
            </a:r>
            <a:r>
              <a:rPr sz="2042" spc="-29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873543" y="4260453"/>
            <a:ext cx="40985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7194">
              <a:tabLst>
                <a:tab pos="1576174" algn="l"/>
              </a:tabLst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x1,</a:t>
            </a: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y1,	x2, y2: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r>
              <a:rPr sz="2042" spc="-46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47977" y="4749258"/>
            <a:ext cx="441394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 :</a:t>
            </a:r>
            <a:r>
              <a:rPr sz="2042" spc="-29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endParaRPr sz="2042">
              <a:latin typeface="Lucida Console"/>
              <a:cs typeface="Lucida Console"/>
            </a:endParaRPr>
          </a:p>
          <a:p>
            <a:pPr marL="472640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storage 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LineStorage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721152" y="5726870"/>
            <a:ext cx="7881595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init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 {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(),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())</a:t>
            </a:r>
            <a:r>
              <a:rPr sz="2042" spc="2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R="4407252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 }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mutating 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move()</a:t>
            </a:r>
            <a:r>
              <a:rPr sz="2042" spc="-29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6495" y="7111740"/>
            <a:ext cx="14503573" cy="1873645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7271" rIns="0" bIns="0" rtlCol="0">
            <a:spAutoFit/>
          </a:bodyPr>
          <a:lstStyle/>
          <a:p>
            <a:pPr marL="1062779">
              <a:spcBef>
                <a:spcPts val="608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if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!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isUniquelyReferencedNonObjc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1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1535949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1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  <a:p>
            <a:pPr marL="1062779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62779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storage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start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...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47977" y="9148511"/>
            <a:ext cx="63086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r"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147717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657945"/>
            <a:ext cx="10172190" cy="436631"/>
          </a:xfrm>
          <a:custGeom>
            <a:avLst/>
            <a:gdLst/>
            <a:ahLst/>
            <a:cxnLst/>
            <a:rect l="l" t="t" r="r" b="b"/>
            <a:pathLst>
              <a:path w="12204700" h="523875">
                <a:moveTo>
                  <a:pt x="11942707" y="0"/>
                </a:moveTo>
                <a:lnTo>
                  <a:pt x="0" y="0"/>
                </a:lnTo>
                <a:lnTo>
                  <a:pt x="0" y="523544"/>
                </a:lnTo>
                <a:lnTo>
                  <a:pt x="11942707" y="523544"/>
                </a:lnTo>
                <a:lnTo>
                  <a:pt x="11989741" y="519326"/>
                </a:lnTo>
                <a:lnTo>
                  <a:pt x="12034018" y="507166"/>
                </a:lnTo>
                <a:lnTo>
                  <a:pt x="12074795" y="487804"/>
                </a:lnTo>
                <a:lnTo>
                  <a:pt x="12111333" y="461978"/>
                </a:lnTo>
                <a:lnTo>
                  <a:pt x="12142889" y="430428"/>
                </a:lnTo>
                <a:lnTo>
                  <a:pt x="12168723" y="393892"/>
                </a:lnTo>
                <a:lnTo>
                  <a:pt x="12188093" y="353112"/>
                </a:lnTo>
                <a:lnTo>
                  <a:pt x="12200259" y="308825"/>
                </a:lnTo>
                <a:lnTo>
                  <a:pt x="12204479" y="261772"/>
                </a:lnTo>
                <a:lnTo>
                  <a:pt x="12200259" y="214718"/>
                </a:lnTo>
                <a:lnTo>
                  <a:pt x="12188093" y="170431"/>
                </a:lnTo>
                <a:lnTo>
                  <a:pt x="12168723" y="129651"/>
                </a:lnTo>
                <a:lnTo>
                  <a:pt x="12142889" y="93116"/>
                </a:lnTo>
                <a:lnTo>
                  <a:pt x="12111333" y="61565"/>
                </a:lnTo>
                <a:lnTo>
                  <a:pt x="12074795" y="35739"/>
                </a:lnTo>
                <a:lnTo>
                  <a:pt x="12034018" y="16377"/>
                </a:lnTo>
                <a:lnTo>
                  <a:pt x="11989741" y="4217"/>
                </a:lnTo>
                <a:lnTo>
                  <a:pt x="11942707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43056"/>
                </a:lnTo>
                <a:lnTo>
                  <a:pt x="3775078" y="8643056"/>
                </a:lnTo>
                <a:lnTo>
                  <a:pt x="3728025" y="8638839"/>
                </a:lnTo>
                <a:lnTo>
                  <a:pt x="3683738" y="8626680"/>
                </a:lnTo>
                <a:lnTo>
                  <a:pt x="3642957" y="8607318"/>
                </a:lnTo>
                <a:lnTo>
                  <a:pt x="3606422" y="8581493"/>
                </a:lnTo>
                <a:lnTo>
                  <a:pt x="3574872" y="8549944"/>
                </a:lnTo>
                <a:lnTo>
                  <a:pt x="3549046" y="8513409"/>
                </a:lnTo>
                <a:lnTo>
                  <a:pt x="3529683" y="8472628"/>
                </a:lnTo>
                <a:lnTo>
                  <a:pt x="3517524" y="8428340"/>
                </a:lnTo>
                <a:lnTo>
                  <a:pt x="3513306" y="8381284"/>
                </a:lnTo>
                <a:lnTo>
                  <a:pt x="3517524" y="8334230"/>
                </a:lnTo>
                <a:lnTo>
                  <a:pt x="3529683" y="8289943"/>
                </a:lnTo>
                <a:lnTo>
                  <a:pt x="3549046" y="8249163"/>
                </a:lnTo>
                <a:lnTo>
                  <a:pt x="3574872" y="8212628"/>
                </a:lnTo>
                <a:lnTo>
                  <a:pt x="3606422" y="8181077"/>
                </a:lnTo>
                <a:lnTo>
                  <a:pt x="3642957" y="8155251"/>
                </a:lnTo>
                <a:lnTo>
                  <a:pt x="3683738" y="8135889"/>
                </a:lnTo>
                <a:lnTo>
                  <a:pt x="3728025" y="8123729"/>
                </a:lnTo>
                <a:lnTo>
                  <a:pt x="3775078" y="8119511"/>
                </a:lnTo>
                <a:lnTo>
                  <a:pt x="20104099" y="8119511"/>
                </a:lnTo>
                <a:lnTo>
                  <a:pt x="20104099" y="6749794"/>
                </a:lnTo>
                <a:lnTo>
                  <a:pt x="3775078" y="6749794"/>
                </a:lnTo>
                <a:lnTo>
                  <a:pt x="3728025" y="6745576"/>
                </a:lnTo>
                <a:lnTo>
                  <a:pt x="3683738" y="6733417"/>
                </a:lnTo>
                <a:lnTo>
                  <a:pt x="3642957" y="6714054"/>
                </a:lnTo>
                <a:lnTo>
                  <a:pt x="3606422" y="6688228"/>
                </a:lnTo>
                <a:lnTo>
                  <a:pt x="3574872" y="6656678"/>
                </a:lnTo>
                <a:lnTo>
                  <a:pt x="3549046" y="6620143"/>
                </a:lnTo>
                <a:lnTo>
                  <a:pt x="3529683" y="6579362"/>
                </a:lnTo>
                <a:lnTo>
                  <a:pt x="3517524" y="6535075"/>
                </a:lnTo>
                <a:lnTo>
                  <a:pt x="3513306" y="6488022"/>
                </a:lnTo>
                <a:lnTo>
                  <a:pt x="3517524" y="6440968"/>
                </a:lnTo>
                <a:lnTo>
                  <a:pt x="3529683" y="6396682"/>
                </a:lnTo>
                <a:lnTo>
                  <a:pt x="3549046" y="6355901"/>
                </a:lnTo>
                <a:lnTo>
                  <a:pt x="3574872" y="6319366"/>
                </a:lnTo>
                <a:lnTo>
                  <a:pt x="3606422" y="6287816"/>
                </a:lnTo>
                <a:lnTo>
                  <a:pt x="3642957" y="6261990"/>
                </a:lnTo>
                <a:lnTo>
                  <a:pt x="3683738" y="6242627"/>
                </a:lnTo>
                <a:lnTo>
                  <a:pt x="3728025" y="6230467"/>
                </a:lnTo>
                <a:lnTo>
                  <a:pt x="3775078" y="6226250"/>
                </a:lnTo>
                <a:lnTo>
                  <a:pt x="20104099" y="6226250"/>
                </a:lnTo>
                <a:lnTo>
                  <a:pt x="20104099" y="4856857"/>
                </a:lnTo>
                <a:lnTo>
                  <a:pt x="3775078" y="4856857"/>
                </a:lnTo>
                <a:lnTo>
                  <a:pt x="3728025" y="4852639"/>
                </a:lnTo>
                <a:lnTo>
                  <a:pt x="3683738" y="4840480"/>
                </a:lnTo>
                <a:lnTo>
                  <a:pt x="3642957" y="4821117"/>
                </a:lnTo>
                <a:lnTo>
                  <a:pt x="3606422" y="4795291"/>
                </a:lnTo>
                <a:lnTo>
                  <a:pt x="3574872" y="4763741"/>
                </a:lnTo>
                <a:lnTo>
                  <a:pt x="3549046" y="4727206"/>
                </a:lnTo>
                <a:lnTo>
                  <a:pt x="3529683" y="4686425"/>
                </a:lnTo>
                <a:lnTo>
                  <a:pt x="3517524" y="4642138"/>
                </a:lnTo>
                <a:lnTo>
                  <a:pt x="3513306" y="4595085"/>
                </a:lnTo>
                <a:lnTo>
                  <a:pt x="3517524" y="4548031"/>
                </a:lnTo>
                <a:lnTo>
                  <a:pt x="3529683" y="4503744"/>
                </a:lnTo>
                <a:lnTo>
                  <a:pt x="3549046" y="4462964"/>
                </a:lnTo>
                <a:lnTo>
                  <a:pt x="3574872" y="4426429"/>
                </a:lnTo>
                <a:lnTo>
                  <a:pt x="3606422" y="4394879"/>
                </a:lnTo>
                <a:lnTo>
                  <a:pt x="3642957" y="4369052"/>
                </a:lnTo>
                <a:lnTo>
                  <a:pt x="3683738" y="4349690"/>
                </a:lnTo>
                <a:lnTo>
                  <a:pt x="3728025" y="4337530"/>
                </a:lnTo>
                <a:lnTo>
                  <a:pt x="3775078" y="4333313"/>
                </a:lnTo>
                <a:lnTo>
                  <a:pt x="20104099" y="433331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119511"/>
                </a:moveTo>
                <a:lnTo>
                  <a:pt x="16318560" y="8119511"/>
                </a:lnTo>
                <a:lnTo>
                  <a:pt x="16365622" y="8123729"/>
                </a:lnTo>
                <a:lnTo>
                  <a:pt x="16409913" y="8135889"/>
                </a:lnTo>
                <a:lnTo>
                  <a:pt x="16450695" y="8155251"/>
                </a:lnTo>
                <a:lnTo>
                  <a:pt x="16487229" y="8181077"/>
                </a:lnTo>
                <a:lnTo>
                  <a:pt x="16518777" y="8212628"/>
                </a:lnTo>
                <a:lnTo>
                  <a:pt x="16544599" y="8249163"/>
                </a:lnTo>
                <a:lnTo>
                  <a:pt x="16563959" y="8289943"/>
                </a:lnTo>
                <a:lnTo>
                  <a:pt x="16576116" y="8334230"/>
                </a:lnTo>
                <a:lnTo>
                  <a:pt x="16580332" y="8381284"/>
                </a:lnTo>
                <a:lnTo>
                  <a:pt x="16576116" y="8428340"/>
                </a:lnTo>
                <a:lnTo>
                  <a:pt x="16563959" y="8472629"/>
                </a:lnTo>
                <a:lnTo>
                  <a:pt x="16544599" y="8513411"/>
                </a:lnTo>
                <a:lnTo>
                  <a:pt x="16518777" y="8549947"/>
                </a:lnTo>
                <a:lnTo>
                  <a:pt x="16487229" y="8581498"/>
                </a:lnTo>
                <a:lnTo>
                  <a:pt x="16450695" y="8607323"/>
                </a:lnTo>
                <a:lnTo>
                  <a:pt x="16409913" y="8626684"/>
                </a:lnTo>
                <a:lnTo>
                  <a:pt x="16365622" y="8638841"/>
                </a:lnTo>
                <a:lnTo>
                  <a:pt x="16318560" y="8643056"/>
                </a:lnTo>
                <a:lnTo>
                  <a:pt x="20104099" y="8643056"/>
                </a:lnTo>
                <a:lnTo>
                  <a:pt x="20104099" y="8119511"/>
                </a:lnTo>
                <a:close/>
              </a:path>
              <a:path w="20104100" h="12565380">
                <a:moveTo>
                  <a:pt x="20104099" y="6226250"/>
                </a:moveTo>
                <a:lnTo>
                  <a:pt x="16318560" y="6226250"/>
                </a:lnTo>
                <a:lnTo>
                  <a:pt x="16365622" y="6230467"/>
                </a:lnTo>
                <a:lnTo>
                  <a:pt x="16409913" y="6242627"/>
                </a:lnTo>
                <a:lnTo>
                  <a:pt x="16450695" y="6261990"/>
                </a:lnTo>
                <a:lnTo>
                  <a:pt x="16487229" y="6287816"/>
                </a:lnTo>
                <a:lnTo>
                  <a:pt x="16518777" y="6319366"/>
                </a:lnTo>
                <a:lnTo>
                  <a:pt x="16544599" y="6355901"/>
                </a:lnTo>
                <a:lnTo>
                  <a:pt x="16563959" y="6396682"/>
                </a:lnTo>
                <a:lnTo>
                  <a:pt x="16576116" y="6440968"/>
                </a:lnTo>
                <a:lnTo>
                  <a:pt x="16580332" y="6488022"/>
                </a:lnTo>
                <a:lnTo>
                  <a:pt x="16576116" y="6535075"/>
                </a:lnTo>
                <a:lnTo>
                  <a:pt x="16563959" y="6579362"/>
                </a:lnTo>
                <a:lnTo>
                  <a:pt x="16544599" y="6620143"/>
                </a:lnTo>
                <a:lnTo>
                  <a:pt x="16518777" y="6656678"/>
                </a:lnTo>
                <a:lnTo>
                  <a:pt x="16487229" y="6688228"/>
                </a:lnTo>
                <a:lnTo>
                  <a:pt x="16450695" y="6714054"/>
                </a:lnTo>
                <a:lnTo>
                  <a:pt x="16409913" y="6733417"/>
                </a:lnTo>
                <a:lnTo>
                  <a:pt x="16365622" y="6745576"/>
                </a:lnTo>
                <a:lnTo>
                  <a:pt x="16318560" y="6749794"/>
                </a:lnTo>
                <a:lnTo>
                  <a:pt x="20104099" y="6749794"/>
                </a:lnTo>
                <a:lnTo>
                  <a:pt x="20104099" y="6226250"/>
                </a:lnTo>
                <a:close/>
              </a:path>
              <a:path w="20104100" h="12565380">
                <a:moveTo>
                  <a:pt x="20104099" y="4333313"/>
                </a:moveTo>
                <a:lnTo>
                  <a:pt x="16318560" y="4333313"/>
                </a:lnTo>
                <a:lnTo>
                  <a:pt x="16365622" y="4337530"/>
                </a:lnTo>
                <a:lnTo>
                  <a:pt x="16409913" y="4349690"/>
                </a:lnTo>
                <a:lnTo>
                  <a:pt x="16450695" y="4369052"/>
                </a:lnTo>
                <a:lnTo>
                  <a:pt x="16487229" y="4394879"/>
                </a:lnTo>
                <a:lnTo>
                  <a:pt x="16518777" y="4426429"/>
                </a:lnTo>
                <a:lnTo>
                  <a:pt x="16544599" y="4462964"/>
                </a:lnTo>
                <a:lnTo>
                  <a:pt x="16563959" y="4503744"/>
                </a:lnTo>
                <a:lnTo>
                  <a:pt x="16576116" y="4548031"/>
                </a:lnTo>
                <a:lnTo>
                  <a:pt x="16580332" y="4595085"/>
                </a:lnTo>
                <a:lnTo>
                  <a:pt x="16576116" y="4642138"/>
                </a:lnTo>
                <a:lnTo>
                  <a:pt x="16563959" y="4686425"/>
                </a:lnTo>
                <a:lnTo>
                  <a:pt x="16544599" y="4727206"/>
                </a:lnTo>
                <a:lnTo>
                  <a:pt x="16518777" y="4763741"/>
                </a:lnTo>
                <a:lnTo>
                  <a:pt x="16487229" y="4795291"/>
                </a:lnTo>
                <a:lnTo>
                  <a:pt x="16450695" y="4821117"/>
                </a:lnTo>
                <a:lnTo>
                  <a:pt x="16409913" y="4840480"/>
                </a:lnTo>
                <a:lnTo>
                  <a:pt x="16365622" y="4852639"/>
                </a:lnTo>
                <a:lnTo>
                  <a:pt x="16318560" y="4856857"/>
                </a:lnTo>
                <a:lnTo>
                  <a:pt x="20104099" y="4856857"/>
                </a:lnTo>
                <a:lnTo>
                  <a:pt x="20104099" y="433331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87232"/>
                </a:lnTo>
                <a:lnTo>
                  <a:pt x="3774754" y="8687232"/>
                </a:lnTo>
                <a:lnTo>
                  <a:pt x="3725500" y="8683258"/>
                </a:lnTo>
                <a:lnTo>
                  <a:pt x="3678776" y="8671752"/>
                </a:lnTo>
                <a:lnTo>
                  <a:pt x="3635208" y="8653338"/>
                </a:lnTo>
                <a:lnTo>
                  <a:pt x="3595420" y="8628644"/>
                </a:lnTo>
                <a:lnTo>
                  <a:pt x="3560038" y="8598293"/>
                </a:lnTo>
                <a:lnTo>
                  <a:pt x="3529687" y="8562911"/>
                </a:lnTo>
                <a:lnTo>
                  <a:pt x="3504992" y="8523123"/>
                </a:lnTo>
                <a:lnTo>
                  <a:pt x="3486579" y="8479554"/>
                </a:lnTo>
                <a:lnTo>
                  <a:pt x="3475072" y="8432831"/>
                </a:lnTo>
                <a:lnTo>
                  <a:pt x="3471098" y="8383577"/>
                </a:lnTo>
                <a:lnTo>
                  <a:pt x="3475072" y="8334323"/>
                </a:lnTo>
                <a:lnTo>
                  <a:pt x="3486579" y="8287599"/>
                </a:lnTo>
                <a:lnTo>
                  <a:pt x="3504992" y="8244031"/>
                </a:lnTo>
                <a:lnTo>
                  <a:pt x="3529687" y="8204243"/>
                </a:lnTo>
                <a:lnTo>
                  <a:pt x="3560038" y="8168861"/>
                </a:lnTo>
                <a:lnTo>
                  <a:pt x="3595420" y="8138510"/>
                </a:lnTo>
                <a:lnTo>
                  <a:pt x="3635208" y="8113815"/>
                </a:lnTo>
                <a:lnTo>
                  <a:pt x="3678776" y="8095402"/>
                </a:lnTo>
                <a:lnTo>
                  <a:pt x="3725500" y="8083895"/>
                </a:lnTo>
                <a:lnTo>
                  <a:pt x="3774754" y="8079921"/>
                </a:lnTo>
                <a:lnTo>
                  <a:pt x="20104099" y="8079921"/>
                </a:lnTo>
                <a:lnTo>
                  <a:pt x="20104099" y="6790369"/>
                </a:lnTo>
                <a:lnTo>
                  <a:pt x="3774754" y="6790369"/>
                </a:lnTo>
                <a:lnTo>
                  <a:pt x="3725500" y="6786394"/>
                </a:lnTo>
                <a:lnTo>
                  <a:pt x="3678776" y="6774888"/>
                </a:lnTo>
                <a:lnTo>
                  <a:pt x="3635208" y="6756475"/>
                </a:lnTo>
                <a:lnTo>
                  <a:pt x="3595420" y="6731780"/>
                </a:lnTo>
                <a:lnTo>
                  <a:pt x="3560038" y="6701429"/>
                </a:lnTo>
                <a:lnTo>
                  <a:pt x="3529687" y="6666047"/>
                </a:lnTo>
                <a:lnTo>
                  <a:pt x="3504992" y="6626259"/>
                </a:lnTo>
                <a:lnTo>
                  <a:pt x="3486579" y="6582691"/>
                </a:lnTo>
                <a:lnTo>
                  <a:pt x="3475072" y="6535967"/>
                </a:lnTo>
                <a:lnTo>
                  <a:pt x="3471098" y="6486713"/>
                </a:lnTo>
                <a:lnTo>
                  <a:pt x="3475072" y="6437459"/>
                </a:lnTo>
                <a:lnTo>
                  <a:pt x="3486579" y="6390735"/>
                </a:lnTo>
                <a:lnTo>
                  <a:pt x="3504992" y="6347167"/>
                </a:lnTo>
                <a:lnTo>
                  <a:pt x="3529687" y="6307379"/>
                </a:lnTo>
                <a:lnTo>
                  <a:pt x="3560038" y="6271997"/>
                </a:lnTo>
                <a:lnTo>
                  <a:pt x="3595420" y="6241646"/>
                </a:lnTo>
                <a:lnTo>
                  <a:pt x="3635208" y="6216951"/>
                </a:lnTo>
                <a:lnTo>
                  <a:pt x="3678776" y="6198538"/>
                </a:lnTo>
                <a:lnTo>
                  <a:pt x="3725500" y="6187032"/>
                </a:lnTo>
                <a:lnTo>
                  <a:pt x="3774754" y="6183057"/>
                </a:lnTo>
                <a:lnTo>
                  <a:pt x="20104099" y="6183057"/>
                </a:lnTo>
                <a:lnTo>
                  <a:pt x="20104099" y="4900374"/>
                </a:lnTo>
                <a:lnTo>
                  <a:pt x="3774754" y="4900374"/>
                </a:lnTo>
                <a:lnTo>
                  <a:pt x="3725500" y="4896399"/>
                </a:lnTo>
                <a:lnTo>
                  <a:pt x="3678776" y="4884893"/>
                </a:lnTo>
                <a:lnTo>
                  <a:pt x="3635208" y="4866480"/>
                </a:lnTo>
                <a:lnTo>
                  <a:pt x="3595420" y="4841785"/>
                </a:lnTo>
                <a:lnTo>
                  <a:pt x="3560038" y="4811434"/>
                </a:lnTo>
                <a:lnTo>
                  <a:pt x="3529687" y="4776052"/>
                </a:lnTo>
                <a:lnTo>
                  <a:pt x="3504992" y="4736264"/>
                </a:lnTo>
                <a:lnTo>
                  <a:pt x="3486579" y="4692696"/>
                </a:lnTo>
                <a:lnTo>
                  <a:pt x="3475072" y="4645972"/>
                </a:lnTo>
                <a:lnTo>
                  <a:pt x="3471098" y="4596718"/>
                </a:lnTo>
                <a:lnTo>
                  <a:pt x="3475072" y="4547464"/>
                </a:lnTo>
                <a:lnTo>
                  <a:pt x="3486579" y="4500741"/>
                </a:lnTo>
                <a:lnTo>
                  <a:pt x="3504992" y="4457172"/>
                </a:lnTo>
                <a:lnTo>
                  <a:pt x="3529687" y="4417384"/>
                </a:lnTo>
                <a:lnTo>
                  <a:pt x="3560038" y="4382002"/>
                </a:lnTo>
                <a:lnTo>
                  <a:pt x="3595420" y="4351651"/>
                </a:lnTo>
                <a:lnTo>
                  <a:pt x="3635208" y="4326957"/>
                </a:lnTo>
                <a:lnTo>
                  <a:pt x="3678776" y="4308543"/>
                </a:lnTo>
                <a:lnTo>
                  <a:pt x="3725500" y="4297037"/>
                </a:lnTo>
                <a:lnTo>
                  <a:pt x="3774754" y="4293063"/>
                </a:lnTo>
                <a:lnTo>
                  <a:pt x="20104099" y="429306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079921"/>
                </a:moveTo>
                <a:lnTo>
                  <a:pt x="16318874" y="8079921"/>
                </a:lnTo>
                <a:lnTo>
                  <a:pt x="16368138" y="8083895"/>
                </a:lnTo>
                <a:lnTo>
                  <a:pt x="16414868" y="8095402"/>
                </a:lnTo>
                <a:lnTo>
                  <a:pt x="16458439" y="8113815"/>
                </a:lnTo>
                <a:lnTo>
                  <a:pt x="16498226" y="8138510"/>
                </a:lnTo>
                <a:lnTo>
                  <a:pt x="16533606" y="8168861"/>
                </a:lnTo>
                <a:lnTo>
                  <a:pt x="16563953" y="8204243"/>
                </a:lnTo>
                <a:lnTo>
                  <a:pt x="16588644" y="8244031"/>
                </a:lnTo>
                <a:lnTo>
                  <a:pt x="16607053" y="8287599"/>
                </a:lnTo>
                <a:lnTo>
                  <a:pt x="16618557" y="8334323"/>
                </a:lnTo>
                <a:lnTo>
                  <a:pt x="16622530" y="8383577"/>
                </a:lnTo>
                <a:lnTo>
                  <a:pt x="16618557" y="8432831"/>
                </a:lnTo>
                <a:lnTo>
                  <a:pt x="16607053" y="8479554"/>
                </a:lnTo>
                <a:lnTo>
                  <a:pt x="16588644" y="8523123"/>
                </a:lnTo>
                <a:lnTo>
                  <a:pt x="16563953" y="8562911"/>
                </a:lnTo>
                <a:lnTo>
                  <a:pt x="16533606" y="8598293"/>
                </a:lnTo>
                <a:lnTo>
                  <a:pt x="16498226" y="8628644"/>
                </a:lnTo>
                <a:lnTo>
                  <a:pt x="16458439" y="8653338"/>
                </a:lnTo>
                <a:lnTo>
                  <a:pt x="16414868" y="8671752"/>
                </a:lnTo>
                <a:lnTo>
                  <a:pt x="16368138" y="8683258"/>
                </a:lnTo>
                <a:lnTo>
                  <a:pt x="16318874" y="8687232"/>
                </a:lnTo>
                <a:lnTo>
                  <a:pt x="20104099" y="8687232"/>
                </a:lnTo>
                <a:lnTo>
                  <a:pt x="20104099" y="8079921"/>
                </a:lnTo>
                <a:close/>
              </a:path>
              <a:path w="20104100" h="12565380">
                <a:moveTo>
                  <a:pt x="20104099" y="6183057"/>
                </a:moveTo>
                <a:lnTo>
                  <a:pt x="16318874" y="6183057"/>
                </a:lnTo>
                <a:lnTo>
                  <a:pt x="16368138" y="6187032"/>
                </a:lnTo>
                <a:lnTo>
                  <a:pt x="16414868" y="6198538"/>
                </a:lnTo>
                <a:lnTo>
                  <a:pt x="16458439" y="6216951"/>
                </a:lnTo>
                <a:lnTo>
                  <a:pt x="16498226" y="6241646"/>
                </a:lnTo>
                <a:lnTo>
                  <a:pt x="16533606" y="6271997"/>
                </a:lnTo>
                <a:lnTo>
                  <a:pt x="16563953" y="6307379"/>
                </a:lnTo>
                <a:lnTo>
                  <a:pt x="16588644" y="6347167"/>
                </a:lnTo>
                <a:lnTo>
                  <a:pt x="16607053" y="6390735"/>
                </a:lnTo>
                <a:lnTo>
                  <a:pt x="16618557" y="6437459"/>
                </a:lnTo>
                <a:lnTo>
                  <a:pt x="16622530" y="6486713"/>
                </a:lnTo>
                <a:lnTo>
                  <a:pt x="16618557" y="6535967"/>
                </a:lnTo>
                <a:lnTo>
                  <a:pt x="16607053" y="6582691"/>
                </a:lnTo>
                <a:lnTo>
                  <a:pt x="16588644" y="6626259"/>
                </a:lnTo>
                <a:lnTo>
                  <a:pt x="16563953" y="6666047"/>
                </a:lnTo>
                <a:lnTo>
                  <a:pt x="16533606" y="6701429"/>
                </a:lnTo>
                <a:lnTo>
                  <a:pt x="16498226" y="6731780"/>
                </a:lnTo>
                <a:lnTo>
                  <a:pt x="16458439" y="6756475"/>
                </a:lnTo>
                <a:lnTo>
                  <a:pt x="16414868" y="6774888"/>
                </a:lnTo>
                <a:lnTo>
                  <a:pt x="16368138" y="6786394"/>
                </a:lnTo>
                <a:lnTo>
                  <a:pt x="16318874" y="6790369"/>
                </a:lnTo>
                <a:lnTo>
                  <a:pt x="20104099" y="6790369"/>
                </a:lnTo>
                <a:lnTo>
                  <a:pt x="20104099" y="6183057"/>
                </a:lnTo>
                <a:close/>
              </a:path>
              <a:path w="20104100" h="12565380">
                <a:moveTo>
                  <a:pt x="20104099" y="4293063"/>
                </a:moveTo>
                <a:lnTo>
                  <a:pt x="16318874" y="4293063"/>
                </a:lnTo>
                <a:lnTo>
                  <a:pt x="16368138" y="4297037"/>
                </a:lnTo>
                <a:lnTo>
                  <a:pt x="16414868" y="4308543"/>
                </a:lnTo>
                <a:lnTo>
                  <a:pt x="16458439" y="4326957"/>
                </a:lnTo>
                <a:lnTo>
                  <a:pt x="16498226" y="4351651"/>
                </a:lnTo>
                <a:lnTo>
                  <a:pt x="16533606" y="4382002"/>
                </a:lnTo>
                <a:lnTo>
                  <a:pt x="16563953" y="4417384"/>
                </a:lnTo>
                <a:lnTo>
                  <a:pt x="16588644" y="4457172"/>
                </a:lnTo>
                <a:lnTo>
                  <a:pt x="16607053" y="4500741"/>
                </a:lnTo>
                <a:lnTo>
                  <a:pt x="16618557" y="4547464"/>
                </a:lnTo>
                <a:lnTo>
                  <a:pt x="16622530" y="4596718"/>
                </a:lnTo>
                <a:lnTo>
                  <a:pt x="16618557" y="4645972"/>
                </a:lnTo>
                <a:lnTo>
                  <a:pt x="16607053" y="4692696"/>
                </a:lnTo>
                <a:lnTo>
                  <a:pt x="16588644" y="4736264"/>
                </a:lnTo>
                <a:lnTo>
                  <a:pt x="16563953" y="4776052"/>
                </a:lnTo>
                <a:lnTo>
                  <a:pt x="16533606" y="4811434"/>
                </a:lnTo>
                <a:lnTo>
                  <a:pt x="16498226" y="4841785"/>
                </a:lnTo>
                <a:lnTo>
                  <a:pt x="16458439" y="4866480"/>
                </a:lnTo>
                <a:lnTo>
                  <a:pt x="16414868" y="4884893"/>
                </a:lnTo>
                <a:lnTo>
                  <a:pt x="16368138" y="4896399"/>
                </a:lnTo>
                <a:lnTo>
                  <a:pt x="16318874" y="4900374"/>
                </a:lnTo>
                <a:lnTo>
                  <a:pt x="20104099" y="4900374"/>
                </a:lnTo>
                <a:lnTo>
                  <a:pt x="20104099" y="42930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 txBox="1"/>
          <p:nvPr/>
        </p:nvSpPr>
        <p:spPr>
          <a:xfrm>
            <a:off x="6822747" y="5594015"/>
            <a:ext cx="327129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endParaRPr sz="3292" dirty="0">
              <a:latin typeface="Arial Narrow"/>
              <a:cs typeface="Arial Narro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512644" y="6164611"/>
            <a:ext cx="879085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83" dirty="0">
                <a:solidFill>
                  <a:srgbClr val="FFFFFF"/>
                </a:solidFill>
                <a:latin typeface="Arial Narrow"/>
                <a:cs typeface="Arial Narrow"/>
              </a:rPr>
              <a:t>M</a:t>
            </a:r>
            <a:r>
              <a:rPr sz="3292" spc="167" dirty="0">
                <a:solidFill>
                  <a:srgbClr val="FFFFFF"/>
                </a:solidFill>
                <a:latin typeface="Arial Narrow"/>
                <a:cs typeface="Arial Narrow"/>
              </a:rPr>
              <a:t>o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r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77750" y="6161277"/>
            <a:ext cx="70178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108" dirty="0">
                <a:solidFill>
                  <a:srgbClr val="FFFFFF"/>
                </a:solidFill>
                <a:latin typeface="Arial Narrow"/>
                <a:cs typeface="Arial Narrow"/>
              </a:rPr>
              <a:t>L</a:t>
            </a:r>
            <a:r>
              <a:rPr sz="3292" spc="3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r>
              <a:rPr sz="3292" spc="-146" dirty="0">
                <a:solidFill>
                  <a:srgbClr val="FFFFFF"/>
                </a:solidFill>
                <a:latin typeface="Arial Narrow"/>
                <a:cs typeface="Arial Narrow"/>
              </a:rPr>
              <a:t>ss</a:t>
            </a:r>
            <a:endParaRPr sz="3292" dirty="0">
              <a:latin typeface="Arial Narrow"/>
              <a:cs typeface="Arial Narro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040924" y="7173623"/>
            <a:ext cx="2859010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Method</a:t>
            </a:r>
            <a:r>
              <a:rPr sz="3292" spc="-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Dispatch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4207719" y="7738398"/>
            <a:ext cx="1488781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08" dirty="0">
                <a:solidFill>
                  <a:srgbClr val="FFFFFF"/>
                </a:solidFill>
                <a:latin typeface="Arial Narrow"/>
                <a:cs typeface="Arial Narrow"/>
              </a:rPr>
              <a:t>D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ynamic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73025" y="7740886"/>
            <a:ext cx="918249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1" dirty="0">
                <a:solidFill>
                  <a:srgbClr val="FFFFFF"/>
                </a:solidFill>
                <a:latin typeface="Arial Narrow"/>
                <a:cs typeface="Arial Narrow"/>
              </a:rPr>
              <a:t>t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tic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625640" y="4014407"/>
            <a:ext cx="1670314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21" dirty="0">
                <a:solidFill>
                  <a:srgbClr val="FFFFFF"/>
                </a:solidFill>
                <a:latin typeface="Arial Narrow"/>
                <a:cs typeface="Arial Narrow"/>
              </a:rPr>
              <a:t>llo</a:t>
            </a:r>
            <a:r>
              <a:rPr sz="3292" spc="25" dirty="0">
                <a:solidFill>
                  <a:srgbClr val="FFFFFF"/>
                </a:solidFill>
                <a:latin typeface="Arial Narrow"/>
                <a:cs typeface="Arial Narrow"/>
              </a:rPr>
              <a:t>c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91" dirty="0">
                <a:solidFill>
                  <a:srgbClr val="FFFFFF"/>
                </a:solidFill>
                <a:latin typeface="Arial Narrow"/>
                <a:cs typeface="Arial Narrow"/>
              </a:rPr>
              <a:t>tion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506361" y="4582088"/>
            <a:ext cx="891257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H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eap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490479" y="4581670"/>
            <a:ext cx="881202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tack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29" dirty="0"/>
              <a:t>Dimensions </a:t>
            </a:r>
            <a:r>
              <a:rPr spc="308" dirty="0"/>
              <a:t>of</a:t>
            </a:r>
            <a:r>
              <a:rPr spc="-479" dirty="0"/>
              <a:t> </a:t>
            </a:r>
            <a:r>
              <a:rPr spc="179" dirty="0"/>
              <a:t>Performance</a:t>
            </a:r>
          </a:p>
          <a:p>
            <a:pPr marL="44988">
              <a:spcBef>
                <a:spcPts val="567"/>
              </a:spcBef>
            </a:pPr>
            <a:r>
              <a:rPr sz="4918" spc="-100" dirty="0">
                <a:solidFill>
                  <a:srgbClr val="8E8E93"/>
                </a:solidFill>
              </a:rPr>
              <a:t>Class</a:t>
            </a:r>
            <a:endParaRPr sz="4918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657945"/>
            <a:ext cx="3376617" cy="436631"/>
          </a:xfrm>
          <a:custGeom>
            <a:avLst/>
            <a:gdLst/>
            <a:ahLst/>
            <a:cxnLst/>
            <a:rect l="l" t="t" r="r" b="b"/>
            <a:pathLst>
              <a:path w="4051300" h="523875">
                <a:moveTo>
                  <a:pt x="3789381" y="0"/>
                </a:moveTo>
                <a:lnTo>
                  <a:pt x="0" y="0"/>
                </a:lnTo>
                <a:lnTo>
                  <a:pt x="0" y="523544"/>
                </a:lnTo>
                <a:lnTo>
                  <a:pt x="3789381" y="523544"/>
                </a:lnTo>
                <a:lnTo>
                  <a:pt x="3836415" y="519326"/>
                </a:lnTo>
                <a:lnTo>
                  <a:pt x="3880692" y="507166"/>
                </a:lnTo>
                <a:lnTo>
                  <a:pt x="3921469" y="487804"/>
                </a:lnTo>
                <a:lnTo>
                  <a:pt x="3958007" y="461978"/>
                </a:lnTo>
                <a:lnTo>
                  <a:pt x="3989563" y="430428"/>
                </a:lnTo>
                <a:lnTo>
                  <a:pt x="4015397" y="393892"/>
                </a:lnTo>
                <a:lnTo>
                  <a:pt x="4034768" y="353112"/>
                </a:lnTo>
                <a:lnTo>
                  <a:pt x="4046933" y="308825"/>
                </a:lnTo>
                <a:lnTo>
                  <a:pt x="4051153" y="261772"/>
                </a:lnTo>
                <a:lnTo>
                  <a:pt x="4046933" y="214718"/>
                </a:lnTo>
                <a:lnTo>
                  <a:pt x="4034768" y="170431"/>
                </a:lnTo>
                <a:lnTo>
                  <a:pt x="4015397" y="129651"/>
                </a:lnTo>
                <a:lnTo>
                  <a:pt x="3989563" y="93116"/>
                </a:lnTo>
                <a:lnTo>
                  <a:pt x="3958007" y="61565"/>
                </a:lnTo>
                <a:lnTo>
                  <a:pt x="3921469" y="35739"/>
                </a:lnTo>
                <a:lnTo>
                  <a:pt x="3880692" y="16377"/>
                </a:lnTo>
                <a:lnTo>
                  <a:pt x="3836415" y="4217"/>
                </a:lnTo>
                <a:lnTo>
                  <a:pt x="3789381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43056"/>
                </a:lnTo>
                <a:lnTo>
                  <a:pt x="3775078" y="8643056"/>
                </a:lnTo>
                <a:lnTo>
                  <a:pt x="3728025" y="8638839"/>
                </a:lnTo>
                <a:lnTo>
                  <a:pt x="3683738" y="8626680"/>
                </a:lnTo>
                <a:lnTo>
                  <a:pt x="3642957" y="8607318"/>
                </a:lnTo>
                <a:lnTo>
                  <a:pt x="3606422" y="8581493"/>
                </a:lnTo>
                <a:lnTo>
                  <a:pt x="3574872" y="8549944"/>
                </a:lnTo>
                <a:lnTo>
                  <a:pt x="3549046" y="8513409"/>
                </a:lnTo>
                <a:lnTo>
                  <a:pt x="3529683" y="8472628"/>
                </a:lnTo>
                <a:lnTo>
                  <a:pt x="3517524" y="8428340"/>
                </a:lnTo>
                <a:lnTo>
                  <a:pt x="3513306" y="8381284"/>
                </a:lnTo>
                <a:lnTo>
                  <a:pt x="3517524" y="8334230"/>
                </a:lnTo>
                <a:lnTo>
                  <a:pt x="3529683" y="8289943"/>
                </a:lnTo>
                <a:lnTo>
                  <a:pt x="3549046" y="8249163"/>
                </a:lnTo>
                <a:lnTo>
                  <a:pt x="3574872" y="8212628"/>
                </a:lnTo>
                <a:lnTo>
                  <a:pt x="3606422" y="8181077"/>
                </a:lnTo>
                <a:lnTo>
                  <a:pt x="3642957" y="8155251"/>
                </a:lnTo>
                <a:lnTo>
                  <a:pt x="3683738" y="8135889"/>
                </a:lnTo>
                <a:lnTo>
                  <a:pt x="3728025" y="8123729"/>
                </a:lnTo>
                <a:lnTo>
                  <a:pt x="3775078" y="8119511"/>
                </a:lnTo>
                <a:lnTo>
                  <a:pt x="20104099" y="8119511"/>
                </a:lnTo>
                <a:lnTo>
                  <a:pt x="20104099" y="6749794"/>
                </a:lnTo>
                <a:lnTo>
                  <a:pt x="3775078" y="6749794"/>
                </a:lnTo>
                <a:lnTo>
                  <a:pt x="3728025" y="6745576"/>
                </a:lnTo>
                <a:lnTo>
                  <a:pt x="3683738" y="6733417"/>
                </a:lnTo>
                <a:lnTo>
                  <a:pt x="3642957" y="6714054"/>
                </a:lnTo>
                <a:lnTo>
                  <a:pt x="3606422" y="6688228"/>
                </a:lnTo>
                <a:lnTo>
                  <a:pt x="3574872" y="6656678"/>
                </a:lnTo>
                <a:lnTo>
                  <a:pt x="3549046" y="6620143"/>
                </a:lnTo>
                <a:lnTo>
                  <a:pt x="3529683" y="6579362"/>
                </a:lnTo>
                <a:lnTo>
                  <a:pt x="3517524" y="6535075"/>
                </a:lnTo>
                <a:lnTo>
                  <a:pt x="3513306" y="6488022"/>
                </a:lnTo>
                <a:lnTo>
                  <a:pt x="3517524" y="6440968"/>
                </a:lnTo>
                <a:lnTo>
                  <a:pt x="3529683" y="6396682"/>
                </a:lnTo>
                <a:lnTo>
                  <a:pt x="3549046" y="6355901"/>
                </a:lnTo>
                <a:lnTo>
                  <a:pt x="3574872" y="6319366"/>
                </a:lnTo>
                <a:lnTo>
                  <a:pt x="3606422" y="6287816"/>
                </a:lnTo>
                <a:lnTo>
                  <a:pt x="3642957" y="6261990"/>
                </a:lnTo>
                <a:lnTo>
                  <a:pt x="3683738" y="6242627"/>
                </a:lnTo>
                <a:lnTo>
                  <a:pt x="3728025" y="6230467"/>
                </a:lnTo>
                <a:lnTo>
                  <a:pt x="3775078" y="6226250"/>
                </a:lnTo>
                <a:lnTo>
                  <a:pt x="20104099" y="6226250"/>
                </a:lnTo>
                <a:lnTo>
                  <a:pt x="20104099" y="4856857"/>
                </a:lnTo>
                <a:lnTo>
                  <a:pt x="3775078" y="4856857"/>
                </a:lnTo>
                <a:lnTo>
                  <a:pt x="3728025" y="4852639"/>
                </a:lnTo>
                <a:lnTo>
                  <a:pt x="3683738" y="4840480"/>
                </a:lnTo>
                <a:lnTo>
                  <a:pt x="3642957" y="4821117"/>
                </a:lnTo>
                <a:lnTo>
                  <a:pt x="3606422" y="4795291"/>
                </a:lnTo>
                <a:lnTo>
                  <a:pt x="3574872" y="4763741"/>
                </a:lnTo>
                <a:lnTo>
                  <a:pt x="3549046" y="4727206"/>
                </a:lnTo>
                <a:lnTo>
                  <a:pt x="3529683" y="4686425"/>
                </a:lnTo>
                <a:lnTo>
                  <a:pt x="3517524" y="4642138"/>
                </a:lnTo>
                <a:lnTo>
                  <a:pt x="3513306" y="4595085"/>
                </a:lnTo>
                <a:lnTo>
                  <a:pt x="3517524" y="4548031"/>
                </a:lnTo>
                <a:lnTo>
                  <a:pt x="3529683" y="4503744"/>
                </a:lnTo>
                <a:lnTo>
                  <a:pt x="3549046" y="4462964"/>
                </a:lnTo>
                <a:lnTo>
                  <a:pt x="3574872" y="4426429"/>
                </a:lnTo>
                <a:lnTo>
                  <a:pt x="3606422" y="4394879"/>
                </a:lnTo>
                <a:lnTo>
                  <a:pt x="3642957" y="4369052"/>
                </a:lnTo>
                <a:lnTo>
                  <a:pt x="3683738" y="4349690"/>
                </a:lnTo>
                <a:lnTo>
                  <a:pt x="3728025" y="4337530"/>
                </a:lnTo>
                <a:lnTo>
                  <a:pt x="3775078" y="4333313"/>
                </a:lnTo>
                <a:lnTo>
                  <a:pt x="20104099" y="433331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119511"/>
                </a:moveTo>
                <a:lnTo>
                  <a:pt x="16318560" y="8119511"/>
                </a:lnTo>
                <a:lnTo>
                  <a:pt x="16365622" y="8123729"/>
                </a:lnTo>
                <a:lnTo>
                  <a:pt x="16409913" y="8135889"/>
                </a:lnTo>
                <a:lnTo>
                  <a:pt x="16450695" y="8155251"/>
                </a:lnTo>
                <a:lnTo>
                  <a:pt x="16487229" y="8181077"/>
                </a:lnTo>
                <a:lnTo>
                  <a:pt x="16518777" y="8212628"/>
                </a:lnTo>
                <a:lnTo>
                  <a:pt x="16544599" y="8249163"/>
                </a:lnTo>
                <a:lnTo>
                  <a:pt x="16563959" y="8289943"/>
                </a:lnTo>
                <a:lnTo>
                  <a:pt x="16576116" y="8334230"/>
                </a:lnTo>
                <a:lnTo>
                  <a:pt x="16580332" y="8381284"/>
                </a:lnTo>
                <a:lnTo>
                  <a:pt x="16576116" y="8428340"/>
                </a:lnTo>
                <a:lnTo>
                  <a:pt x="16563959" y="8472629"/>
                </a:lnTo>
                <a:lnTo>
                  <a:pt x="16544599" y="8513411"/>
                </a:lnTo>
                <a:lnTo>
                  <a:pt x="16518777" y="8549947"/>
                </a:lnTo>
                <a:lnTo>
                  <a:pt x="16487229" y="8581498"/>
                </a:lnTo>
                <a:lnTo>
                  <a:pt x="16450695" y="8607323"/>
                </a:lnTo>
                <a:lnTo>
                  <a:pt x="16409913" y="8626684"/>
                </a:lnTo>
                <a:lnTo>
                  <a:pt x="16365622" y="8638841"/>
                </a:lnTo>
                <a:lnTo>
                  <a:pt x="16318560" y="8643056"/>
                </a:lnTo>
                <a:lnTo>
                  <a:pt x="20104099" y="8643056"/>
                </a:lnTo>
                <a:lnTo>
                  <a:pt x="20104099" y="8119511"/>
                </a:lnTo>
                <a:close/>
              </a:path>
              <a:path w="20104100" h="12565380">
                <a:moveTo>
                  <a:pt x="20104099" y="6226250"/>
                </a:moveTo>
                <a:lnTo>
                  <a:pt x="16318560" y="6226250"/>
                </a:lnTo>
                <a:lnTo>
                  <a:pt x="16365622" y="6230467"/>
                </a:lnTo>
                <a:lnTo>
                  <a:pt x="16409913" y="6242627"/>
                </a:lnTo>
                <a:lnTo>
                  <a:pt x="16450695" y="6261990"/>
                </a:lnTo>
                <a:lnTo>
                  <a:pt x="16487229" y="6287816"/>
                </a:lnTo>
                <a:lnTo>
                  <a:pt x="16518777" y="6319366"/>
                </a:lnTo>
                <a:lnTo>
                  <a:pt x="16544599" y="6355901"/>
                </a:lnTo>
                <a:lnTo>
                  <a:pt x="16563959" y="6396682"/>
                </a:lnTo>
                <a:lnTo>
                  <a:pt x="16576116" y="6440968"/>
                </a:lnTo>
                <a:lnTo>
                  <a:pt x="16580332" y="6488022"/>
                </a:lnTo>
                <a:lnTo>
                  <a:pt x="16576116" y="6535075"/>
                </a:lnTo>
                <a:lnTo>
                  <a:pt x="16563959" y="6579362"/>
                </a:lnTo>
                <a:lnTo>
                  <a:pt x="16544599" y="6620143"/>
                </a:lnTo>
                <a:lnTo>
                  <a:pt x="16518777" y="6656678"/>
                </a:lnTo>
                <a:lnTo>
                  <a:pt x="16487229" y="6688228"/>
                </a:lnTo>
                <a:lnTo>
                  <a:pt x="16450695" y="6714054"/>
                </a:lnTo>
                <a:lnTo>
                  <a:pt x="16409913" y="6733417"/>
                </a:lnTo>
                <a:lnTo>
                  <a:pt x="16365622" y="6745576"/>
                </a:lnTo>
                <a:lnTo>
                  <a:pt x="16318560" y="6749794"/>
                </a:lnTo>
                <a:lnTo>
                  <a:pt x="20104099" y="6749794"/>
                </a:lnTo>
                <a:lnTo>
                  <a:pt x="20104099" y="6226250"/>
                </a:lnTo>
                <a:close/>
              </a:path>
              <a:path w="20104100" h="12565380">
                <a:moveTo>
                  <a:pt x="20104099" y="4333313"/>
                </a:moveTo>
                <a:lnTo>
                  <a:pt x="16318560" y="4333313"/>
                </a:lnTo>
                <a:lnTo>
                  <a:pt x="16365622" y="4337530"/>
                </a:lnTo>
                <a:lnTo>
                  <a:pt x="16409913" y="4349690"/>
                </a:lnTo>
                <a:lnTo>
                  <a:pt x="16450695" y="4369052"/>
                </a:lnTo>
                <a:lnTo>
                  <a:pt x="16487229" y="4394879"/>
                </a:lnTo>
                <a:lnTo>
                  <a:pt x="16518777" y="4426429"/>
                </a:lnTo>
                <a:lnTo>
                  <a:pt x="16544599" y="4462964"/>
                </a:lnTo>
                <a:lnTo>
                  <a:pt x="16563959" y="4503744"/>
                </a:lnTo>
                <a:lnTo>
                  <a:pt x="16576116" y="4548031"/>
                </a:lnTo>
                <a:lnTo>
                  <a:pt x="16580332" y="4595085"/>
                </a:lnTo>
                <a:lnTo>
                  <a:pt x="16576116" y="4642138"/>
                </a:lnTo>
                <a:lnTo>
                  <a:pt x="16563959" y="4686425"/>
                </a:lnTo>
                <a:lnTo>
                  <a:pt x="16544599" y="4727206"/>
                </a:lnTo>
                <a:lnTo>
                  <a:pt x="16518777" y="4763741"/>
                </a:lnTo>
                <a:lnTo>
                  <a:pt x="16487229" y="4795291"/>
                </a:lnTo>
                <a:lnTo>
                  <a:pt x="16450695" y="4821117"/>
                </a:lnTo>
                <a:lnTo>
                  <a:pt x="16409913" y="4840480"/>
                </a:lnTo>
                <a:lnTo>
                  <a:pt x="16365622" y="4852639"/>
                </a:lnTo>
                <a:lnTo>
                  <a:pt x="16318560" y="4856857"/>
                </a:lnTo>
                <a:lnTo>
                  <a:pt x="20104099" y="4856857"/>
                </a:lnTo>
                <a:lnTo>
                  <a:pt x="20104099" y="433331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87232"/>
                </a:lnTo>
                <a:lnTo>
                  <a:pt x="3774754" y="8687232"/>
                </a:lnTo>
                <a:lnTo>
                  <a:pt x="3725500" y="8683258"/>
                </a:lnTo>
                <a:lnTo>
                  <a:pt x="3678776" y="8671752"/>
                </a:lnTo>
                <a:lnTo>
                  <a:pt x="3635208" y="8653338"/>
                </a:lnTo>
                <a:lnTo>
                  <a:pt x="3595420" y="8628644"/>
                </a:lnTo>
                <a:lnTo>
                  <a:pt x="3560038" y="8598293"/>
                </a:lnTo>
                <a:lnTo>
                  <a:pt x="3529687" y="8562911"/>
                </a:lnTo>
                <a:lnTo>
                  <a:pt x="3504992" y="8523123"/>
                </a:lnTo>
                <a:lnTo>
                  <a:pt x="3486579" y="8479554"/>
                </a:lnTo>
                <a:lnTo>
                  <a:pt x="3475072" y="8432831"/>
                </a:lnTo>
                <a:lnTo>
                  <a:pt x="3471098" y="8383577"/>
                </a:lnTo>
                <a:lnTo>
                  <a:pt x="3475072" y="8334323"/>
                </a:lnTo>
                <a:lnTo>
                  <a:pt x="3486579" y="8287599"/>
                </a:lnTo>
                <a:lnTo>
                  <a:pt x="3504992" y="8244031"/>
                </a:lnTo>
                <a:lnTo>
                  <a:pt x="3529687" y="8204243"/>
                </a:lnTo>
                <a:lnTo>
                  <a:pt x="3560038" y="8168861"/>
                </a:lnTo>
                <a:lnTo>
                  <a:pt x="3595420" y="8138510"/>
                </a:lnTo>
                <a:lnTo>
                  <a:pt x="3635208" y="8113815"/>
                </a:lnTo>
                <a:lnTo>
                  <a:pt x="3678776" y="8095402"/>
                </a:lnTo>
                <a:lnTo>
                  <a:pt x="3725500" y="8083895"/>
                </a:lnTo>
                <a:lnTo>
                  <a:pt x="3774754" y="8079921"/>
                </a:lnTo>
                <a:lnTo>
                  <a:pt x="20104099" y="8079921"/>
                </a:lnTo>
                <a:lnTo>
                  <a:pt x="20104099" y="6790369"/>
                </a:lnTo>
                <a:lnTo>
                  <a:pt x="3774754" y="6790369"/>
                </a:lnTo>
                <a:lnTo>
                  <a:pt x="3725500" y="6786394"/>
                </a:lnTo>
                <a:lnTo>
                  <a:pt x="3678776" y="6774888"/>
                </a:lnTo>
                <a:lnTo>
                  <a:pt x="3635208" y="6756475"/>
                </a:lnTo>
                <a:lnTo>
                  <a:pt x="3595420" y="6731780"/>
                </a:lnTo>
                <a:lnTo>
                  <a:pt x="3560038" y="6701429"/>
                </a:lnTo>
                <a:lnTo>
                  <a:pt x="3529687" y="6666047"/>
                </a:lnTo>
                <a:lnTo>
                  <a:pt x="3504992" y="6626259"/>
                </a:lnTo>
                <a:lnTo>
                  <a:pt x="3486579" y="6582691"/>
                </a:lnTo>
                <a:lnTo>
                  <a:pt x="3475072" y="6535967"/>
                </a:lnTo>
                <a:lnTo>
                  <a:pt x="3471098" y="6486713"/>
                </a:lnTo>
                <a:lnTo>
                  <a:pt x="3475072" y="6437459"/>
                </a:lnTo>
                <a:lnTo>
                  <a:pt x="3486579" y="6390735"/>
                </a:lnTo>
                <a:lnTo>
                  <a:pt x="3504992" y="6347167"/>
                </a:lnTo>
                <a:lnTo>
                  <a:pt x="3529687" y="6307379"/>
                </a:lnTo>
                <a:lnTo>
                  <a:pt x="3560038" y="6271997"/>
                </a:lnTo>
                <a:lnTo>
                  <a:pt x="3595420" y="6241646"/>
                </a:lnTo>
                <a:lnTo>
                  <a:pt x="3635208" y="6216951"/>
                </a:lnTo>
                <a:lnTo>
                  <a:pt x="3678776" y="6198538"/>
                </a:lnTo>
                <a:lnTo>
                  <a:pt x="3725500" y="6187032"/>
                </a:lnTo>
                <a:lnTo>
                  <a:pt x="3774754" y="6183057"/>
                </a:lnTo>
                <a:lnTo>
                  <a:pt x="20104099" y="6183057"/>
                </a:lnTo>
                <a:lnTo>
                  <a:pt x="20104099" y="4900374"/>
                </a:lnTo>
                <a:lnTo>
                  <a:pt x="3774754" y="4900374"/>
                </a:lnTo>
                <a:lnTo>
                  <a:pt x="3725500" y="4896399"/>
                </a:lnTo>
                <a:lnTo>
                  <a:pt x="3678776" y="4884893"/>
                </a:lnTo>
                <a:lnTo>
                  <a:pt x="3635208" y="4866480"/>
                </a:lnTo>
                <a:lnTo>
                  <a:pt x="3595420" y="4841785"/>
                </a:lnTo>
                <a:lnTo>
                  <a:pt x="3560038" y="4811434"/>
                </a:lnTo>
                <a:lnTo>
                  <a:pt x="3529687" y="4776052"/>
                </a:lnTo>
                <a:lnTo>
                  <a:pt x="3504992" y="4736264"/>
                </a:lnTo>
                <a:lnTo>
                  <a:pt x="3486579" y="4692696"/>
                </a:lnTo>
                <a:lnTo>
                  <a:pt x="3475072" y="4645972"/>
                </a:lnTo>
                <a:lnTo>
                  <a:pt x="3471098" y="4596718"/>
                </a:lnTo>
                <a:lnTo>
                  <a:pt x="3475072" y="4547464"/>
                </a:lnTo>
                <a:lnTo>
                  <a:pt x="3486579" y="4500741"/>
                </a:lnTo>
                <a:lnTo>
                  <a:pt x="3504992" y="4457172"/>
                </a:lnTo>
                <a:lnTo>
                  <a:pt x="3529687" y="4417384"/>
                </a:lnTo>
                <a:lnTo>
                  <a:pt x="3560038" y="4382002"/>
                </a:lnTo>
                <a:lnTo>
                  <a:pt x="3595420" y="4351651"/>
                </a:lnTo>
                <a:lnTo>
                  <a:pt x="3635208" y="4326957"/>
                </a:lnTo>
                <a:lnTo>
                  <a:pt x="3678776" y="4308543"/>
                </a:lnTo>
                <a:lnTo>
                  <a:pt x="3725500" y="4297037"/>
                </a:lnTo>
                <a:lnTo>
                  <a:pt x="3774754" y="4293063"/>
                </a:lnTo>
                <a:lnTo>
                  <a:pt x="20104099" y="429306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079921"/>
                </a:moveTo>
                <a:lnTo>
                  <a:pt x="16318874" y="8079921"/>
                </a:lnTo>
                <a:lnTo>
                  <a:pt x="16368138" y="8083895"/>
                </a:lnTo>
                <a:lnTo>
                  <a:pt x="16414868" y="8095402"/>
                </a:lnTo>
                <a:lnTo>
                  <a:pt x="16458439" y="8113815"/>
                </a:lnTo>
                <a:lnTo>
                  <a:pt x="16498226" y="8138510"/>
                </a:lnTo>
                <a:lnTo>
                  <a:pt x="16533606" y="8168861"/>
                </a:lnTo>
                <a:lnTo>
                  <a:pt x="16563953" y="8204243"/>
                </a:lnTo>
                <a:lnTo>
                  <a:pt x="16588644" y="8244031"/>
                </a:lnTo>
                <a:lnTo>
                  <a:pt x="16607053" y="8287599"/>
                </a:lnTo>
                <a:lnTo>
                  <a:pt x="16618557" y="8334323"/>
                </a:lnTo>
                <a:lnTo>
                  <a:pt x="16622530" y="8383577"/>
                </a:lnTo>
                <a:lnTo>
                  <a:pt x="16618557" y="8432831"/>
                </a:lnTo>
                <a:lnTo>
                  <a:pt x="16607053" y="8479554"/>
                </a:lnTo>
                <a:lnTo>
                  <a:pt x="16588644" y="8523123"/>
                </a:lnTo>
                <a:lnTo>
                  <a:pt x="16563953" y="8562911"/>
                </a:lnTo>
                <a:lnTo>
                  <a:pt x="16533606" y="8598293"/>
                </a:lnTo>
                <a:lnTo>
                  <a:pt x="16498226" y="8628644"/>
                </a:lnTo>
                <a:lnTo>
                  <a:pt x="16458439" y="8653338"/>
                </a:lnTo>
                <a:lnTo>
                  <a:pt x="16414868" y="8671752"/>
                </a:lnTo>
                <a:lnTo>
                  <a:pt x="16368138" y="8683258"/>
                </a:lnTo>
                <a:lnTo>
                  <a:pt x="16318874" y="8687232"/>
                </a:lnTo>
                <a:lnTo>
                  <a:pt x="20104099" y="8687232"/>
                </a:lnTo>
                <a:lnTo>
                  <a:pt x="20104099" y="8079921"/>
                </a:lnTo>
                <a:close/>
              </a:path>
              <a:path w="20104100" h="12565380">
                <a:moveTo>
                  <a:pt x="20104099" y="6183057"/>
                </a:moveTo>
                <a:lnTo>
                  <a:pt x="16318874" y="6183057"/>
                </a:lnTo>
                <a:lnTo>
                  <a:pt x="16368138" y="6187032"/>
                </a:lnTo>
                <a:lnTo>
                  <a:pt x="16414868" y="6198538"/>
                </a:lnTo>
                <a:lnTo>
                  <a:pt x="16458439" y="6216951"/>
                </a:lnTo>
                <a:lnTo>
                  <a:pt x="16498226" y="6241646"/>
                </a:lnTo>
                <a:lnTo>
                  <a:pt x="16533606" y="6271997"/>
                </a:lnTo>
                <a:lnTo>
                  <a:pt x="16563953" y="6307379"/>
                </a:lnTo>
                <a:lnTo>
                  <a:pt x="16588644" y="6347167"/>
                </a:lnTo>
                <a:lnTo>
                  <a:pt x="16607053" y="6390735"/>
                </a:lnTo>
                <a:lnTo>
                  <a:pt x="16618557" y="6437459"/>
                </a:lnTo>
                <a:lnTo>
                  <a:pt x="16622530" y="6486713"/>
                </a:lnTo>
                <a:lnTo>
                  <a:pt x="16618557" y="6535967"/>
                </a:lnTo>
                <a:lnTo>
                  <a:pt x="16607053" y="6582691"/>
                </a:lnTo>
                <a:lnTo>
                  <a:pt x="16588644" y="6626259"/>
                </a:lnTo>
                <a:lnTo>
                  <a:pt x="16563953" y="6666047"/>
                </a:lnTo>
                <a:lnTo>
                  <a:pt x="16533606" y="6701429"/>
                </a:lnTo>
                <a:lnTo>
                  <a:pt x="16498226" y="6731780"/>
                </a:lnTo>
                <a:lnTo>
                  <a:pt x="16458439" y="6756475"/>
                </a:lnTo>
                <a:lnTo>
                  <a:pt x="16414868" y="6774888"/>
                </a:lnTo>
                <a:lnTo>
                  <a:pt x="16368138" y="6786394"/>
                </a:lnTo>
                <a:lnTo>
                  <a:pt x="16318874" y="6790369"/>
                </a:lnTo>
                <a:lnTo>
                  <a:pt x="20104099" y="6790369"/>
                </a:lnTo>
                <a:lnTo>
                  <a:pt x="20104099" y="6183057"/>
                </a:lnTo>
                <a:close/>
              </a:path>
              <a:path w="20104100" h="12565380">
                <a:moveTo>
                  <a:pt x="20104099" y="4293063"/>
                </a:moveTo>
                <a:lnTo>
                  <a:pt x="16318874" y="4293063"/>
                </a:lnTo>
                <a:lnTo>
                  <a:pt x="16368138" y="4297037"/>
                </a:lnTo>
                <a:lnTo>
                  <a:pt x="16414868" y="4308543"/>
                </a:lnTo>
                <a:lnTo>
                  <a:pt x="16458439" y="4326957"/>
                </a:lnTo>
                <a:lnTo>
                  <a:pt x="16498226" y="4351651"/>
                </a:lnTo>
                <a:lnTo>
                  <a:pt x="16533606" y="4382002"/>
                </a:lnTo>
                <a:lnTo>
                  <a:pt x="16563953" y="4417384"/>
                </a:lnTo>
                <a:lnTo>
                  <a:pt x="16588644" y="4457172"/>
                </a:lnTo>
                <a:lnTo>
                  <a:pt x="16607053" y="4500741"/>
                </a:lnTo>
                <a:lnTo>
                  <a:pt x="16618557" y="4547464"/>
                </a:lnTo>
                <a:lnTo>
                  <a:pt x="16622530" y="4596718"/>
                </a:lnTo>
                <a:lnTo>
                  <a:pt x="16618557" y="4645972"/>
                </a:lnTo>
                <a:lnTo>
                  <a:pt x="16607053" y="4692696"/>
                </a:lnTo>
                <a:lnTo>
                  <a:pt x="16588644" y="4736264"/>
                </a:lnTo>
                <a:lnTo>
                  <a:pt x="16563953" y="4776052"/>
                </a:lnTo>
                <a:lnTo>
                  <a:pt x="16533606" y="4811434"/>
                </a:lnTo>
                <a:lnTo>
                  <a:pt x="16498226" y="4841785"/>
                </a:lnTo>
                <a:lnTo>
                  <a:pt x="16458439" y="4866480"/>
                </a:lnTo>
                <a:lnTo>
                  <a:pt x="16414868" y="4884893"/>
                </a:lnTo>
                <a:lnTo>
                  <a:pt x="16368138" y="4896399"/>
                </a:lnTo>
                <a:lnTo>
                  <a:pt x="16318874" y="4900374"/>
                </a:lnTo>
                <a:lnTo>
                  <a:pt x="20104099" y="4900374"/>
                </a:lnTo>
                <a:lnTo>
                  <a:pt x="20104099" y="42930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 txBox="1"/>
          <p:nvPr/>
        </p:nvSpPr>
        <p:spPr>
          <a:xfrm>
            <a:off x="6822747" y="5594015"/>
            <a:ext cx="327129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512644" y="6164611"/>
            <a:ext cx="879085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83" dirty="0">
                <a:solidFill>
                  <a:srgbClr val="FFFFFF"/>
                </a:solidFill>
                <a:latin typeface="Arial Narrow"/>
                <a:cs typeface="Arial Narrow"/>
              </a:rPr>
              <a:t>M</a:t>
            </a:r>
            <a:r>
              <a:rPr sz="3292" spc="167" dirty="0">
                <a:solidFill>
                  <a:srgbClr val="FFFFFF"/>
                </a:solidFill>
                <a:latin typeface="Arial Narrow"/>
                <a:cs typeface="Arial Narrow"/>
              </a:rPr>
              <a:t>o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r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77750" y="6161277"/>
            <a:ext cx="70178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108" dirty="0">
                <a:solidFill>
                  <a:srgbClr val="FFFFFF"/>
                </a:solidFill>
                <a:latin typeface="Arial Narrow"/>
                <a:cs typeface="Arial Narrow"/>
              </a:rPr>
              <a:t>L</a:t>
            </a:r>
            <a:r>
              <a:rPr sz="3292" spc="3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r>
              <a:rPr sz="3292" spc="-146" dirty="0">
                <a:solidFill>
                  <a:srgbClr val="FFFFFF"/>
                </a:solidFill>
                <a:latin typeface="Arial Narrow"/>
                <a:cs typeface="Arial Narrow"/>
              </a:rPr>
              <a:t>ss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040924" y="7173623"/>
            <a:ext cx="2859010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Method</a:t>
            </a:r>
            <a:r>
              <a:rPr sz="3292" spc="-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Dispatch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4207719" y="7738398"/>
            <a:ext cx="1488781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08" dirty="0">
                <a:solidFill>
                  <a:srgbClr val="FFFFFF"/>
                </a:solidFill>
                <a:latin typeface="Arial Narrow"/>
                <a:cs typeface="Arial Narrow"/>
              </a:rPr>
              <a:t>D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ynamic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73025" y="7740886"/>
            <a:ext cx="918249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1" dirty="0">
                <a:solidFill>
                  <a:srgbClr val="FFFFFF"/>
                </a:solidFill>
                <a:latin typeface="Arial Narrow"/>
                <a:cs typeface="Arial Narrow"/>
              </a:rPr>
              <a:t>t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tic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625640" y="4014407"/>
            <a:ext cx="1670314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21" dirty="0">
                <a:solidFill>
                  <a:srgbClr val="FFFFFF"/>
                </a:solidFill>
                <a:latin typeface="Arial Narrow"/>
                <a:cs typeface="Arial Narrow"/>
              </a:rPr>
              <a:t>llo</a:t>
            </a:r>
            <a:r>
              <a:rPr sz="3292" spc="25" dirty="0">
                <a:solidFill>
                  <a:srgbClr val="FFFFFF"/>
                </a:solidFill>
                <a:latin typeface="Arial Narrow"/>
                <a:cs typeface="Arial Narrow"/>
              </a:rPr>
              <a:t>c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91" dirty="0">
                <a:solidFill>
                  <a:srgbClr val="FFFFFF"/>
                </a:solidFill>
                <a:latin typeface="Arial Narrow"/>
                <a:cs typeface="Arial Narrow"/>
              </a:rPr>
              <a:t>tion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506361" y="4582088"/>
            <a:ext cx="891257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H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eap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490479" y="4581670"/>
            <a:ext cx="881202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tack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29" dirty="0"/>
              <a:t>Dimensions </a:t>
            </a:r>
            <a:r>
              <a:rPr spc="308" dirty="0"/>
              <a:t>of</a:t>
            </a:r>
            <a:r>
              <a:rPr spc="-479" dirty="0"/>
              <a:t> </a:t>
            </a:r>
            <a:r>
              <a:rPr spc="179" dirty="0"/>
              <a:t>Performance</a:t>
            </a:r>
          </a:p>
          <a:p>
            <a:pPr marL="44988">
              <a:spcBef>
                <a:spcPts val="567"/>
              </a:spcBef>
            </a:pPr>
            <a:r>
              <a:rPr sz="4918" spc="150" dirty="0">
                <a:solidFill>
                  <a:srgbClr val="8E8E93"/>
                </a:solidFill>
              </a:rPr>
              <a:t>Struct</a:t>
            </a:r>
            <a:endParaRPr sz="4918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5366780"/>
            <a:ext cx="7333821" cy="11415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7418" spc="79" dirty="0"/>
              <a:t>Reference</a:t>
            </a:r>
            <a:r>
              <a:rPr sz="7418" spc="-170" dirty="0"/>
              <a:t> </a:t>
            </a:r>
            <a:r>
              <a:rPr sz="7418" spc="354" dirty="0"/>
              <a:t>Counting</a:t>
            </a:r>
            <a:endParaRPr sz="7418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1" dirty="0"/>
              <a:t>Reference</a:t>
            </a:r>
            <a:r>
              <a:rPr spc="-113" dirty="0"/>
              <a:t> </a:t>
            </a:r>
            <a:r>
              <a:rPr spc="317" dirty="0"/>
              <a:t>Counting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0304" y="4058043"/>
            <a:ext cx="11340774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8" dirty="0">
                <a:solidFill>
                  <a:srgbClr val="FFFFFF"/>
                </a:solidFill>
                <a:latin typeface="Arial Narrow"/>
                <a:cs typeface="Arial Narrow"/>
              </a:rPr>
              <a:t>There’s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5" dirty="0">
                <a:solidFill>
                  <a:srgbClr val="FFFFFF"/>
                </a:solidFill>
                <a:latin typeface="Arial Narrow"/>
                <a:cs typeface="Arial Narrow"/>
              </a:rPr>
              <a:t>more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to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8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67" dirty="0">
                <a:solidFill>
                  <a:srgbClr val="FFFFFF"/>
                </a:solidFill>
                <a:latin typeface="Arial Narrow"/>
                <a:cs typeface="Arial Narrow"/>
              </a:rPr>
              <a:t>than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29" dirty="0">
                <a:solidFill>
                  <a:srgbClr val="FFFFFF"/>
                </a:solidFill>
                <a:latin typeface="Arial Narrow"/>
                <a:cs typeface="Arial Narrow"/>
              </a:rPr>
              <a:t>incrementing,</a:t>
            </a:r>
            <a:r>
              <a:rPr sz="3292" spc="-17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63" dirty="0">
                <a:solidFill>
                  <a:srgbClr val="FFFFFF"/>
                </a:solidFill>
                <a:latin typeface="Arial Narrow"/>
                <a:cs typeface="Arial Narrow"/>
              </a:rPr>
              <a:t>decrementing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80304" y="4784688"/>
            <a:ext cx="110613" cy="111594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834" spc="-113" dirty="0">
                <a:solidFill>
                  <a:srgbClr val="FFFFFF"/>
                </a:solidFill>
                <a:latin typeface="Arial Narrow"/>
                <a:cs typeface="Arial Narrow"/>
              </a:rPr>
              <a:t>•</a:t>
            </a:r>
            <a:endParaRPr sz="2834">
              <a:latin typeface="Arial Narrow"/>
              <a:cs typeface="Arial Narrow"/>
            </a:endParaRPr>
          </a:p>
          <a:p>
            <a:pPr marL="10585">
              <a:spcBef>
                <a:spcPts val="1875"/>
              </a:spcBef>
            </a:pPr>
            <a:r>
              <a:rPr sz="2834" spc="-113" dirty="0">
                <a:solidFill>
                  <a:srgbClr val="FFFFFF"/>
                </a:solidFill>
                <a:latin typeface="Arial Narrow"/>
                <a:cs typeface="Arial Narrow"/>
              </a:rPr>
              <a:t>•</a:t>
            </a:r>
            <a:endParaRPr sz="2834">
              <a:latin typeface="Arial Narrow"/>
              <a:cs typeface="Arial Narro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94481" y="4754635"/>
            <a:ext cx="3678818" cy="11671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167" spc="125" dirty="0">
                <a:solidFill>
                  <a:srgbClr val="FFFFFF"/>
                </a:solidFill>
                <a:latin typeface="Arial Narrow"/>
                <a:cs typeface="Arial Narrow"/>
              </a:rPr>
              <a:t>Indirection</a:t>
            </a:r>
            <a:endParaRPr sz="3167">
              <a:latin typeface="Arial Narrow"/>
              <a:cs typeface="Arial Narrow"/>
            </a:endParaRPr>
          </a:p>
          <a:p>
            <a:pPr marL="10585">
              <a:spcBef>
                <a:spcPts val="1488"/>
              </a:spcBef>
            </a:pPr>
            <a:r>
              <a:rPr sz="3167" spc="54" dirty="0">
                <a:solidFill>
                  <a:srgbClr val="FFFFFF"/>
                </a:solidFill>
                <a:latin typeface="Arial Narrow"/>
                <a:cs typeface="Arial Narrow"/>
              </a:rPr>
              <a:t>Thread </a:t>
            </a:r>
            <a:r>
              <a:rPr sz="3167" spc="46" dirty="0">
                <a:solidFill>
                  <a:srgbClr val="FFFFFF"/>
                </a:solidFill>
                <a:latin typeface="Arial Narrow"/>
                <a:cs typeface="Arial Narrow"/>
              </a:rPr>
              <a:t>safety</a:t>
            </a:r>
            <a:r>
              <a:rPr sz="3167" spc="-191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167" spc="100" dirty="0">
                <a:solidFill>
                  <a:srgbClr val="FFFFFF"/>
                </a:solidFill>
                <a:latin typeface="Arial Narrow"/>
                <a:cs typeface="Arial Narrow"/>
              </a:rPr>
              <a:t>overhead</a:t>
            </a:r>
            <a:endParaRPr sz="3167">
              <a:latin typeface="Arial Narrow"/>
              <a:cs typeface="Arial Narrow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115365" y="1609738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8"/>
                </a:lnTo>
                <a:lnTo>
                  <a:pt x="19423" y="275120"/>
                </a:lnTo>
                <a:lnTo>
                  <a:pt x="41980" y="310601"/>
                </a:lnTo>
                <a:lnTo>
                  <a:pt x="71573" y="340195"/>
                </a:lnTo>
                <a:lnTo>
                  <a:pt x="107052" y="362753"/>
                </a:lnTo>
                <a:lnTo>
                  <a:pt x="147271" y="377129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29"/>
                </a:lnTo>
                <a:lnTo>
                  <a:pt x="1233220" y="362753"/>
                </a:lnTo>
                <a:lnTo>
                  <a:pt x="1268700" y="340195"/>
                </a:lnTo>
                <a:lnTo>
                  <a:pt x="1298292" y="310601"/>
                </a:lnTo>
                <a:lnTo>
                  <a:pt x="1320850" y="275120"/>
                </a:lnTo>
                <a:lnTo>
                  <a:pt x="1335226" y="234898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15115365" y="1969294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7"/>
                </a:lnTo>
                <a:lnTo>
                  <a:pt x="19423" y="275118"/>
                </a:lnTo>
                <a:lnTo>
                  <a:pt x="41980" y="310597"/>
                </a:lnTo>
                <a:lnTo>
                  <a:pt x="71573" y="340188"/>
                </a:lnTo>
                <a:lnTo>
                  <a:pt x="107052" y="362745"/>
                </a:lnTo>
                <a:lnTo>
                  <a:pt x="147271" y="377119"/>
                </a:lnTo>
                <a:lnTo>
                  <a:pt x="191083" y="382166"/>
                </a:lnTo>
                <a:lnTo>
                  <a:pt x="1149190" y="382166"/>
                </a:lnTo>
                <a:lnTo>
                  <a:pt x="1193001" y="377119"/>
                </a:lnTo>
                <a:lnTo>
                  <a:pt x="1233220" y="362745"/>
                </a:lnTo>
                <a:lnTo>
                  <a:pt x="1268700" y="340188"/>
                </a:lnTo>
                <a:lnTo>
                  <a:pt x="1298292" y="310597"/>
                </a:lnTo>
                <a:lnTo>
                  <a:pt x="1320850" y="275118"/>
                </a:lnTo>
                <a:lnTo>
                  <a:pt x="1335226" y="234897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15115365" y="2328843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7"/>
                </a:lnTo>
                <a:lnTo>
                  <a:pt x="107052" y="19423"/>
                </a:lnTo>
                <a:lnTo>
                  <a:pt x="71573" y="41981"/>
                </a:lnTo>
                <a:lnTo>
                  <a:pt x="41980" y="71575"/>
                </a:lnTo>
                <a:lnTo>
                  <a:pt x="19423" y="107056"/>
                </a:lnTo>
                <a:lnTo>
                  <a:pt x="5046" y="147278"/>
                </a:lnTo>
                <a:lnTo>
                  <a:pt x="0" y="191093"/>
                </a:lnTo>
                <a:lnTo>
                  <a:pt x="5046" y="234908"/>
                </a:lnTo>
                <a:lnTo>
                  <a:pt x="19423" y="275128"/>
                </a:lnTo>
                <a:lnTo>
                  <a:pt x="41980" y="310608"/>
                </a:lnTo>
                <a:lnTo>
                  <a:pt x="71573" y="340199"/>
                </a:lnTo>
                <a:lnTo>
                  <a:pt x="107052" y="362755"/>
                </a:lnTo>
                <a:lnTo>
                  <a:pt x="147271" y="377130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30"/>
                </a:lnTo>
                <a:lnTo>
                  <a:pt x="1233220" y="362755"/>
                </a:lnTo>
                <a:lnTo>
                  <a:pt x="1268700" y="340199"/>
                </a:lnTo>
                <a:lnTo>
                  <a:pt x="1298292" y="310608"/>
                </a:lnTo>
                <a:lnTo>
                  <a:pt x="1320850" y="275128"/>
                </a:lnTo>
                <a:lnTo>
                  <a:pt x="1335226" y="234908"/>
                </a:lnTo>
                <a:lnTo>
                  <a:pt x="1340273" y="191093"/>
                </a:lnTo>
                <a:lnTo>
                  <a:pt x="1335226" y="147278"/>
                </a:lnTo>
                <a:lnTo>
                  <a:pt x="1320850" y="107056"/>
                </a:lnTo>
                <a:lnTo>
                  <a:pt x="1298292" y="71575"/>
                </a:lnTo>
                <a:lnTo>
                  <a:pt x="1268700" y="41981"/>
                </a:lnTo>
                <a:lnTo>
                  <a:pt x="1233220" y="19423"/>
                </a:lnTo>
                <a:lnTo>
                  <a:pt x="1193001" y="5047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/>
          <p:nvPr/>
        </p:nvSpPr>
        <p:spPr>
          <a:xfrm>
            <a:off x="15155771" y="2003732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5" y="291894"/>
                </a:lnTo>
                <a:lnTo>
                  <a:pt x="238217" y="270633"/>
                </a:lnTo>
                <a:lnTo>
                  <a:pt x="270636" y="238212"/>
                </a:lnTo>
                <a:lnTo>
                  <a:pt x="291895" y="197101"/>
                </a:lnTo>
                <a:lnTo>
                  <a:pt x="299530" y="149765"/>
                </a:lnTo>
                <a:lnTo>
                  <a:pt x="291895" y="102429"/>
                </a:lnTo>
                <a:lnTo>
                  <a:pt x="270636" y="61317"/>
                </a:lnTo>
                <a:lnTo>
                  <a:pt x="238217" y="28896"/>
                </a:lnTo>
                <a:lnTo>
                  <a:pt x="197105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10"/>
          <p:cNvSpPr/>
          <p:nvPr/>
        </p:nvSpPr>
        <p:spPr>
          <a:xfrm>
            <a:off x="15549101" y="2003732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1" y="291894"/>
                </a:lnTo>
                <a:lnTo>
                  <a:pt x="238212" y="270633"/>
                </a:lnTo>
                <a:lnTo>
                  <a:pt x="270633" y="238212"/>
                </a:lnTo>
                <a:lnTo>
                  <a:pt x="291894" y="197101"/>
                </a:lnTo>
                <a:lnTo>
                  <a:pt x="299530" y="149765"/>
                </a:lnTo>
                <a:lnTo>
                  <a:pt x="291894" y="102429"/>
                </a:lnTo>
                <a:lnTo>
                  <a:pt x="270633" y="61317"/>
                </a:lnTo>
                <a:lnTo>
                  <a:pt x="238212" y="28896"/>
                </a:lnTo>
                <a:lnTo>
                  <a:pt x="197101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/>
          <p:nvPr/>
        </p:nvSpPr>
        <p:spPr>
          <a:xfrm>
            <a:off x="15278735" y="2003321"/>
            <a:ext cx="402759" cy="250865"/>
          </a:xfrm>
          <a:custGeom>
            <a:avLst/>
            <a:gdLst/>
            <a:ahLst/>
            <a:cxnLst/>
            <a:rect l="l" t="t" r="r" b="b"/>
            <a:pathLst>
              <a:path w="483234" h="300990">
                <a:moveTo>
                  <a:pt x="0" y="0"/>
                </a:moveTo>
                <a:lnTo>
                  <a:pt x="482906" y="0"/>
                </a:lnTo>
                <a:lnTo>
                  <a:pt x="482906" y="300577"/>
                </a:lnTo>
                <a:lnTo>
                  <a:pt x="0" y="300577"/>
                </a:lnTo>
                <a:lnTo>
                  <a:pt x="0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26132" y="3099747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80304" y="3099746"/>
            <a:ext cx="967469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29597" y="3588553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8" y="407735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80304" y="456616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1072365" y="6029956"/>
          <a:ext cx="4766103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1103425"/>
                <a:gridCol w="315270"/>
                <a:gridCol w="1418688"/>
                <a:gridCol w="472920"/>
                <a:gridCol w="472913"/>
                <a:gridCol w="41263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1080304" y="7009932"/>
            <a:ext cx="2385860" cy="1301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8378031" y="1465295"/>
            <a:ext cx="7331174" cy="9565140"/>
          </a:xfrm>
          <a:custGeom>
            <a:avLst/>
            <a:gdLst/>
            <a:ahLst/>
            <a:cxnLst/>
            <a:rect l="l" t="t" r="r" b="b"/>
            <a:pathLst>
              <a:path w="8796019" h="11476355">
                <a:moveTo>
                  <a:pt x="0" y="0"/>
                </a:moveTo>
                <a:lnTo>
                  <a:pt x="8795543" y="0"/>
                </a:lnTo>
                <a:lnTo>
                  <a:pt x="8795543" y="11476090"/>
                </a:lnTo>
                <a:lnTo>
                  <a:pt x="0" y="11476090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482756" y="1046394"/>
            <a:ext cx="8273769" cy="10472804"/>
          </a:xfrm>
          <a:custGeom>
            <a:avLst/>
            <a:gdLst/>
            <a:ahLst/>
            <a:cxnLst/>
            <a:rect l="l" t="t" r="r" b="b"/>
            <a:pathLst>
              <a:path w="9926955" h="12565380">
                <a:moveTo>
                  <a:pt x="0" y="12565062"/>
                </a:moveTo>
                <a:lnTo>
                  <a:pt x="9926399" y="12565062"/>
                </a:lnTo>
                <a:lnTo>
                  <a:pt x="9926399" y="0"/>
                </a:lnTo>
                <a:lnTo>
                  <a:pt x="0" y="0"/>
                </a:lnTo>
                <a:lnTo>
                  <a:pt x="0" y="12565062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0" y="1046394"/>
            <a:ext cx="8273769" cy="10472804"/>
          </a:xfrm>
          <a:custGeom>
            <a:avLst/>
            <a:gdLst/>
            <a:ahLst/>
            <a:cxnLst/>
            <a:rect l="l" t="t" r="r" b="b"/>
            <a:pathLst>
              <a:path w="9926955" h="12565380">
                <a:moveTo>
                  <a:pt x="0" y="12565062"/>
                </a:moveTo>
                <a:lnTo>
                  <a:pt x="9926399" y="12565062"/>
                </a:lnTo>
                <a:lnTo>
                  <a:pt x="9926399" y="0"/>
                </a:lnTo>
                <a:lnTo>
                  <a:pt x="0" y="0"/>
                </a:lnTo>
                <a:lnTo>
                  <a:pt x="0" y="12565062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26132" y="3099747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3099746"/>
            <a:ext cx="967469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129597" y="3588553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553218" y="407735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456616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548259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3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4" y="7009932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499019" y="6032320"/>
            <a:ext cx="1913240" cy="1301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25503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325503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80304" y="7498737"/>
            <a:ext cx="238586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8273305" y="1046394"/>
            <a:ext cx="209583" cy="10472804"/>
          </a:xfrm>
          <a:custGeom>
            <a:avLst/>
            <a:gdLst/>
            <a:ahLst/>
            <a:cxnLst/>
            <a:rect l="l" t="t" r="r" b="b"/>
            <a:pathLst>
              <a:path w="251459" h="12565380">
                <a:moveTo>
                  <a:pt x="0" y="0"/>
                </a:moveTo>
                <a:lnTo>
                  <a:pt x="251301" y="0"/>
                </a:lnTo>
                <a:lnTo>
                  <a:pt x="251301" y="12565062"/>
                </a:lnTo>
                <a:lnTo>
                  <a:pt x="0" y="1256506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/>
          <p:nvPr/>
        </p:nvSpPr>
        <p:spPr>
          <a:xfrm>
            <a:off x="8740206" y="3245627"/>
            <a:ext cx="7758475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8740206" y="9110248"/>
            <a:ext cx="7758475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8740206" y="8132812"/>
            <a:ext cx="7758475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8740206" y="6666657"/>
            <a:ext cx="7758475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 txBox="1"/>
          <p:nvPr/>
        </p:nvSpPr>
        <p:spPr>
          <a:xfrm>
            <a:off x="11612353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9563061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0035974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0981802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2715819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9563061" y="3099747"/>
            <a:ext cx="207095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9006383" y="3511805"/>
            <a:ext cx="7226383" cy="386934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1978" rIns="0" bIns="0" rtlCol="0">
            <a:spAutoFit/>
          </a:bodyPr>
          <a:lstStyle/>
          <a:p>
            <a:pPr marL="1035786">
              <a:spcBef>
                <a:spcPts val="567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035975" y="3899664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3031017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9563060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1297077" y="603231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006383" y="6932833"/>
            <a:ext cx="7226383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9563061" y="7498737"/>
            <a:ext cx="238586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9006383" y="8398989"/>
            <a:ext cx="7226383" cy="388003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3037" rIns="0" bIns="0" rtlCol="0">
            <a:spAutoFit/>
          </a:bodyPr>
          <a:lstStyle/>
          <a:p>
            <a:pPr marL="562617">
              <a:spcBef>
                <a:spcPts val="575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9563061" y="8965155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9006383" y="9376426"/>
            <a:ext cx="7226383" cy="388003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3037" rIns="0" bIns="0" rtlCol="0">
            <a:spAutoFit/>
          </a:bodyPr>
          <a:lstStyle/>
          <a:p>
            <a:pPr marL="562617">
              <a:spcBef>
                <a:spcPts val="575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9563061" y="5063349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363" y="1046394"/>
            <a:ext cx="0" cy="10472804"/>
          </a:xfrm>
          <a:custGeom>
            <a:avLst/>
            <a:gdLst/>
            <a:ahLst/>
            <a:cxnLst/>
            <a:rect l="l" t="t" r="r" b="b"/>
            <a:pathLst>
              <a:path h="12565380">
                <a:moveTo>
                  <a:pt x="0" y="0"/>
                </a:moveTo>
                <a:lnTo>
                  <a:pt x="0" y="12565062"/>
                </a:lnTo>
              </a:path>
            </a:pathLst>
          </a:custGeom>
          <a:ln w="1047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266176" y="3245627"/>
            <a:ext cx="7758475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266176" y="9110248"/>
            <a:ext cx="7758475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66176" y="8132812"/>
            <a:ext cx="7758475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266176" y="6666657"/>
            <a:ext cx="7758475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3138324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9031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61945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507772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41789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9031" y="3099747"/>
            <a:ext cx="207095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32353" y="3511805"/>
            <a:ext cx="7226383" cy="386934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1978" rIns="0" bIns="0" rtlCol="0">
            <a:spAutoFit/>
          </a:bodyPr>
          <a:lstStyle/>
          <a:p>
            <a:pPr marL="1035786">
              <a:spcBef>
                <a:spcPts val="567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561945" y="3899664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56987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9031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23048" y="603231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32353" y="6932833"/>
            <a:ext cx="7226383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89031" y="7498737"/>
            <a:ext cx="238586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32353" y="8398989"/>
            <a:ext cx="7226383" cy="388003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3037" rIns="0" bIns="0" rtlCol="0">
            <a:spAutoFit/>
          </a:bodyPr>
          <a:lstStyle/>
          <a:p>
            <a:pPr marL="562617">
              <a:spcBef>
                <a:spcPts val="575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089031" y="8965155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32353" y="9376426"/>
            <a:ext cx="7226383" cy="388003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3037" rIns="0" bIns="0" rtlCol="0">
            <a:spAutoFit/>
          </a:bodyPr>
          <a:lstStyle/>
          <a:p>
            <a:pPr marL="562617">
              <a:spcBef>
                <a:spcPts val="575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89031" y="5063349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7449" y="5196138"/>
            <a:ext cx="8220760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523627" y="5462315"/>
            <a:ext cx="7688418" cy="489027"/>
          </a:xfrm>
          <a:custGeom>
            <a:avLst/>
            <a:gdLst/>
            <a:ahLst/>
            <a:cxnLst/>
            <a:rect l="l" t="t" r="r" b="b"/>
            <a:pathLst>
              <a:path w="9224645" h="586739">
                <a:moveTo>
                  <a:pt x="0" y="0"/>
                </a:moveTo>
                <a:lnTo>
                  <a:pt x="9224630" y="0"/>
                </a:lnTo>
                <a:lnTo>
                  <a:pt x="9224630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444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523627" y="5462315"/>
            <a:ext cx="7688418" cy="489027"/>
          </a:xfrm>
          <a:custGeom>
            <a:avLst/>
            <a:gdLst/>
            <a:ahLst/>
            <a:cxnLst/>
            <a:rect l="l" t="t" r="r" b="b"/>
            <a:pathLst>
              <a:path w="9224645" h="586739">
                <a:moveTo>
                  <a:pt x="0" y="0"/>
                </a:moveTo>
                <a:lnTo>
                  <a:pt x="9224630" y="0"/>
                </a:lnTo>
                <a:lnTo>
                  <a:pt x="9224630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505A7A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 dirty="0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553218" y="4566164"/>
            <a:ext cx="270076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4" y="5054971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548259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80303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814321" y="603231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 dirty="0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80304" y="6832237"/>
            <a:ext cx="2385860" cy="296042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161428">
              <a:lnSpc>
                <a:spcPct val="1571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  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 dirty="0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 dirty="0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 txBox="1"/>
          <p:nvPr/>
        </p:nvSpPr>
        <p:spPr>
          <a:xfrm>
            <a:off x="8551116" y="1567140"/>
            <a:ext cx="7688418" cy="2096408"/>
          </a:xfrm>
          <a:prstGeom prst="rect">
            <a:avLst/>
          </a:prstGeom>
          <a:ln w="10470">
            <a:solidFill>
              <a:srgbClr val="8E8E93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000" dirty="0">
              <a:latin typeface="Times New Roman"/>
              <a:cs typeface="Times New Roman"/>
            </a:endParaRPr>
          </a:p>
          <a:p>
            <a:pPr>
              <a:spcBef>
                <a:spcPts val="38"/>
              </a:spcBef>
            </a:pPr>
            <a:endParaRPr sz="2459" dirty="0">
              <a:latin typeface="Times New Roman"/>
              <a:cs typeface="Times New Roman"/>
            </a:endParaRPr>
          </a:p>
          <a:p>
            <a:pPr marL="2492873">
              <a:spcBef>
                <a:spcPts val="4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 dirty="0">
              <a:latin typeface="Lucida Console"/>
              <a:cs typeface="Lucida Console"/>
            </a:endParaRPr>
          </a:p>
          <a:p>
            <a:pPr marL="510748" marR="6058582">
              <a:lnSpc>
                <a:spcPct val="156000"/>
              </a:lnSpc>
              <a:spcBef>
                <a:spcPts val="942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  point2:</a:t>
            </a:r>
            <a:endParaRPr sz="2042" dirty="0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01325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08" dirty="0"/>
              <a:t>A</a:t>
            </a:r>
            <a:r>
              <a:rPr spc="304" dirty="0"/>
              <a:t>genda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0304" y="3866078"/>
            <a:ext cx="6345077" cy="49646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40000"/>
              </a:lnSpc>
            </a:pPr>
            <a:r>
              <a:rPr lang="en-US" sz="3292" spc="125" dirty="0">
                <a:solidFill>
                  <a:srgbClr val="FFFFFF"/>
                </a:solidFill>
                <a:latin typeface="Arial Narrow"/>
                <a:cs typeface="Arial Narrow"/>
              </a:rPr>
              <a:t>Value Type vs Reference Type</a:t>
            </a:r>
          </a:p>
          <a:p>
            <a:pPr marL="10585" marR="4234">
              <a:lnSpc>
                <a:spcPct val="140000"/>
              </a:lnSpc>
            </a:pPr>
            <a:r>
              <a:rPr lang="en-US" sz="3292" spc="125" dirty="0">
                <a:solidFill>
                  <a:srgbClr val="FFFFFF"/>
                </a:solidFill>
                <a:latin typeface="Arial Narrow"/>
                <a:cs typeface="Arial Narrow"/>
              </a:rPr>
              <a:t>Dimensions of Performance</a:t>
            </a:r>
          </a:p>
          <a:p>
            <a:pPr marL="10585" marR="4234">
              <a:lnSpc>
                <a:spcPct val="140000"/>
              </a:lnSpc>
            </a:pPr>
            <a:r>
              <a:rPr lang="en-US" sz="3292" spc="125" dirty="0">
                <a:solidFill>
                  <a:srgbClr val="FFFFFF"/>
                </a:solidFill>
                <a:latin typeface="Arial Narrow"/>
                <a:cs typeface="Arial Narrow"/>
              </a:rPr>
              <a:t>     	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Allocation</a:t>
            </a:r>
            <a:r>
              <a:rPr lang="en-US" sz="3292" spc="12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</a:p>
          <a:p>
            <a:pPr marL="10585" marR="4234">
              <a:lnSpc>
                <a:spcPct val="140000"/>
              </a:lnSpc>
            </a:pPr>
            <a:r>
              <a:rPr lang="en-US" sz="3292" spc="33" dirty="0">
                <a:solidFill>
                  <a:srgbClr val="FFFFFF"/>
                </a:solidFill>
                <a:latin typeface="Arial Narrow"/>
                <a:cs typeface="Arial Narrow"/>
              </a:rPr>
              <a:t>	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88" dirty="0">
                <a:solidFill>
                  <a:srgbClr val="FFFFFF"/>
                </a:solidFill>
                <a:latin typeface="Arial Narrow"/>
                <a:cs typeface="Arial Narrow"/>
              </a:rPr>
              <a:t>counting  </a:t>
            </a:r>
            <a:endParaRPr lang="en-US" sz="3292" spc="188" dirty="0">
              <a:solidFill>
                <a:srgbClr val="FFFFFF"/>
              </a:solidFill>
              <a:latin typeface="Arial Narrow"/>
              <a:cs typeface="Arial Narrow"/>
            </a:endParaRPr>
          </a:p>
          <a:p>
            <a:pPr marL="10585" marR="4234">
              <a:lnSpc>
                <a:spcPct val="140000"/>
              </a:lnSpc>
            </a:pPr>
            <a:r>
              <a:rPr lang="en-US" sz="3292" spc="212" dirty="0">
                <a:solidFill>
                  <a:srgbClr val="FFFFFF"/>
                </a:solidFill>
                <a:latin typeface="Arial Narrow"/>
                <a:cs typeface="Arial Narrow"/>
              </a:rPr>
              <a:t>    	</a:t>
            </a:r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Method </a:t>
            </a:r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dispatch </a:t>
            </a:r>
            <a:endParaRPr lang="en-US" sz="3292" spc="113" dirty="0">
              <a:solidFill>
                <a:srgbClr val="FFFFFF"/>
              </a:solidFill>
              <a:latin typeface="Arial Narrow"/>
              <a:cs typeface="Arial Narrow"/>
            </a:endParaRPr>
          </a:p>
          <a:p>
            <a:pPr marL="10585" marR="4234">
              <a:lnSpc>
                <a:spcPct val="140000"/>
              </a:lnSpc>
            </a:pP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Protocol </a:t>
            </a:r>
            <a:r>
              <a:rPr sz="3292" spc="108" dirty="0">
                <a:solidFill>
                  <a:srgbClr val="FFFFFF"/>
                </a:solidFill>
                <a:latin typeface="Arial Narrow"/>
                <a:cs typeface="Arial Narrow"/>
              </a:rPr>
              <a:t>types  </a:t>
            </a:r>
            <a:endParaRPr lang="en-US" sz="3292" spc="108" dirty="0">
              <a:solidFill>
                <a:srgbClr val="FFFFFF"/>
              </a:solidFill>
              <a:latin typeface="Arial Narrow"/>
              <a:cs typeface="Arial Narrow"/>
            </a:endParaRPr>
          </a:p>
          <a:p>
            <a:pPr marL="10585" marR="4234">
              <a:lnSpc>
                <a:spcPct val="140000"/>
              </a:lnSpc>
            </a:pPr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Generic</a:t>
            </a:r>
            <a:r>
              <a:rPr sz="3292" spc="-11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46" dirty="0">
                <a:solidFill>
                  <a:srgbClr val="FFFFFF"/>
                </a:solidFill>
                <a:latin typeface="Arial Narrow"/>
                <a:cs typeface="Arial Narrow"/>
              </a:rPr>
              <a:t>code</a:t>
            </a:r>
            <a:endParaRPr sz="3292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52495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5689220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4566164"/>
            <a:ext cx="31739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23627" y="5955396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=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 0, y:</a:t>
            </a:r>
            <a:r>
              <a:rPr sz="2042" spc="-2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4" y="6343431"/>
            <a:ext cx="3016197" cy="3453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 =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  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 marR="635127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  <a:p>
            <a:pPr marL="10585" marR="635127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048440" y="2227908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 txBox="1"/>
          <p:nvPr/>
        </p:nvSpPr>
        <p:spPr>
          <a:xfrm>
            <a:off x="13937204" y="2227036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 txBox="1"/>
          <p:nvPr/>
        </p:nvSpPr>
        <p:spPr>
          <a:xfrm>
            <a:off x="9066600" y="2659002"/>
            <a:ext cx="110348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6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  point2: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5689220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4566164"/>
            <a:ext cx="31739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23627" y="5955396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=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 0, y:</a:t>
            </a:r>
            <a:r>
              <a:rPr sz="2042" spc="-2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4" y="6343431"/>
            <a:ext cx="3016197" cy="3453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 =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  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 marR="635127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  <a:p>
            <a:pPr marL="10585" marR="635127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037855" y="2227908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926619" y="222703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2520530" y="2980907"/>
            <a:ext cx="691201" cy="0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13194265" y="2907599"/>
            <a:ext cx="147132" cy="147132"/>
          </a:xfrm>
          <a:custGeom>
            <a:avLst/>
            <a:gdLst/>
            <a:ahLst/>
            <a:cxnLst/>
            <a:rect l="l" t="t" r="r" b="b"/>
            <a:pathLst>
              <a:path w="176530" h="176530">
                <a:moveTo>
                  <a:pt x="0" y="0"/>
                </a:moveTo>
                <a:lnTo>
                  <a:pt x="0" y="175910"/>
                </a:lnTo>
                <a:lnTo>
                  <a:pt x="175910" y="8795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12415806" y="2919818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73296" y="0"/>
                </a:moveTo>
                <a:lnTo>
                  <a:pt x="44765" y="5759"/>
                </a:lnTo>
                <a:lnTo>
                  <a:pt x="21467" y="21467"/>
                </a:lnTo>
                <a:lnTo>
                  <a:pt x="5759" y="44765"/>
                </a:lnTo>
                <a:lnTo>
                  <a:pt x="0" y="73296"/>
                </a:lnTo>
                <a:lnTo>
                  <a:pt x="5759" y="101826"/>
                </a:lnTo>
                <a:lnTo>
                  <a:pt x="21467" y="125124"/>
                </a:lnTo>
                <a:lnTo>
                  <a:pt x="44765" y="140832"/>
                </a:lnTo>
                <a:lnTo>
                  <a:pt x="73296" y="146592"/>
                </a:lnTo>
                <a:lnTo>
                  <a:pt x="101826" y="140832"/>
                </a:lnTo>
                <a:lnTo>
                  <a:pt x="125124" y="125124"/>
                </a:lnTo>
                <a:lnTo>
                  <a:pt x="140832" y="101826"/>
                </a:lnTo>
                <a:lnTo>
                  <a:pt x="146592" y="73296"/>
                </a:lnTo>
                <a:lnTo>
                  <a:pt x="140832" y="44765"/>
                </a:lnTo>
                <a:lnTo>
                  <a:pt x="125124" y="21467"/>
                </a:lnTo>
                <a:lnTo>
                  <a:pt x="101826" y="5759"/>
                </a:lnTo>
                <a:lnTo>
                  <a:pt x="732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22" name="object 22"/>
          <p:cNvGraphicFramePr>
            <a:graphicFrameLocks noGrp="1"/>
          </p:cNvGraphicFramePr>
          <p:nvPr/>
        </p:nvGraphicFramePr>
        <p:xfrm>
          <a:off x="9047990" y="2743120"/>
          <a:ext cx="6430247" cy="1948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74343"/>
                <a:gridCol w="2443592"/>
                <a:gridCol w="368720"/>
                <a:gridCol w="1658529"/>
                <a:gridCol w="785063"/>
              </a:tblGrid>
              <a:tr h="481068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46464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31444">
                      <a:solidFill>
                        <a:srgbClr val="FFFFFF"/>
                      </a:solidFill>
                      <a:prstDash val="solid"/>
                    </a:lnB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464648"/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508341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89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point2: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46464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31444">
                      <a:solidFill>
                        <a:srgbClr val="FFFFFF"/>
                      </a:solidFill>
                      <a:prstDash val="solid"/>
                    </a:lnT>
                    <a:solidFill>
                      <a:srgbClr val="305C2F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464648"/>
                    </a:solidFill>
                  </a:tcPr>
                </a:tc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refCount: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</a:tr>
              <a:tr h="470173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46464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46464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464648"/>
                    </a:solidFill>
                  </a:tcPr>
                </a:tc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46464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46464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464648"/>
                    </a:solidFill>
                  </a:tcPr>
                </a:tc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96353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6177938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 dirty="0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4566164"/>
            <a:ext cx="4750550" cy="18212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>
              <a:latin typeface="Times New Roman"/>
              <a:cs typeface="Times New Roman"/>
            </a:endParaRPr>
          </a:p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=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 0, y:</a:t>
            </a:r>
            <a:r>
              <a:rPr sz="2042" spc="-2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23627" y="6444114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 =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4" y="6832237"/>
            <a:ext cx="2385860" cy="296042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161428">
              <a:lnSpc>
                <a:spcPct val="1571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  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048440" y="2227908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 txBox="1"/>
          <p:nvPr/>
        </p:nvSpPr>
        <p:spPr>
          <a:xfrm>
            <a:off x="9066513" y="2660930"/>
            <a:ext cx="1104016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indent="-529">
              <a:lnSpc>
                <a:spcPct val="1557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3937116" y="2226948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/>
          <p:nvPr/>
        </p:nvSpPr>
        <p:spPr>
          <a:xfrm>
            <a:off x="13034644" y="2779730"/>
            <a:ext cx="2444078" cy="480076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/>
          <a:lstStyle/>
          <a:p>
            <a:r>
              <a:rPr lang="en-US" sz="3167" dirty="0"/>
              <a:t>    </a:t>
            </a:r>
            <a:r>
              <a:rPr lang="en-US" sz="2917" dirty="0" err="1"/>
              <a:t>isa</a:t>
            </a:r>
            <a:endParaRPr sz="2917" dirty="0"/>
          </a:p>
        </p:txBody>
      </p:sp>
      <p:sp>
        <p:nvSpPr>
          <p:cNvPr id="27" name="object 27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 dirty="0"/>
          </a:p>
        </p:txBody>
      </p:sp>
      <p:sp>
        <p:nvSpPr>
          <p:cNvPr id="28" name="object 28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 txBox="1"/>
          <p:nvPr/>
        </p:nvSpPr>
        <p:spPr>
          <a:xfrm>
            <a:off x="13116855" y="3114373"/>
            <a:ext cx="1418920" cy="14994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98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refCount:  x:</a:t>
            </a:r>
            <a:endParaRPr sz="2042" dirty="0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4850870" y="3300471"/>
            <a:ext cx="473150" cy="1314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r"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1</a:t>
            </a:r>
            <a:endParaRPr sz="2042" dirty="0">
              <a:latin typeface="Lucida Console"/>
              <a:cs typeface="Lucida Console"/>
            </a:endParaRPr>
          </a:p>
          <a:p>
            <a:pPr algn="r">
              <a:spcBef>
                <a:spcPts val="1467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 dirty="0">
              <a:latin typeface="Lucida Console"/>
              <a:cs typeface="Lucida Console"/>
            </a:endParaRPr>
          </a:p>
          <a:p>
            <a:pPr algn="r"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12520530" y="2980907"/>
            <a:ext cx="691201" cy="0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35"/>
          <p:cNvSpPr/>
          <p:nvPr/>
        </p:nvSpPr>
        <p:spPr>
          <a:xfrm>
            <a:off x="13194265" y="2907599"/>
            <a:ext cx="147132" cy="147132"/>
          </a:xfrm>
          <a:custGeom>
            <a:avLst/>
            <a:gdLst/>
            <a:ahLst/>
            <a:cxnLst/>
            <a:rect l="l" t="t" r="r" b="b"/>
            <a:pathLst>
              <a:path w="176530" h="176530">
                <a:moveTo>
                  <a:pt x="0" y="0"/>
                </a:moveTo>
                <a:lnTo>
                  <a:pt x="0" y="175910"/>
                </a:lnTo>
                <a:lnTo>
                  <a:pt x="175910" y="8795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36"/>
          <p:cNvSpPr/>
          <p:nvPr/>
        </p:nvSpPr>
        <p:spPr>
          <a:xfrm>
            <a:off x="12415806" y="2919818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73296" y="0"/>
                </a:moveTo>
                <a:lnTo>
                  <a:pt x="44765" y="5759"/>
                </a:lnTo>
                <a:lnTo>
                  <a:pt x="21467" y="21467"/>
                </a:lnTo>
                <a:lnTo>
                  <a:pt x="5759" y="44765"/>
                </a:lnTo>
                <a:lnTo>
                  <a:pt x="0" y="73296"/>
                </a:lnTo>
                <a:lnTo>
                  <a:pt x="5759" y="101826"/>
                </a:lnTo>
                <a:lnTo>
                  <a:pt x="21467" y="125124"/>
                </a:lnTo>
                <a:lnTo>
                  <a:pt x="44765" y="140832"/>
                </a:lnTo>
                <a:lnTo>
                  <a:pt x="73296" y="146592"/>
                </a:lnTo>
                <a:lnTo>
                  <a:pt x="101826" y="140832"/>
                </a:lnTo>
                <a:lnTo>
                  <a:pt x="125124" y="125124"/>
                </a:lnTo>
                <a:lnTo>
                  <a:pt x="140832" y="101826"/>
                </a:lnTo>
                <a:lnTo>
                  <a:pt x="146592" y="73296"/>
                </a:lnTo>
                <a:lnTo>
                  <a:pt x="140832" y="44765"/>
                </a:lnTo>
                <a:lnTo>
                  <a:pt x="125124" y="21467"/>
                </a:lnTo>
                <a:lnTo>
                  <a:pt x="101826" y="5759"/>
                </a:lnTo>
                <a:lnTo>
                  <a:pt x="732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/>
          <p:nvPr/>
        </p:nvSpPr>
        <p:spPr>
          <a:xfrm>
            <a:off x="13180423" y="3033340"/>
            <a:ext cx="164068" cy="132842"/>
          </a:xfrm>
          <a:custGeom>
            <a:avLst/>
            <a:gdLst/>
            <a:ahLst/>
            <a:cxnLst/>
            <a:rect l="l" t="t" r="r" b="b"/>
            <a:pathLst>
              <a:path w="196850" h="159385">
                <a:moveTo>
                  <a:pt x="196653" y="0"/>
                </a:moveTo>
                <a:lnTo>
                  <a:pt x="0" y="3057"/>
                </a:lnTo>
                <a:lnTo>
                  <a:pt x="81107" y="159157"/>
                </a:lnTo>
                <a:lnTo>
                  <a:pt x="19665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9"/>
          <p:cNvSpPr/>
          <p:nvPr/>
        </p:nvSpPr>
        <p:spPr>
          <a:xfrm>
            <a:off x="12416002" y="3423159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67260" y="0"/>
                </a:moveTo>
                <a:lnTo>
                  <a:pt x="39291" y="8046"/>
                </a:lnTo>
                <a:lnTo>
                  <a:pt x="16627" y="26310"/>
                </a:lnTo>
                <a:lnTo>
                  <a:pt x="3195" y="50992"/>
                </a:lnTo>
                <a:lnTo>
                  <a:pt x="0" y="78910"/>
                </a:lnTo>
                <a:lnTo>
                  <a:pt x="8046" y="106880"/>
                </a:lnTo>
                <a:lnTo>
                  <a:pt x="26308" y="129544"/>
                </a:lnTo>
                <a:lnTo>
                  <a:pt x="50988" y="142976"/>
                </a:lnTo>
                <a:lnTo>
                  <a:pt x="78905" y="146172"/>
                </a:lnTo>
                <a:lnTo>
                  <a:pt x="106880" y="138126"/>
                </a:lnTo>
                <a:lnTo>
                  <a:pt x="129538" y="119858"/>
                </a:lnTo>
                <a:lnTo>
                  <a:pt x="142968" y="95179"/>
                </a:lnTo>
                <a:lnTo>
                  <a:pt x="146166" y="67264"/>
                </a:lnTo>
                <a:lnTo>
                  <a:pt x="138126" y="39291"/>
                </a:lnTo>
                <a:lnTo>
                  <a:pt x="119857" y="16627"/>
                </a:lnTo>
                <a:lnTo>
                  <a:pt x="95175" y="3195"/>
                </a:lnTo>
                <a:lnTo>
                  <a:pt x="672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2757" y="3065168"/>
            <a:ext cx="773470" cy="4389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6666657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4566164"/>
            <a:ext cx="31739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48259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3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14321" y="603231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23627" y="6932833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80304" y="7498737"/>
            <a:ext cx="2385860" cy="22878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048440" y="2227908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 txBox="1"/>
          <p:nvPr/>
        </p:nvSpPr>
        <p:spPr>
          <a:xfrm>
            <a:off x="13937204" y="2227036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4"/>
          <p:cNvSpPr txBox="1"/>
          <p:nvPr/>
        </p:nvSpPr>
        <p:spPr>
          <a:xfrm>
            <a:off x="13116855" y="3114373"/>
            <a:ext cx="1418920" cy="14994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98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refCount:  x: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4850870" y="3300471"/>
            <a:ext cx="473150" cy="1314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r"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2</a:t>
            </a:r>
            <a:endParaRPr sz="2042">
              <a:latin typeface="Lucida Console"/>
              <a:cs typeface="Lucida Console"/>
            </a:endParaRPr>
          </a:p>
          <a:p>
            <a:pPr algn="r">
              <a:spcBef>
                <a:spcPts val="1467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  <a:p>
            <a:pPr algn="r"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12520530" y="2980907"/>
            <a:ext cx="691201" cy="0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37"/>
          <p:cNvSpPr/>
          <p:nvPr/>
        </p:nvSpPr>
        <p:spPr>
          <a:xfrm>
            <a:off x="13194265" y="2907599"/>
            <a:ext cx="147132" cy="147132"/>
          </a:xfrm>
          <a:custGeom>
            <a:avLst/>
            <a:gdLst/>
            <a:ahLst/>
            <a:cxnLst/>
            <a:rect l="l" t="t" r="r" b="b"/>
            <a:pathLst>
              <a:path w="176530" h="176530">
                <a:moveTo>
                  <a:pt x="0" y="0"/>
                </a:moveTo>
                <a:lnTo>
                  <a:pt x="0" y="175910"/>
                </a:lnTo>
                <a:lnTo>
                  <a:pt x="175910" y="8795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/>
          <p:nvPr/>
        </p:nvSpPr>
        <p:spPr>
          <a:xfrm>
            <a:off x="12415806" y="2919818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73296" y="0"/>
                </a:moveTo>
                <a:lnTo>
                  <a:pt x="44765" y="5759"/>
                </a:lnTo>
                <a:lnTo>
                  <a:pt x="21467" y="21467"/>
                </a:lnTo>
                <a:lnTo>
                  <a:pt x="5759" y="44765"/>
                </a:lnTo>
                <a:lnTo>
                  <a:pt x="0" y="73296"/>
                </a:lnTo>
                <a:lnTo>
                  <a:pt x="5759" y="101826"/>
                </a:lnTo>
                <a:lnTo>
                  <a:pt x="21467" y="125124"/>
                </a:lnTo>
                <a:lnTo>
                  <a:pt x="44765" y="140832"/>
                </a:lnTo>
                <a:lnTo>
                  <a:pt x="73296" y="146592"/>
                </a:lnTo>
                <a:lnTo>
                  <a:pt x="101826" y="140832"/>
                </a:lnTo>
                <a:lnTo>
                  <a:pt x="125124" y="125124"/>
                </a:lnTo>
                <a:lnTo>
                  <a:pt x="140832" y="101826"/>
                </a:lnTo>
                <a:lnTo>
                  <a:pt x="146592" y="73296"/>
                </a:lnTo>
                <a:lnTo>
                  <a:pt x="140832" y="44765"/>
                </a:lnTo>
                <a:lnTo>
                  <a:pt x="125124" y="21467"/>
                </a:lnTo>
                <a:lnTo>
                  <a:pt x="101826" y="5759"/>
                </a:lnTo>
                <a:lnTo>
                  <a:pt x="732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0" name="object 40"/>
          <p:cNvSpPr/>
          <p:nvPr/>
        </p:nvSpPr>
        <p:spPr>
          <a:xfrm>
            <a:off x="13180423" y="3033340"/>
            <a:ext cx="164068" cy="132842"/>
          </a:xfrm>
          <a:custGeom>
            <a:avLst/>
            <a:gdLst/>
            <a:ahLst/>
            <a:cxnLst/>
            <a:rect l="l" t="t" r="r" b="b"/>
            <a:pathLst>
              <a:path w="196850" h="159385">
                <a:moveTo>
                  <a:pt x="196653" y="0"/>
                </a:moveTo>
                <a:lnTo>
                  <a:pt x="0" y="3057"/>
                </a:lnTo>
                <a:lnTo>
                  <a:pt x="81107" y="159157"/>
                </a:lnTo>
                <a:lnTo>
                  <a:pt x="19665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41"/>
          <p:cNvSpPr/>
          <p:nvPr/>
        </p:nvSpPr>
        <p:spPr>
          <a:xfrm>
            <a:off x="12416002" y="3423159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67260" y="0"/>
                </a:moveTo>
                <a:lnTo>
                  <a:pt x="39291" y="8046"/>
                </a:lnTo>
                <a:lnTo>
                  <a:pt x="16627" y="26310"/>
                </a:lnTo>
                <a:lnTo>
                  <a:pt x="3195" y="50992"/>
                </a:lnTo>
                <a:lnTo>
                  <a:pt x="0" y="78910"/>
                </a:lnTo>
                <a:lnTo>
                  <a:pt x="8046" y="106880"/>
                </a:lnTo>
                <a:lnTo>
                  <a:pt x="26308" y="129544"/>
                </a:lnTo>
                <a:lnTo>
                  <a:pt x="50988" y="142976"/>
                </a:lnTo>
                <a:lnTo>
                  <a:pt x="78905" y="146172"/>
                </a:lnTo>
                <a:lnTo>
                  <a:pt x="106880" y="138126"/>
                </a:lnTo>
                <a:lnTo>
                  <a:pt x="129538" y="119858"/>
                </a:lnTo>
                <a:lnTo>
                  <a:pt x="142968" y="95179"/>
                </a:lnTo>
                <a:lnTo>
                  <a:pt x="146166" y="67264"/>
                </a:lnTo>
                <a:lnTo>
                  <a:pt x="138126" y="39291"/>
                </a:lnTo>
                <a:lnTo>
                  <a:pt x="119857" y="16627"/>
                </a:lnTo>
                <a:lnTo>
                  <a:pt x="95175" y="3195"/>
                </a:lnTo>
                <a:lnTo>
                  <a:pt x="672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42"/>
          <p:cNvSpPr txBox="1"/>
          <p:nvPr/>
        </p:nvSpPr>
        <p:spPr>
          <a:xfrm>
            <a:off x="9066600" y="2659002"/>
            <a:ext cx="110348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6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36"/>
          <p:cNvSpPr/>
          <p:nvPr/>
        </p:nvSpPr>
        <p:spPr>
          <a:xfrm rot="19918846">
            <a:off x="12642649" y="3214581"/>
            <a:ext cx="789440" cy="777963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>
              <a:noFill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7155376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4566164"/>
            <a:ext cx="31739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48259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3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14321" y="603231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80304" y="7009932"/>
            <a:ext cx="222814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23627" y="7421551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80304" y="7809848"/>
            <a:ext cx="2385860" cy="19736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048440" y="2227908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 txBox="1"/>
          <p:nvPr/>
        </p:nvSpPr>
        <p:spPr>
          <a:xfrm>
            <a:off x="13937204" y="2227036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2932587" y="2736574"/>
            <a:ext cx="2546135" cy="1955156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4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35"/>
          <p:cNvSpPr txBox="1"/>
          <p:nvPr/>
        </p:nvSpPr>
        <p:spPr>
          <a:xfrm>
            <a:off x="13116855" y="3114373"/>
            <a:ext cx="1418920" cy="14994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98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refCount:  x: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4850870" y="3300471"/>
            <a:ext cx="473150" cy="1314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r"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2</a:t>
            </a:r>
            <a:endParaRPr sz="2042">
              <a:latin typeface="Lucida Console"/>
              <a:cs typeface="Lucida Console"/>
            </a:endParaRPr>
          </a:p>
          <a:p>
            <a:pPr algn="r">
              <a:spcBef>
                <a:spcPts val="1467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5.0</a:t>
            </a:r>
            <a:endParaRPr sz="2042">
              <a:latin typeface="Lucida Console"/>
              <a:cs typeface="Lucida Console"/>
            </a:endParaRPr>
          </a:p>
          <a:p>
            <a:pPr algn="r"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2520530" y="2980907"/>
            <a:ext cx="691201" cy="0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/>
          <p:nvPr/>
        </p:nvSpPr>
        <p:spPr>
          <a:xfrm>
            <a:off x="13194265" y="2907599"/>
            <a:ext cx="147132" cy="147132"/>
          </a:xfrm>
          <a:custGeom>
            <a:avLst/>
            <a:gdLst/>
            <a:ahLst/>
            <a:cxnLst/>
            <a:rect l="l" t="t" r="r" b="b"/>
            <a:pathLst>
              <a:path w="176530" h="176530">
                <a:moveTo>
                  <a:pt x="0" y="0"/>
                </a:moveTo>
                <a:lnTo>
                  <a:pt x="0" y="175910"/>
                </a:lnTo>
                <a:lnTo>
                  <a:pt x="175910" y="8795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9"/>
          <p:cNvSpPr/>
          <p:nvPr/>
        </p:nvSpPr>
        <p:spPr>
          <a:xfrm>
            <a:off x="12415806" y="2919818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73296" y="0"/>
                </a:moveTo>
                <a:lnTo>
                  <a:pt x="44765" y="5759"/>
                </a:lnTo>
                <a:lnTo>
                  <a:pt x="21467" y="21467"/>
                </a:lnTo>
                <a:lnTo>
                  <a:pt x="5759" y="44765"/>
                </a:lnTo>
                <a:lnTo>
                  <a:pt x="0" y="73296"/>
                </a:lnTo>
                <a:lnTo>
                  <a:pt x="5759" y="101826"/>
                </a:lnTo>
                <a:lnTo>
                  <a:pt x="21467" y="125124"/>
                </a:lnTo>
                <a:lnTo>
                  <a:pt x="44765" y="140832"/>
                </a:lnTo>
                <a:lnTo>
                  <a:pt x="73296" y="146592"/>
                </a:lnTo>
                <a:lnTo>
                  <a:pt x="101826" y="140832"/>
                </a:lnTo>
                <a:lnTo>
                  <a:pt x="125124" y="125124"/>
                </a:lnTo>
                <a:lnTo>
                  <a:pt x="140832" y="101826"/>
                </a:lnTo>
                <a:lnTo>
                  <a:pt x="146592" y="73296"/>
                </a:lnTo>
                <a:lnTo>
                  <a:pt x="140832" y="44765"/>
                </a:lnTo>
                <a:lnTo>
                  <a:pt x="125124" y="21467"/>
                </a:lnTo>
                <a:lnTo>
                  <a:pt x="101826" y="5759"/>
                </a:lnTo>
                <a:lnTo>
                  <a:pt x="732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41"/>
          <p:cNvSpPr/>
          <p:nvPr/>
        </p:nvSpPr>
        <p:spPr>
          <a:xfrm>
            <a:off x="13180423" y="3033340"/>
            <a:ext cx="164068" cy="132842"/>
          </a:xfrm>
          <a:custGeom>
            <a:avLst/>
            <a:gdLst/>
            <a:ahLst/>
            <a:cxnLst/>
            <a:rect l="l" t="t" r="r" b="b"/>
            <a:pathLst>
              <a:path w="196850" h="159385">
                <a:moveTo>
                  <a:pt x="196653" y="0"/>
                </a:moveTo>
                <a:lnTo>
                  <a:pt x="0" y="3057"/>
                </a:lnTo>
                <a:lnTo>
                  <a:pt x="81107" y="159157"/>
                </a:lnTo>
                <a:lnTo>
                  <a:pt x="19665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42"/>
          <p:cNvSpPr/>
          <p:nvPr/>
        </p:nvSpPr>
        <p:spPr>
          <a:xfrm>
            <a:off x="12416002" y="3423159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67260" y="0"/>
                </a:moveTo>
                <a:lnTo>
                  <a:pt x="39291" y="8046"/>
                </a:lnTo>
                <a:lnTo>
                  <a:pt x="16627" y="26310"/>
                </a:lnTo>
                <a:lnTo>
                  <a:pt x="3195" y="50992"/>
                </a:lnTo>
                <a:lnTo>
                  <a:pt x="0" y="78910"/>
                </a:lnTo>
                <a:lnTo>
                  <a:pt x="8046" y="106880"/>
                </a:lnTo>
                <a:lnTo>
                  <a:pt x="26308" y="129544"/>
                </a:lnTo>
                <a:lnTo>
                  <a:pt x="50988" y="142976"/>
                </a:lnTo>
                <a:lnTo>
                  <a:pt x="78905" y="146172"/>
                </a:lnTo>
                <a:lnTo>
                  <a:pt x="106880" y="138126"/>
                </a:lnTo>
                <a:lnTo>
                  <a:pt x="129538" y="119858"/>
                </a:lnTo>
                <a:lnTo>
                  <a:pt x="142968" y="95179"/>
                </a:lnTo>
                <a:lnTo>
                  <a:pt x="146166" y="67264"/>
                </a:lnTo>
                <a:lnTo>
                  <a:pt x="138126" y="39291"/>
                </a:lnTo>
                <a:lnTo>
                  <a:pt x="119857" y="16627"/>
                </a:lnTo>
                <a:lnTo>
                  <a:pt x="95175" y="3195"/>
                </a:lnTo>
                <a:lnTo>
                  <a:pt x="672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3" name="object 43"/>
          <p:cNvSpPr txBox="1"/>
          <p:nvPr/>
        </p:nvSpPr>
        <p:spPr>
          <a:xfrm>
            <a:off x="9066600" y="2659002"/>
            <a:ext cx="110348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6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4" name="object 36"/>
          <p:cNvSpPr/>
          <p:nvPr/>
        </p:nvSpPr>
        <p:spPr>
          <a:xfrm rot="19918846">
            <a:off x="12642649" y="3214581"/>
            <a:ext cx="789440" cy="777963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7644094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4566164"/>
            <a:ext cx="31739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48259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3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14321" y="603231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80304" y="6832237"/>
            <a:ext cx="2228143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  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23627" y="7910270"/>
            <a:ext cx="7688418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80304" y="8476349"/>
            <a:ext cx="238586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048440" y="2227908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 txBox="1"/>
          <p:nvPr/>
        </p:nvSpPr>
        <p:spPr>
          <a:xfrm>
            <a:off x="13937204" y="2227036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2E5174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4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35"/>
          <p:cNvSpPr txBox="1"/>
          <p:nvPr/>
        </p:nvSpPr>
        <p:spPr>
          <a:xfrm>
            <a:off x="13116855" y="3114373"/>
            <a:ext cx="1418920" cy="14994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98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refCount:  x: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4850870" y="3300471"/>
            <a:ext cx="473150" cy="1314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r"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2</a:t>
            </a:r>
            <a:endParaRPr sz="2042">
              <a:latin typeface="Lucida Console"/>
              <a:cs typeface="Lucida Console"/>
            </a:endParaRPr>
          </a:p>
          <a:p>
            <a:pPr algn="r">
              <a:spcBef>
                <a:spcPts val="1467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5.0</a:t>
            </a:r>
            <a:endParaRPr sz="2042">
              <a:latin typeface="Lucida Console"/>
              <a:cs typeface="Lucida Console"/>
            </a:endParaRPr>
          </a:p>
          <a:p>
            <a:pPr algn="r"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2520530" y="2980907"/>
            <a:ext cx="691201" cy="0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/>
          <p:nvPr/>
        </p:nvSpPr>
        <p:spPr>
          <a:xfrm>
            <a:off x="13194265" y="2907599"/>
            <a:ext cx="147132" cy="147132"/>
          </a:xfrm>
          <a:custGeom>
            <a:avLst/>
            <a:gdLst/>
            <a:ahLst/>
            <a:cxnLst/>
            <a:rect l="l" t="t" r="r" b="b"/>
            <a:pathLst>
              <a:path w="176530" h="176530">
                <a:moveTo>
                  <a:pt x="0" y="0"/>
                </a:moveTo>
                <a:lnTo>
                  <a:pt x="0" y="175910"/>
                </a:lnTo>
                <a:lnTo>
                  <a:pt x="175910" y="8795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9"/>
          <p:cNvSpPr/>
          <p:nvPr/>
        </p:nvSpPr>
        <p:spPr>
          <a:xfrm>
            <a:off x="12415806" y="2919818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73296" y="0"/>
                </a:moveTo>
                <a:lnTo>
                  <a:pt x="44765" y="5759"/>
                </a:lnTo>
                <a:lnTo>
                  <a:pt x="21467" y="21467"/>
                </a:lnTo>
                <a:lnTo>
                  <a:pt x="5759" y="44765"/>
                </a:lnTo>
                <a:lnTo>
                  <a:pt x="0" y="73296"/>
                </a:lnTo>
                <a:lnTo>
                  <a:pt x="5759" y="101826"/>
                </a:lnTo>
                <a:lnTo>
                  <a:pt x="21467" y="125124"/>
                </a:lnTo>
                <a:lnTo>
                  <a:pt x="44765" y="140832"/>
                </a:lnTo>
                <a:lnTo>
                  <a:pt x="73296" y="146592"/>
                </a:lnTo>
                <a:lnTo>
                  <a:pt x="101826" y="140832"/>
                </a:lnTo>
                <a:lnTo>
                  <a:pt x="125124" y="125124"/>
                </a:lnTo>
                <a:lnTo>
                  <a:pt x="140832" y="101826"/>
                </a:lnTo>
                <a:lnTo>
                  <a:pt x="146592" y="73296"/>
                </a:lnTo>
                <a:lnTo>
                  <a:pt x="140832" y="44765"/>
                </a:lnTo>
                <a:lnTo>
                  <a:pt x="125124" y="21467"/>
                </a:lnTo>
                <a:lnTo>
                  <a:pt x="101826" y="5759"/>
                </a:lnTo>
                <a:lnTo>
                  <a:pt x="732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41"/>
          <p:cNvSpPr/>
          <p:nvPr/>
        </p:nvSpPr>
        <p:spPr>
          <a:xfrm>
            <a:off x="13180423" y="3033340"/>
            <a:ext cx="164068" cy="132842"/>
          </a:xfrm>
          <a:custGeom>
            <a:avLst/>
            <a:gdLst/>
            <a:ahLst/>
            <a:cxnLst/>
            <a:rect l="l" t="t" r="r" b="b"/>
            <a:pathLst>
              <a:path w="196850" h="159385">
                <a:moveTo>
                  <a:pt x="196653" y="0"/>
                </a:moveTo>
                <a:lnTo>
                  <a:pt x="0" y="3057"/>
                </a:lnTo>
                <a:lnTo>
                  <a:pt x="81107" y="159157"/>
                </a:lnTo>
                <a:lnTo>
                  <a:pt x="19665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42"/>
          <p:cNvSpPr/>
          <p:nvPr/>
        </p:nvSpPr>
        <p:spPr>
          <a:xfrm>
            <a:off x="12416002" y="3423159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67260" y="0"/>
                </a:moveTo>
                <a:lnTo>
                  <a:pt x="39291" y="8046"/>
                </a:lnTo>
                <a:lnTo>
                  <a:pt x="16627" y="26310"/>
                </a:lnTo>
                <a:lnTo>
                  <a:pt x="3195" y="50992"/>
                </a:lnTo>
                <a:lnTo>
                  <a:pt x="0" y="78910"/>
                </a:lnTo>
                <a:lnTo>
                  <a:pt x="8046" y="106880"/>
                </a:lnTo>
                <a:lnTo>
                  <a:pt x="26308" y="129544"/>
                </a:lnTo>
                <a:lnTo>
                  <a:pt x="50988" y="142976"/>
                </a:lnTo>
                <a:lnTo>
                  <a:pt x="78905" y="146172"/>
                </a:lnTo>
                <a:lnTo>
                  <a:pt x="106880" y="138126"/>
                </a:lnTo>
                <a:lnTo>
                  <a:pt x="129538" y="119858"/>
                </a:lnTo>
                <a:lnTo>
                  <a:pt x="142968" y="95179"/>
                </a:lnTo>
                <a:lnTo>
                  <a:pt x="146166" y="67264"/>
                </a:lnTo>
                <a:lnTo>
                  <a:pt x="138126" y="39291"/>
                </a:lnTo>
                <a:lnTo>
                  <a:pt x="119857" y="16627"/>
                </a:lnTo>
                <a:lnTo>
                  <a:pt x="95175" y="3195"/>
                </a:lnTo>
                <a:lnTo>
                  <a:pt x="672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3" name="object 43"/>
          <p:cNvSpPr txBox="1"/>
          <p:nvPr/>
        </p:nvSpPr>
        <p:spPr>
          <a:xfrm>
            <a:off x="9066600" y="2659002"/>
            <a:ext cx="110348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6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4" name="object 36"/>
          <p:cNvSpPr/>
          <p:nvPr/>
        </p:nvSpPr>
        <p:spPr>
          <a:xfrm rot="19918846">
            <a:off x="12642649" y="3214581"/>
            <a:ext cx="789440" cy="777963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8132812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4566164"/>
            <a:ext cx="31739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48259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3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14321" y="603231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80304" y="6832236"/>
            <a:ext cx="2385860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161428">
              <a:lnSpc>
                <a:spcPct val="1571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  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23627" y="8398989"/>
            <a:ext cx="7688418" cy="388003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3037" rIns="0" bIns="0" rtlCol="0">
            <a:spAutoFit/>
          </a:bodyPr>
          <a:lstStyle/>
          <a:p>
            <a:pPr marL="562617">
              <a:spcBef>
                <a:spcPts val="575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80304" y="8787460"/>
            <a:ext cx="238586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037855" y="2227908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 txBox="1"/>
          <p:nvPr/>
        </p:nvSpPr>
        <p:spPr>
          <a:xfrm>
            <a:off x="13926619" y="222703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27" name="object 27"/>
          <p:cNvGraphicFramePr>
            <a:graphicFrameLocks noGrp="1"/>
          </p:cNvGraphicFramePr>
          <p:nvPr/>
        </p:nvGraphicFramePr>
        <p:xfrm>
          <a:off x="13034645" y="2736575"/>
          <a:ext cx="2443592" cy="19548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8529"/>
                <a:gridCol w="785063"/>
              </a:tblGrid>
              <a:tr h="486523">
                <a:tc gridSpan="2"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88705"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refCount: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81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81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5.0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29" name="object 29"/>
          <p:cNvSpPr/>
          <p:nvPr/>
        </p:nvSpPr>
        <p:spPr>
          <a:xfrm>
            <a:off x="13180423" y="3033340"/>
            <a:ext cx="164068" cy="132842"/>
          </a:xfrm>
          <a:custGeom>
            <a:avLst/>
            <a:gdLst/>
            <a:ahLst/>
            <a:cxnLst/>
            <a:rect l="l" t="t" r="r" b="b"/>
            <a:pathLst>
              <a:path w="196850" h="159385">
                <a:moveTo>
                  <a:pt x="196653" y="0"/>
                </a:moveTo>
                <a:lnTo>
                  <a:pt x="0" y="3057"/>
                </a:lnTo>
                <a:lnTo>
                  <a:pt x="81107" y="159157"/>
                </a:lnTo>
                <a:lnTo>
                  <a:pt x="19665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2416002" y="3423159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67260" y="0"/>
                </a:moveTo>
                <a:lnTo>
                  <a:pt x="39291" y="8046"/>
                </a:lnTo>
                <a:lnTo>
                  <a:pt x="16627" y="26310"/>
                </a:lnTo>
                <a:lnTo>
                  <a:pt x="3195" y="50992"/>
                </a:lnTo>
                <a:lnTo>
                  <a:pt x="0" y="78910"/>
                </a:lnTo>
                <a:lnTo>
                  <a:pt x="8046" y="106880"/>
                </a:lnTo>
                <a:lnTo>
                  <a:pt x="26308" y="129544"/>
                </a:lnTo>
                <a:lnTo>
                  <a:pt x="50988" y="142976"/>
                </a:lnTo>
                <a:lnTo>
                  <a:pt x="78905" y="146172"/>
                </a:lnTo>
                <a:lnTo>
                  <a:pt x="106880" y="138126"/>
                </a:lnTo>
                <a:lnTo>
                  <a:pt x="129538" y="119858"/>
                </a:lnTo>
                <a:lnTo>
                  <a:pt x="142968" y="95179"/>
                </a:lnTo>
                <a:lnTo>
                  <a:pt x="146166" y="67264"/>
                </a:lnTo>
                <a:lnTo>
                  <a:pt x="138126" y="39291"/>
                </a:lnTo>
                <a:lnTo>
                  <a:pt x="119857" y="16627"/>
                </a:lnTo>
                <a:lnTo>
                  <a:pt x="95175" y="3195"/>
                </a:lnTo>
                <a:lnTo>
                  <a:pt x="672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 txBox="1"/>
          <p:nvPr/>
        </p:nvSpPr>
        <p:spPr>
          <a:xfrm>
            <a:off x="9056015" y="2659002"/>
            <a:ext cx="112465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6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6"/>
          <p:cNvSpPr/>
          <p:nvPr/>
        </p:nvSpPr>
        <p:spPr>
          <a:xfrm rot="19918846">
            <a:off x="12642649" y="3214581"/>
            <a:ext cx="789440" cy="777963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8621530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4566164"/>
            <a:ext cx="31739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48259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3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14321" y="603231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80304" y="6832237"/>
            <a:ext cx="2385860" cy="19736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161428">
              <a:lnSpc>
                <a:spcPct val="1571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  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23627" y="8887707"/>
            <a:ext cx="7688418" cy="388003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3037" rIns="0" bIns="0" rtlCol="0">
            <a:spAutoFit/>
          </a:bodyPr>
          <a:lstStyle/>
          <a:p>
            <a:pPr marL="562617">
              <a:spcBef>
                <a:spcPts val="575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80304" y="9453960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037855" y="2227908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 txBox="1"/>
          <p:nvPr/>
        </p:nvSpPr>
        <p:spPr>
          <a:xfrm>
            <a:off x="13926619" y="222703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27" name="object 27"/>
          <p:cNvGraphicFramePr>
            <a:graphicFrameLocks noGrp="1"/>
          </p:cNvGraphicFramePr>
          <p:nvPr/>
        </p:nvGraphicFramePr>
        <p:xfrm>
          <a:off x="13034645" y="2736575"/>
          <a:ext cx="2443592" cy="19548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8529"/>
                <a:gridCol w="785063"/>
              </a:tblGrid>
              <a:tr h="486523">
                <a:tc gridSpan="2"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88705"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refCount: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81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81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5.0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29" name="object 29"/>
          <p:cNvSpPr/>
          <p:nvPr/>
        </p:nvSpPr>
        <p:spPr>
          <a:xfrm>
            <a:off x="13180423" y="3033340"/>
            <a:ext cx="164068" cy="132842"/>
          </a:xfrm>
          <a:custGeom>
            <a:avLst/>
            <a:gdLst/>
            <a:ahLst/>
            <a:cxnLst/>
            <a:rect l="l" t="t" r="r" b="b"/>
            <a:pathLst>
              <a:path w="196850" h="159385">
                <a:moveTo>
                  <a:pt x="196653" y="0"/>
                </a:moveTo>
                <a:lnTo>
                  <a:pt x="0" y="3057"/>
                </a:lnTo>
                <a:lnTo>
                  <a:pt x="81107" y="159157"/>
                </a:lnTo>
                <a:lnTo>
                  <a:pt x="19665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2416002" y="3423159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67260" y="0"/>
                </a:moveTo>
                <a:lnTo>
                  <a:pt x="39291" y="8046"/>
                </a:lnTo>
                <a:lnTo>
                  <a:pt x="16627" y="26310"/>
                </a:lnTo>
                <a:lnTo>
                  <a:pt x="3195" y="50992"/>
                </a:lnTo>
                <a:lnTo>
                  <a:pt x="0" y="78910"/>
                </a:lnTo>
                <a:lnTo>
                  <a:pt x="8046" y="106880"/>
                </a:lnTo>
                <a:lnTo>
                  <a:pt x="26308" y="129544"/>
                </a:lnTo>
                <a:lnTo>
                  <a:pt x="50988" y="142976"/>
                </a:lnTo>
                <a:lnTo>
                  <a:pt x="78905" y="146172"/>
                </a:lnTo>
                <a:lnTo>
                  <a:pt x="106880" y="138126"/>
                </a:lnTo>
                <a:lnTo>
                  <a:pt x="129538" y="119858"/>
                </a:lnTo>
                <a:lnTo>
                  <a:pt x="142968" y="95179"/>
                </a:lnTo>
                <a:lnTo>
                  <a:pt x="146166" y="67264"/>
                </a:lnTo>
                <a:lnTo>
                  <a:pt x="138126" y="39291"/>
                </a:lnTo>
                <a:lnTo>
                  <a:pt x="119857" y="16627"/>
                </a:lnTo>
                <a:lnTo>
                  <a:pt x="95175" y="3195"/>
                </a:lnTo>
                <a:lnTo>
                  <a:pt x="6726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 txBox="1"/>
          <p:nvPr/>
        </p:nvSpPr>
        <p:spPr>
          <a:xfrm>
            <a:off x="9056015" y="2659002"/>
            <a:ext cx="112465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6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6"/>
          <p:cNvSpPr/>
          <p:nvPr/>
        </p:nvSpPr>
        <p:spPr>
          <a:xfrm rot="19918846">
            <a:off x="12642649" y="3214581"/>
            <a:ext cx="789440" cy="777963"/>
          </a:xfrm>
          <a:custGeom>
            <a:avLst/>
            <a:gdLst/>
            <a:ahLst/>
            <a:cxnLst/>
            <a:rect l="l" t="t" r="r" b="b"/>
            <a:pathLst>
              <a:path w="829309">
                <a:moveTo>
                  <a:pt x="0" y="0"/>
                </a:moveTo>
                <a:lnTo>
                  <a:pt x="20941" y="0"/>
                </a:lnTo>
                <a:lnTo>
                  <a:pt x="808352" y="0"/>
                </a:lnTo>
                <a:lnTo>
                  <a:pt x="829294" y="0"/>
                </a:lnTo>
              </a:path>
            </a:pathLst>
          </a:custGeom>
          <a:ln w="4188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9110248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4566164"/>
            <a:ext cx="31739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48259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3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14321" y="603231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80304" y="6832237"/>
            <a:ext cx="2385860" cy="246740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161428">
              <a:lnSpc>
                <a:spcPct val="1571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  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23627" y="9376426"/>
            <a:ext cx="7688418" cy="388003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3037" rIns="0" bIns="0" rtlCol="0">
            <a:spAutoFit/>
          </a:bodyPr>
          <a:lstStyle/>
          <a:p>
            <a:pPr marL="562617">
              <a:spcBef>
                <a:spcPts val="575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037855" y="2227908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 txBox="1"/>
          <p:nvPr/>
        </p:nvSpPr>
        <p:spPr>
          <a:xfrm>
            <a:off x="13926619" y="222703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26" name="object 26"/>
          <p:cNvGraphicFramePr>
            <a:graphicFrameLocks noGrp="1"/>
          </p:cNvGraphicFramePr>
          <p:nvPr/>
        </p:nvGraphicFramePr>
        <p:xfrm>
          <a:off x="13034645" y="2736575"/>
          <a:ext cx="2443592" cy="19548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8529"/>
                <a:gridCol w="785063"/>
              </a:tblGrid>
              <a:tr h="486523">
                <a:tc gridSpan="2"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88705"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refCount: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81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81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5.0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98425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77165" algn="r">
                        <a:lnSpc>
                          <a:spcPct val="100000"/>
                        </a:lnSpc>
                        <a:spcBef>
                          <a:spcPts val="790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27" name="object 27"/>
          <p:cNvSpPr txBox="1"/>
          <p:nvPr/>
        </p:nvSpPr>
        <p:spPr>
          <a:xfrm>
            <a:off x="9056015" y="2659002"/>
            <a:ext cx="112465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6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9110248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4566164"/>
            <a:ext cx="31739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48259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3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14321" y="603231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80304" y="6832237"/>
            <a:ext cx="2385860" cy="246740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161428">
              <a:lnSpc>
                <a:spcPct val="1571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  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23627" y="9376426"/>
            <a:ext cx="7688418" cy="388003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3037" rIns="0" bIns="0" rtlCol="0">
            <a:spAutoFit/>
          </a:bodyPr>
          <a:lstStyle/>
          <a:p>
            <a:pPr marL="562617">
              <a:spcBef>
                <a:spcPts val="575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048440" y="2227908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10222332" y="3238357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0222332" y="274966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305C2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 txBox="1"/>
          <p:nvPr/>
        </p:nvSpPr>
        <p:spPr>
          <a:xfrm>
            <a:off x="13937204" y="2227036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4"/>
          <p:cNvSpPr txBox="1"/>
          <p:nvPr/>
        </p:nvSpPr>
        <p:spPr>
          <a:xfrm>
            <a:off x="13116855" y="3114373"/>
            <a:ext cx="1418920" cy="14994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98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refCount:  x: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4850870" y="3300471"/>
            <a:ext cx="473150" cy="1314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r"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</a:t>
            </a:r>
            <a:endParaRPr sz="2042">
              <a:latin typeface="Lucida Console"/>
              <a:cs typeface="Lucida Console"/>
            </a:endParaRPr>
          </a:p>
          <a:p>
            <a:pPr algn="r">
              <a:spcBef>
                <a:spcPts val="1467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5.0</a:t>
            </a:r>
            <a:endParaRPr sz="2042">
              <a:latin typeface="Lucida Console"/>
              <a:cs typeface="Lucida Console"/>
            </a:endParaRPr>
          </a:p>
          <a:p>
            <a:pPr algn="r"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9066600" y="2659002"/>
            <a:ext cx="110348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6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point1:  </a:t>
            </a: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6669" y="1423248"/>
            <a:ext cx="14682724" cy="1013257"/>
          </a:xfrm>
        </p:spPr>
        <p:txBody>
          <a:bodyPr/>
          <a:lstStyle/>
          <a:p>
            <a:r>
              <a:rPr lang="en-US" dirty="0" smtClean="0"/>
              <a:t>Value Types vs Reference Types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93318" y="2937919"/>
            <a:ext cx="13152569" cy="25330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3950" b="0" i="0">
                <a:solidFill>
                  <a:schemeClr val="bg1"/>
                </a:solidFill>
                <a:latin typeface="Arial Narrow"/>
                <a:ea typeface="+mn-ea"/>
                <a:cs typeface="Arial Narrow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92" dirty="0"/>
              <a:t>when </a:t>
            </a:r>
            <a:r>
              <a:rPr lang="en-US" sz="3292" dirty="0"/>
              <a:t>it is assigned to a </a:t>
            </a:r>
            <a:r>
              <a:rPr lang="en-US" sz="3292" dirty="0"/>
              <a:t>variable or </a:t>
            </a:r>
            <a:r>
              <a:rPr lang="en-US" sz="3292" dirty="0"/>
              <a:t>constant  </a:t>
            </a:r>
            <a:endParaRPr lang="en-US" sz="3292" kern="0" dirty="0"/>
          </a:p>
          <a:p>
            <a:r>
              <a:rPr lang="en-US" sz="3292" kern="0" dirty="0"/>
              <a:t>        Value Type</a:t>
            </a:r>
          </a:p>
          <a:p>
            <a:r>
              <a:rPr lang="en-US" sz="3292" kern="0" dirty="0"/>
              <a:t> </a:t>
            </a:r>
            <a:r>
              <a:rPr lang="en-US" sz="3292" kern="0" dirty="0"/>
              <a:t>              </a:t>
            </a:r>
            <a:r>
              <a:rPr lang="en-US" sz="3292" dirty="0"/>
              <a:t>value is </a:t>
            </a:r>
            <a:r>
              <a:rPr lang="en-US" sz="3292" i="1" dirty="0"/>
              <a:t>copied</a:t>
            </a:r>
            <a:r>
              <a:rPr lang="en-US" sz="3292" dirty="0"/>
              <a:t> </a:t>
            </a:r>
          </a:p>
          <a:p>
            <a:r>
              <a:rPr lang="en-US" sz="3292" kern="0" dirty="0"/>
              <a:t>        Reference Type</a:t>
            </a:r>
          </a:p>
          <a:p>
            <a:r>
              <a:rPr lang="en-US" sz="3292" dirty="0"/>
              <a:t>               a pointer to </a:t>
            </a:r>
            <a:r>
              <a:rPr lang="en-US" sz="3292" dirty="0"/>
              <a:t>the same existing instance is used instead</a:t>
            </a:r>
            <a:endParaRPr lang="en-US" sz="3292" kern="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66298" y="5648225"/>
            <a:ext cx="13152569" cy="25330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3950" b="0" i="0">
                <a:solidFill>
                  <a:schemeClr val="bg1"/>
                </a:solidFill>
                <a:latin typeface="Arial Narrow"/>
                <a:ea typeface="+mn-ea"/>
                <a:cs typeface="Arial Narrow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92" dirty="0"/>
              <a:t>when </a:t>
            </a:r>
            <a:r>
              <a:rPr lang="en-US" sz="3292" dirty="0"/>
              <a:t>defining a </a:t>
            </a:r>
            <a:r>
              <a:rPr lang="en-US" sz="3292" dirty="0"/>
              <a:t>variable or </a:t>
            </a:r>
            <a:r>
              <a:rPr lang="en-US" sz="3292" dirty="0"/>
              <a:t>constant  </a:t>
            </a:r>
            <a:endParaRPr lang="en-US" sz="3292" kern="0" dirty="0"/>
          </a:p>
          <a:p>
            <a:r>
              <a:rPr lang="en-US" sz="3292" kern="0" dirty="0"/>
              <a:t>        Value Type</a:t>
            </a:r>
          </a:p>
          <a:p>
            <a:r>
              <a:rPr lang="en-US" sz="3292" dirty="0"/>
              <a:t>	</a:t>
            </a:r>
            <a:r>
              <a:rPr lang="en-US" sz="3292" dirty="0"/>
              <a:t>	allocate memory inline to hold all the fields</a:t>
            </a:r>
          </a:p>
          <a:p>
            <a:r>
              <a:rPr lang="en-US" sz="3292" kern="0" dirty="0"/>
              <a:t>        Reference Type</a:t>
            </a:r>
          </a:p>
          <a:p>
            <a:r>
              <a:rPr lang="en-US" sz="3292" dirty="0"/>
              <a:t>                allocate pointer size memory regardless how many fields it has</a:t>
            </a:r>
            <a:endParaRPr lang="en-US" sz="3292" kern="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09196" y="9007037"/>
            <a:ext cx="13152569" cy="202645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3950" b="0" i="0">
                <a:solidFill>
                  <a:schemeClr val="bg1"/>
                </a:solidFill>
                <a:latin typeface="Arial Narrow"/>
                <a:ea typeface="+mn-ea"/>
                <a:cs typeface="Arial Narrow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92" kern="0" dirty="0"/>
              <a:t>Value Type</a:t>
            </a:r>
          </a:p>
          <a:p>
            <a:r>
              <a:rPr lang="en-US" sz="3292" kern="0" dirty="0"/>
              <a:t> </a:t>
            </a:r>
            <a:r>
              <a:rPr lang="en-US" sz="3292" kern="0" dirty="0"/>
              <a:t>        </a:t>
            </a:r>
            <a:r>
              <a:rPr lang="en-US" sz="3292" kern="0" dirty="0" err="1"/>
              <a:t>s</a:t>
            </a:r>
            <a:r>
              <a:rPr lang="en-US" sz="3292" kern="0" dirty="0" err="1"/>
              <a:t>truct</a:t>
            </a:r>
            <a:r>
              <a:rPr lang="en-US" sz="3292" kern="0" dirty="0"/>
              <a:t>, </a:t>
            </a:r>
            <a:r>
              <a:rPr lang="en-US" sz="3292" kern="0" dirty="0" err="1"/>
              <a:t>enum</a:t>
            </a:r>
            <a:r>
              <a:rPr lang="en-US" sz="3292" kern="0" dirty="0"/>
              <a:t>, tuple</a:t>
            </a:r>
          </a:p>
          <a:p>
            <a:r>
              <a:rPr lang="en-US" sz="3292" kern="0" dirty="0"/>
              <a:t>Reference Type</a:t>
            </a:r>
          </a:p>
          <a:p>
            <a:r>
              <a:rPr lang="en-US" sz="3292" dirty="0"/>
              <a:t>         class</a:t>
            </a:r>
            <a:endParaRPr lang="en-US" sz="3292" kern="0" dirty="0"/>
          </a:p>
        </p:txBody>
      </p:sp>
    </p:spTree>
    <p:extLst>
      <p:ext uri="{BB962C8B-B14F-4D97-AF65-F5344CB8AC3E}">
        <p14:creationId xmlns:p14="http://schemas.microsoft.com/office/powerpoint/2010/main" val="38030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53217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499045" y="212239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(generated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233061" y="2122397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code)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183770" y="358855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80304" y="2922052"/>
            <a:ext cx="2070956" cy="14805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183770" y="4077359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 y: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4566164"/>
            <a:ext cx="317391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548259" y="60323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80303" y="5854625"/>
            <a:ext cx="159780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point2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814321" y="603231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point1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80304" y="6832237"/>
            <a:ext cx="2385860" cy="296042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161428">
              <a:lnSpc>
                <a:spcPct val="1571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retain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  point2.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x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5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`point1`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(point1)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 use</a:t>
            </a:r>
            <a:r>
              <a:rPr sz="2042" spc="-46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`point2`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release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(point2)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257449" y="9598967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/>
          <p:nvPr/>
        </p:nvSpPr>
        <p:spPr>
          <a:xfrm>
            <a:off x="523627" y="9865144"/>
            <a:ext cx="7688418" cy="489027"/>
          </a:xfrm>
          <a:custGeom>
            <a:avLst/>
            <a:gdLst/>
            <a:ahLst/>
            <a:cxnLst/>
            <a:rect l="l" t="t" r="r" b="b"/>
            <a:pathLst>
              <a:path w="9224645" h="586740">
                <a:moveTo>
                  <a:pt x="0" y="0"/>
                </a:moveTo>
                <a:lnTo>
                  <a:pt x="9224630" y="0"/>
                </a:lnTo>
                <a:lnTo>
                  <a:pt x="9224630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3444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523627" y="9865144"/>
            <a:ext cx="7688418" cy="489027"/>
          </a:xfrm>
          <a:custGeom>
            <a:avLst/>
            <a:gdLst/>
            <a:ahLst/>
            <a:cxnLst/>
            <a:rect l="l" t="t" r="r" b="b"/>
            <a:pathLst>
              <a:path w="9224645" h="586740">
                <a:moveTo>
                  <a:pt x="0" y="0"/>
                </a:moveTo>
                <a:lnTo>
                  <a:pt x="9224630" y="0"/>
                </a:lnTo>
                <a:lnTo>
                  <a:pt x="9224630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505A7A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 txBox="1"/>
          <p:nvPr/>
        </p:nvSpPr>
        <p:spPr>
          <a:xfrm>
            <a:off x="11048528" y="2227036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9066600" y="2659124"/>
            <a:ext cx="1103487" cy="9805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6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  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3937116" y="2227036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3034644" y="32209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3034644" y="2736574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034644" y="3713985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13034644" y="4202703"/>
            <a:ext cx="2444078" cy="489027"/>
          </a:xfrm>
          <a:custGeom>
            <a:avLst/>
            <a:gdLst/>
            <a:ahLst/>
            <a:cxnLst/>
            <a:rect l="l" t="t" r="r" b="b"/>
            <a:pathLst>
              <a:path w="2932430" h="586739">
                <a:moveTo>
                  <a:pt x="0" y="0"/>
                </a:moveTo>
                <a:lnTo>
                  <a:pt x="2931847" y="0"/>
                </a:lnTo>
                <a:lnTo>
                  <a:pt x="2931847" y="586369"/>
                </a:lnTo>
                <a:lnTo>
                  <a:pt x="0" y="586369"/>
                </a:lnTo>
                <a:lnTo>
                  <a:pt x="0" y="0"/>
                </a:lnTo>
                <a:close/>
              </a:path>
            </a:pathLst>
          </a:custGeom>
          <a:ln w="62825">
            <a:solidFill>
              <a:srgbClr val="464648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 txBox="1"/>
          <p:nvPr/>
        </p:nvSpPr>
        <p:spPr>
          <a:xfrm>
            <a:off x="13116855" y="3114373"/>
            <a:ext cx="1418920" cy="14994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98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refCount:  x: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4850870" y="3300471"/>
            <a:ext cx="473150" cy="1314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r"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</a:t>
            </a:r>
            <a:endParaRPr sz="2042">
              <a:latin typeface="Lucida Console"/>
              <a:cs typeface="Lucida Console"/>
            </a:endParaRPr>
          </a:p>
          <a:p>
            <a:pPr algn="r">
              <a:spcBef>
                <a:spcPts val="1467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5.0</a:t>
            </a:r>
            <a:endParaRPr sz="2042">
              <a:latin typeface="Lucida Console"/>
              <a:cs typeface="Lucida Console"/>
            </a:endParaRPr>
          </a:p>
          <a:p>
            <a:pPr algn="r">
              <a:spcBef>
                <a:spcPts val="1396"/>
              </a:spcBef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10192573" y="2723483"/>
            <a:ext cx="2496473" cy="53983"/>
          </a:xfrm>
          <a:custGeom>
            <a:avLst/>
            <a:gdLst/>
            <a:ahLst/>
            <a:cxnLst/>
            <a:rect l="l" t="t" r="r" b="b"/>
            <a:pathLst>
              <a:path w="2995294" h="64769">
                <a:moveTo>
                  <a:pt x="0" y="0"/>
                </a:moveTo>
                <a:lnTo>
                  <a:pt x="2994673" y="0"/>
                </a:lnTo>
                <a:lnTo>
                  <a:pt x="2994673" y="64584"/>
                </a:lnTo>
                <a:lnTo>
                  <a:pt x="0" y="64584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81077" y="2756909"/>
            <a:ext cx="1562153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979BB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47253" y="3023086"/>
            <a:ext cx="1029921" cy="386934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1978" rIns="0" bIns="0" rtlCol="0">
            <a:spAutoFit/>
          </a:bodyPr>
          <a:lstStyle/>
          <a:p>
            <a:pPr marL="39166">
              <a:spcBef>
                <a:spcPts val="567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183770" y="3099746"/>
            <a:ext cx="191324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956395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53218" y="3410858"/>
            <a:ext cx="144009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4566164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1072365" y="6029956"/>
          <a:ext cx="4766102" cy="1834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1437"/>
                <a:gridCol w="551712"/>
                <a:gridCol w="630531"/>
                <a:gridCol w="315270"/>
                <a:gridCol w="1418688"/>
                <a:gridCol w="472920"/>
                <a:gridCol w="472913"/>
                <a:gridCol w="41263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8859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8859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`point1`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`point2`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5684856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979BB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80304" y="3099746"/>
            <a:ext cx="3016726" cy="17948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  <a:tabLst>
                <a:tab pos="2059399" algn="l"/>
              </a:tabLst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	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19263" y="5951032"/>
          <a:ext cx="7688402" cy="2136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0176"/>
                <a:gridCol w="551712"/>
                <a:gridCol w="630531"/>
                <a:gridCol w="315270"/>
                <a:gridCol w="1418688"/>
                <a:gridCol w="472920"/>
                <a:gridCol w="472913"/>
                <a:gridCol w="2786192"/>
              </a:tblGrid>
              <a:tr h="488718">
                <a:tc>
                  <a:txBody>
                    <a:bodyPr/>
                    <a:lstStyle/>
                    <a:p>
                      <a:pPr marL="67500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10470">
                      <a:solidFill>
                        <a:srgbClr val="505A7A"/>
                      </a:solidFill>
                      <a:prstDash val="solid"/>
                    </a:lnL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8859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R w="10470">
                      <a:solidFill>
                        <a:srgbClr val="505A7A"/>
                      </a:solidFill>
                      <a:prstDash val="solid"/>
                    </a:lnR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</a:tr>
              <a:tr h="507246">
                <a:tc>
                  <a:txBody>
                    <a:bodyPr/>
                    <a:lstStyle/>
                    <a:p>
                      <a:pPr marL="68008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8859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68008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`point1`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28234">
                <a:tc>
                  <a:txBody>
                    <a:bodyPr/>
                    <a:lstStyle/>
                    <a:p>
                      <a:pPr marL="68008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`point2`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10031969" y="2836624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3" name="object 13"/>
          <p:cNvGraphicFramePr>
            <a:graphicFrameLocks noGrp="1"/>
          </p:cNvGraphicFramePr>
          <p:nvPr/>
        </p:nvGraphicFramePr>
        <p:xfrm>
          <a:off x="11198372" y="2752545"/>
          <a:ext cx="2443592" cy="2834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43592"/>
              </a:tblGrid>
              <a:tr h="48871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5"/>
                        </a:spcBef>
                        <a:tabLst>
                          <a:tab pos="2172335" algn="l"/>
                        </a:tabLst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	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6536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5"/>
                        </a:spcBef>
                        <a:tabLst>
                          <a:tab pos="2172335" algn="l"/>
                        </a:tabLst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	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73446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31412">
                      <a:solidFill>
                        <a:srgbClr val="FFFFFF"/>
                      </a:solidFill>
                      <a:prstDash val="solid"/>
                    </a:lnB>
                    <a:solidFill>
                      <a:srgbClr val="305C2F"/>
                    </a:solidFill>
                  </a:tcPr>
                </a:tc>
              </a:tr>
              <a:tr h="532354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65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31412">
                      <a:solidFill>
                        <a:srgbClr val="FFFFFF"/>
                      </a:solidFill>
                      <a:prstDash val="solid"/>
                    </a:lnT>
                    <a:solidFill>
                      <a:srgbClr val="305C2F"/>
                    </a:solidFill>
                  </a:tcPr>
                </a:tc>
              </a:tr>
            </a:tbl>
          </a:graphicData>
        </a:graphic>
      </p:graphicFrame>
      <p:sp>
        <p:nvSpPr>
          <p:cNvPr id="14" name="object 14"/>
          <p:cNvSpPr txBox="1"/>
          <p:nvPr/>
        </p:nvSpPr>
        <p:spPr>
          <a:xfrm>
            <a:off x="10032056" y="3796171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2015293" y="2227122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49" y="6177938"/>
            <a:ext cx="8220760" cy="10210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3129597" y="1633591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Counting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1633591"/>
            <a:ext cx="19127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979BB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Reference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//</a:t>
            </a:r>
            <a:r>
              <a:rPr sz="2042" spc="-58" dirty="0">
                <a:solidFill>
                  <a:srgbClr val="A8ACC0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A8ACC0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341407" y="407735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80304" y="3099746"/>
            <a:ext cx="3016726" cy="17948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  <a:tabLst>
                <a:tab pos="2059399" algn="l"/>
              </a:tabLst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	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19263" y="6029957"/>
          <a:ext cx="7688402" cy="215040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0176"/>
                <a:gridCol w="551712"/>
                <a:gridCol w="630531"/>
                <a:gridCol w="315270"/>
                <a:gridCol w="1418688"/>
                <a:gridCol w="472920"/>
                <a:gridCol w="472913"/>
                <a:gridCol w="2786192"/>
              </a:tblGrid>
              <a:tr h="414157">
                <a:tc>
                  <a:txBody>
                    <a:bodyPr/>
                    <a:lstStyle/>
                    <a:p>
                      <a:pPr marL="68008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8859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0,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292B38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675005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10470">
                      <a:solidFill>
                        <a:srgbClr val="505A7A"/>
                      </a:solidFill>
                      <a:prstDash val="solid"/>
                    </a:lnL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88595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point2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point1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R w="10470">
                      <a:solidFill>
                        <a:srgbClr val="505A7A"/>
                      </a:solidFill>
                      <a:prstDash val="solid"/>
                    </a:lnR>
                    <a:lnT w="10470">
                      <a:solidFill>
                        <a:srgbClr val="505A7A"/>
                      </a:solidFill>
                      <a:prstDash val="solid"/>
                    </a:lnT>
                    <a:lnB w="10470">
                      <a:solidFill>
                        <a:srgbClr val="505A7A"/>
                      </a:solidFill>
                      <a:prstDash val="solid"/>
                    </a:lnB>
                    <a:solidFill>
                      <a:srgbClr val="34445A"/>
                    </a:solidFill>
                  </a:tcPr>
                </a:tc>
              </a:tr>
              <a:tr h="502969">
                <a:tc>
                  <a:txBody>
                    <a:bodyPr/>
                    <a:lstStyle/>
                    <a:p>
                      <a:pPr marL="68008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 cap="flat" cmpd="sng" algn="ctr">
                      <a:solidFill>
                        <a:srgbClr val="505A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10470" cap="flat" cmpd="sng" algn="ctr">
                      <a:solidFill>
                        <a:srgbClr val="505A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292B38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`point1`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28234">
                <a:tc>
                  <a:txBody>
                    <a:bodyPr/>
                    <a:lstStyle/>
                    <a:p>
                      <a:pPr marL="68008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use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`point2`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10031969" y="2836624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point1: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3" name="object 13"/>
          <p:cNvGraphicFramePr>
            <a:graphicFrameLocks noGrp="1"/>
          </p:cNvGraphicFramePr>
          <p:nvPr/>
        </p:nvGraphicFramePr>
        <p:xfrm>
          <a:off x="11198372" y="2752545"/>
          <a:ext cx="2443592" cy="19548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01693"/>
                <a:gridCol w="1341899"/>
              </a:tblGrid>
              <a:tr h="48871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3515" algn="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6536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3515" algn="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8871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3515" algn="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sz="2000" spc="1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R="183515" algn="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sz="2000" dirty="0">
                          <a:solidFill>
                            <a:srgbClr val="F7F7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14" name="object 14"/>
          <p:cNvSpPr txBox="1"/>
          <p:nvPr/>
        </p:nvSpPr>
        <p:spPr>
          <a:xfrm>
            <a:off x="10032056" y="3796171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point2: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2015293" y="2227122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657945"/>
            <a:ext cx="10172190" cy="436631"/>
          </a:xfrm>
          <a:custGeom>
            <a:avLst/>
            <a:gdLst/>
            <a:ahLst/>
            <a:cxnLst/>
            <a:rect l="l" t="t" r="r" b="b"/>
            <a:pathLst>
              <a:path w="12204700" h="523875">
                <a:moveTo>
                  <a:pt x="11942707" y="0"/>
                </a:moveTo>
                <a:lnTo>
                  <a:pt x="0" y="0"/>
                </a:lnTo>
                <a:lnTo>
                  <a:pt x="0" y="523544"/>
                </a:lnTo>
                <a:lnTo>
                  <a:pt x="11942707" y="523544"/>
                </a:lnTo>
                <a:lnTo>
                  <a:pt x="11989741" y="519326"/>
                </a:lnTo>
                <a:lnTo>
                  <a:pt x="12034018" y="507166"/>
                </a:lnTo>
                <a:lnTo>
                  <a:pt x="12074795" y="487804"/>
                </a:lnTo>
                <a:lnTo>
                  <a:pt x="12111333" y="461978"/>
                </a:lnTo>
                <a:lnTo>
                  <a:pt x="12142889" y="430428"/>
                </a:lnTo>
                <a:lnTo>
                  <a:pt x="12168723" y="393892"/>
                </a:lnTo>
                <a:lnTo>
                  <a:pt x="12188093" y="353112"/>
                </a:lnTo>
                <a:lnTo>
                  <a:pt x="12200259" y="308825"/>
                </a:lnTo>
                <a:lnTo>
                  <a:pt x="12204479" y="261772"/>
                </a:lnTo>
                <a:lnTo>
                  <a:pt x="12200259" y="214718"/>
                </a:lnTo>
                <a:lnTo>
                  <a:pt x="12188093" y="170431"/>
                </a:lnTo>
                <a:lnTo>
                  <a:pt x="12168723" y="129651"/>
                </a:lnTo>
                <a:lnTo>
                  <a:pt x="12142889" y="93116"/>
                </a:lnTo>
                <a:lnTo>
                  <a:pt x="12111333" y="61565"/>
                </a:lnTo>
                <a:lnTo>
                  <a:pt x="12074795" y="35739"/>
                </a:lnTo>
                <a:lnTo>
                  <a:pt x="12034018" y="16377"/>
                </a:lnTo>
                <a:lnTo>
                  <a:pt x="11989741" y="4217"/>
                </a:lnTo>
                <a:lnTo>
                  <a:pt x="11942707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0" y="6235807"/>
            <a:ext cx="10172190" cy="436631"/>
          </a:xfrm>
          <a:custGeom>
            <a:avLst/>
            <a:gdLst/>
            <a:ahLst/>
            <a:cxnLst/>
            <a:rect l="l" t="t" r="r" b="b"/>
            <a:pathLst>
              <a:path w="12204700" h="523875">
                <a:moveTo>
                  <a:pt x="11942707" y="0"/>
                </a:moveTo>
                <a:lnTo>
                  <a:pt x="0" y="0"/>
                </a:lnTo>
                <a:lnTo>
                  <a:pt x="0" y="523544"/>
                </a:lnTo>
                <a:lnTo>
                  <a:pt x="11942707" y="523544"/>
                </a:lnTo>
                <a:lnTo>
                  <a:pt x="11989741" y="519326"/>
                </a:lnTo>
                <a:lnTo>
                  <a:pt x="12034018" y="507166"/>
                </a:lnTo>
                <a:lnTo>
                  <a:pt x="12074795" y="487804"/>
                </a:lnTo>
                <a:lnTo>
                  <a:pt x="12111333" y="461978"/>
                </a:lnTo>
                <a:lnTo>
                  <a:pt x="12142889" y="430428"/>
                </a:lnTo>
                <a:lnTo>
                  <a:pt x="12168723" y="393892"/>
                </a:lnTo>
                <a:lnTo>
                  <a:pt x="12188093" y="353112"/>
                </a:lnTo>
                <a:lnTo>
                  <a:pt x="12200259" y="308825"/>
                </a:lnTo>
                <a:lnTo>
                  <a:pt x="12204479" y="261772"/>
                </a:lnTo>
                <a:lnTo>
                  <a:pt x="12200259" y="214718"/>
                </a:lnTo>
                <a:lnTo>
                  <a:pt x="12188093" y="170431"/>
                </a:lnTo>
                <a:lnTo>
                  <a:pt x="12168723" y="129651"/>
                </a:lnTo>
                <a:lnTo>
                  <a:pt x="12142889" y="93116"/>
                </a:lnTo>
                <a:lnTo>
                  <a:pt x="12111333" y="61565"/>
                </a:lnTo>
                <a:lnTo>
                  <a:pt x="12074795" y="35739"/>
                </a:lnTo>
                <a:lnTo>
                  <a:pt x="12034018" y="16377"/>
                </a:lnTo>
                <a:lnTo>
                  <a:pt x="11989741" y="4217"/>
                </a:lnTo>
                <a:lnTo>
                  <a:pt x="11942707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43056"/>
                </a:lnTo>
                <a:lnTo>
                  <a:pt x="3775078" y="8643056"/>
                </a:lnTo>
                <a:lnTo>
                  <a:pt x="3728025" y="8638839"/>
                </a:lnTo>
                <a:lnTo>
                  <a:pt x="3683738" y="8626680"/>
                </a:lnTo>
                <a:lnTo>
                  <a:pt x="3642957" y="8607318"/>
                </a:lnTo>
                <a:lnTo>
                  <a:pt x="3606422" y="8581493"/>
                </a:lnTo>
                <a:lnTo>
                  <a:pt x="3574872" y="8549944"/>
                </a:lnTo>
                <a:lnTo>
                  <a:pt x="3549046" y="8513409"/>
                </a:lnTo>
                <a:lnTo>
                  <a:pt x="3529683" y="8472628"/>
                </a:lnTo>
                <a:lnTo>
                  <a:pt x="3517524" y="8428340"/>
                </a:lnTo>
                <a:lnTo>
                  <a:pt x="3513306" y="8381284"/>
                </a:lnTo>
                <a:lnTo>
                  <a:pt x="3517524" y="8334230"/>
                </a:lnTo>
                <a:lnTo>
                  <a:pt x="3529683" y="8289943"/>
                </a:lnTo>
                <a:lnTo>
                  <a:pt x="3549046" y="8249163"/>
                </a:lnTo>
                <a:lnTo>
                  <a:pt x="3574872" y="8212628"/>
                </a:lnTo>
                <a:lnTo>
                  <a:pt x="3606422" y="8181077"/>
                </a:lnTo>
                <a:lnTo>
                  <a:pt x="3642957" y="8155251"/>
                </a:lnTo>
                <a:lnTo>
                  <a:pt x="3683738" y="8135889"/>
                </a:lnTo>
                <a:lnTo>
                  <a:pt x="3728025" y="8123729"/>
                </a:lnTo>
                <a:lnTo>
                  <a:pt x="3775078" y="8119511"/>
                </a:lnTo>
                <a:lnTo>
                  <a:pt x="20104099" y="8119511"/>
                </a:lnTo>
                <a:lnTo>
                  <a:pt x="20104099" y="6749794"/>
                </a:lnTo>
                <a:lnTo>
                  <a:pt x="3775078" y="6749794"/>
                </a:lnTo>
                <a:lnTo>
                  <a:pt x="3728025" y="6745576"/>
                </a:lnTo>
                <a:lnTo>
                  <a:pt x="3683738" y="6733417"/>
                </a:lnTo>
                <a:lnTo>
                  <a:pt x="3642957" y="6714054"/>
                </a:lnTo>
                <a:lnTo>
                  <a:pt x="3606422" y="6688228"/>
                </a:lnTo>
                <a:lnTo>
                  <a:pt x="3574872" y="6656678"/>
                </a:lnTo>
                <a:lnTo>
                  <a:pt x="3549046" y="6620143"/>
                </a:lnTo>
                <a:lnTo>
                  <a:pt x="3529683" y="6579362"/>
                </a:lnTo>
                <a:lnTo>
                  <a:pt x="3517524" y="6535075"/>
                </a:lnTo>
                <a:lnTo>
                  <a:pt x="3513306" y="6488022"/>
                </a:lnTo>
                <a:lnTo>
                  <a:pt x="3517524" y="6440968"/>
                </a:lnTo>
                <a:lnTo>
                  <a:pt x="3529683" y="6396682"/>
                </a:lnTo>
                <a:lnTo>
                  <a:pt x="3549046" y="6355901"/>
                </a:lnTo>
                <a:lnTo>
                  <a:pt x="3574872" y="6319366"/>
                </a:lnTo>
                <a:lnTo>
                  <a:pt x="3606422" y="6287816"/>
                </a:lnTo>
                <a:lnTo>
                  <a:pt x="3642957" y="6261990"/>
                </a:lnTo>
                <a:lnTo>
                  <a:pt x="3683738" y="6242627"/>
                </a:lnTo>
                <a:lnTo>
                  <a:pt x="3728025" y="6230467"/>
                </a:lnTo>
                <a:lnTo>
                  <a:pt x="3775078" y="6226250"/>
                </a:lnTo>
                <a:lnTo>
                  <a:pt x="20104099" y="6226250"/>
                </a:lnTo>
                <a:lnTo>
                  <a:pt x="20104099" y="4856857"/>
                </a:lnTo>
                <a:lnTo>
                  <a:pt x="3775078" y="4856857"/>
                </a:lnTo>
                <a:lnTo>
                  <a:pt x="3728025" y="4852639"/>
                </a:lnTo>
                <a:lnTo>
                  <a:pt x="3683738" y="4840480"/>
                </a:lnTo>
                <a:lnTo>
                  <a:pt x="3642957" y="4821117"/>
                </a:lnTo>
                <a:lnTo>
                  <a:pt x="3606422" y="4795291"/>
                </a:lnTo>
                <a:lnTo>
                  <a:pt x="3574872" y="4763741"/>
                </a:lnTo>
                <a:lnTo>
                  <a:pt x="3549046" y="4727206"/>
                </a:lnTo>
                <a:lnTo>
                  <a:pt x="3529683" y="4686425"/>
                </a:lnTo>
                <a:lnTo>
                  <a:pt x="3517524" y="4642138"/>
                </a:lnTo>
                <a:lnTo>
                  <a:pt x="3513306" y="4595085"/>
                </a:lnTo>
                <a:lnTo>
                  <a:pt x="3517524" y="4548031"/>
                </a:lnTo>
                <a:lnTo>
                  <a:pt x="3529683" y="4503744"/>
                </a:lnTo>
                <a:lnTo>
                  <a:pt x="3549046" y="4462964"/>
                </a:lnTo>
                <a:lnTo>
                  <a:pt x="3574872" y="4426429"/>
                </a:lnTo>
                <a:lnTo>
                  <a:pt x="3606422" y="4394879"/>
                </a:lnTo>
                <a:lnTo>
                  <a:pt x="3642957" y="4369052"/>
                </a:lnTo>
                <a:lnTo>
                  <a:pt x="3683738" y="4349690"/>
                </a:lnTo>
                <a:lnTo>
                  <a:pt x="3728025" y="4337530"/>
                </a:lnTo>
                <a:lnTo>
                  <a:pt x="3775078" y="4333313"/>
                </a:lnTo>
                <a:lnTo>
                  <a:pt x="20104099" y="433331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119511"/>
                </a:moveTo>
                <a:lnTo>
                  <a:pt x="16318560" y="8119511"/>
                </a:lnTo>
                <a:lnTo>
                  <a:pt x="16365622" y="8123729"/>
                </a:lnTo>
                <a:lnTo>
                  <a:pt x="16409913" y="8135889"/>
                </a:lnTo>
                <a:lnTo>
                  <a:pt x="16450695" y="8155251"/>
                </a:lnTo>
                <a:lnTo>
                  <a:pt x="16487229" y="8181077"/>
                </a:lnTo>
                <a:lnTo>
                  <a:pt x="16518777" y="8212628"/>
                </a:lnTo>
                <a:lnTo>
                  <a:pt x="16544599" y="8249163"/>
                </a:lnTo>
                <a:lnTo>
                  <a:pt x="16563959" y="8289943"/>
                </a:lnTo>
                <a:lnTo>
                  <a:pt x="16576116" y="8334230"/>
                </a:lnTo>
                <a:lnTo>
                  <a:pt x="16580332" y="8381284"/>
                </a:lnTo>
                <a:lnTo>
                  <a:pt x="16576116" y="8428340"/>
                </a:lnTo>
                <a:lnTo>
                  <a:pt x="16563959" y="8472629"/>
                </a:lnTo>
                <a:lnTo>
                  <a:pt x="16544599" y="8513411"/>
                </a:lnTo>
                <a:lnTo>
                  <a:pt x="16518777" y="8549947"/>
                </a:lnTo>
                <a:lnTo>
                  <a:pt x="16487229" y="8581498"/>
                </a:lnTo>
                <a:lnTo>
                  <a:pt x="16450695" y="8607323"/>
                </a:lnTo>
                <a:lnTo>
                  <a:pt x="16409913" y="8626684"/>
                </a:lnTo>
                <a:lnTo>
                  <a:pt x="16365622" y="8638841"/>
                </a:lnTo>
                <a:lnTo>
                  <a:pt x="16318560" y="8643056"/>
                </a:lnTo>
                <a:lnTo>
                  <a:pt x="20104099" y="8643056"/>
                </a:lnTo>
                <a:lnTo>
                  <a:pt x="20104099" y="8119511"/>
                </a:lnTo>
                <a:close/>
              </a:path>
              <a:path w="20104100" h="12565380">
                <a:moveTo>
                  <a:pt x="20104099" y="6226250"/>
                </a:moveTo>
                <a:lnTo>
                  <a:pt x="16318560" y="6226250"/>
                </a:lnTo>
                <a:lnTo>
                  <a:pt x="16365622" y="6230467"/>
                </a:lnTo>
                <a:lnTo>
                  <a:pt x="16409913" y="6242627"/>
                </a:lnTo>
                <a:lnTo>
                  <a:pt x="16450695" y="6261990"/>
                </a:lnTo>
                <a:lnTo>
                  <a:pt x="16487229" y="6287816"/>
                </a:lnTo>
                <a:lnTo>
                  <a:pt x="16518777" y="6319366"/>
                </a:lnTo>
                <a:lnTo>
                  <a:pt x="16544599" y="6355901"/>
                </a:lnTo>
                <a:lnTo>
                  <a:pt x="16563959" y="6396682"/>
                </a:lnTo>
                <a:lnTo>
                  <a:pt x="16576116" y="6440968"/>
                </a:lnTo>
                <a:lnTo>
                  <a:pt x="16580332" y="6488022"/>
                </a:lnTo>
                <a:lnTo>
                  <a:pt x="16576116" y="6535075"/>
                </a:lnTo>
                <a:lnTo>
                  <a:pt x="16563959" y="6579362"/>
                </a:lnTo>
                <a:lnTo>
                  <a:pt x="16544599" y="6620143"/>
                </a:lnTo>
                <a:lnTo>
                  <a:pt x="16518777" y="6656678"/>
                </a:lnTo>
                <a:lnTo>
                  <a:pt x="16487229" y="6688228"/>
                </a:lnTo>
                <a:lnTo>
                  <a:pt x="16450695" y="6714054"/>
                </a:lnTo>
                <a:lnTo>
                  <a:pt x="16409913" y="6733417"/>
                </a:lnTo>
                <a:lnTo>
                  <a:pt x="16365622" y="6745576"/>
                </a:lnTo>
                <a:lnTo>
                  <a:pt x="16318560" y="6749794"/>
                </a:lnTo>
                <a:lnTo>
                  <a:pt x="20104099" y="6749794"/>
                </a:lnTo>
                <a:lnTo>
                  <a:pt x="20104099" y="6226250"/>
                </a:lnTo>
                <a:close/>
              </a:path>
              <a:path w="20104100" h="12565380">
                <a:moveTo>
                  <a:pt x="20104099" y="4333313"/>
                </a:moveTo>
                <a:lnTo>
                  <a:pt x="16318560" y="4333313"/>
                </a:lnTo>
                <a:lnTo>
                  <a:pt x="16365622" y="4337530"/>
                </a:lnTo>
                <a:lnTo>
                  <a:pt x="16409913" y="4349690"/>
                </a:lnTo>
                <a:lnTo>
                  <a:pt x="16450695" y="4369052"/>
                </a:lnTo>
                <a:lnTo>
                  <a:pt x="16487229" y="4394879"/>
                </a:lnTo>
                <a:lnTo>
                  <a:pt x="16518777" y="4426429"/>
                </a:lnTo>
                <a:lnTo>
                  <a:pt x="16544599" y="4462964"/>
                </a:lnTo>
                <a:lnTo>
                  <a:pt x="16563959" y="4503744"/>
                </a:lnTo>
                <a:lnTo>
                  <a:pt x="16576116" y="4548031"/>
                </a:lnTo>
                <a:lnTo>
                  <a:pt x="16580332" y="4595085"/>
                </a:lnTo>
                <a:lnTo>
                  <a:pt x="16576116" y="4642138"/>
                </a:lnTo>
                <a:lnTo>
                  <a:pt x="16563959" y="4686425"/>
                </a:lnTo>
                <a:lnTo>
                  <a:pt x="16544599" y="4727206"/>
                </a:lnTo>
                <a:lnTo>
                  <a:pt x="16518777" y="4763741"/>
                </a:lnTo>
                <a:lnTo>
                  <a:pt x="16487229" y="4795291"/>
                </a:lnTo>
                <a:lnTo>
                  <a:pt x="16450695" y="4821117"/>
                </a:lnTo>
                <a:lnTo>
                  <a:pt x="16409913" y="4840480"/>
                </a:lnTo>
                <a:lnTo>
                  <a:pt x="16365622" y="4852639"/>
                </a:lnTo>
                <a:lnTo>
                  <a:pt x="16318560" y="4856857"/>
                </a:lnTo>
                <a:lnTo>
                  <a:pt x="20104099" y="4856857"/>
                </a:lnTo>
                <a:lnTo>
                  <a:pt x="20104099" y="433331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87232"/>
                </a:lnTo>
                <a:lnTo>
                  <a:pt x="3774754" y="8687232"/>
                </a:lnTo>
                <a:lnTo>
                  <a:pt x="3725500" y="8683258"/>
                </a:lnTo>
                <a:lnTo>
                  <a:pt x="3678776" y="8671752"/>
                </a:lnTo>
                <a:lnTo>
                  <a:pt x="3635208" y="8653338"/>
                </a:lnTo>
                <a:lnTo>
                  <a:pt x="3595420" y="8628644"/>
                </a:lnTo>
                <a:lnTo>
                  <a:pt x="3560038" y="8598293"/>
                </a:lnTo>
                <a:lnTo>
                  <a:pt x="3529687" y="8562911"/>
                </a:lnTo>
                <a:lnTo>
                  <a:pt x="3504992" y="8523123"/>
                </a:lnTo>
                <a:lnTo>
                  <a:pt x="3486579" y="8479554"/>
                </a:lnTo>
                <a:lnTo>
                  <a:pt x="3475072" y="8432831"/>
                </a:lnTo>
                <a:lnTo>
                  <a:pt x="3471098" y="8383577"/>
                </a:lnTo>
                <a:lnTo>
                  <a:pt x="3475072" y="8334323"/>
                </a:lnTo>
                <a:lnTo>
                  <a:pt x="3486579" y="8287599"/>
                </a:lnTo>
                <a:lnTo>
                  <a:pt x="3504992" y="8244031"/>
                </a:lnTo>
                <a:lnTo>
                  <a:pt x="3529687" y="8204243"/>
                </a:lnTo>
                <a:lnTo>
                  <a:pt x="3560038" y="8168861"/>
                </a:lnTo>
                <a:lnTo>
                  <a:pt x="3595420" y="8138510"/>
                </a:lnTo>
                <a:lnTo>
                  <a:pt x="3635208" y="8113815"/>
                </a:lnTo>
                <a:lnTo>
                  <a:pt x="3678776" y="8095402"/>
                </a:lnTo>
                <a:lnTo>
                  <a:pt x="3725500" y="8083895"/>
                </a:lnTo>
                <a:lnTo>
                  <a:pt x="3774754" y="8079921"/>
                </a:lnTo>
                <a:lnTo>
                  <a:pt x="20104099" y="8079921"/>
                </a:lnTo>
                <a:lnTo>
                  <a:pt x="20104099" y="6790369"/>
                </a:lnTo>
                <a:lnTo>
                  <a:pt x="3774754" y="6790369"/>
                </a:lnTo>
                <a:lnTo>
                  <a:pt x="3725500" y="6786394"/>
                </a:lnTo>
                <a:lnTo>
                  <a:pt x="3678776" y="6774888"/>
                </a:lnTo>
                <a:lnTo>
                  <a:pt x="3635208" y="6756475"/>
                </a:lnTo>
                <a:lnTo>
                  <a:pt x="3595420" y="6731780"/>
                </a:lnTo>
                <a:lnTo>
                  <a:pt x="3560038" y="6701429"/>
                </a:lnTo>
                <a:lnTo>
                  <a:pt x="3529687" y="6666047"/>
                </a:lnTo>
                <a:lnTo>
                  <a:pt x="3504992" y="6626259"/>
                </a:lnTo>
                <a:lnTo>
                  <a:pt x="3486579" y="6582691"/>
                </a:lnTo>
                <a:lnTo>
                  <a:pt x="3475072" y="6535967"/>
                </a:lnTo>
                <a:lnTo>
                  <a:pt x="3471098" y="6486713"/>
                </a:lnTo>
                <a:lnTo>
                  <a:pt x="3475072" y="6437459"/>
                </a:lnTo>
                <a:lnTo>
                  <a:pt x="3486579" y="6390735"/>
                </a:lnTo>
                <a:lnTo>
                  <a:pt x="3504992" y="6347167"/>
                </a:lnTo>
                <a:lnTo>
                  <a:pt x="3529687" y="6307379"/>
                </a:lnTo>
                <a:lnTo>
                  <a:pt x="3560038" y="6271997"/>
                </a:lnTo>
                <a:lnTo>
                  <a:pt x="3595420" y="6241646"/>
                </a:lnTo>
                <a:lnTo>
                  <a:pt x="3635208" y="6216951"/>
                </a:lnTo>
                <a:lnTo>
                  <a:pt x="3678776" y="6198538"/>
                </a:lnTo>
                <a:lnTo>
                  <a:pt x="3725500" y="6187032"/>
                </a:lnTo>
                <a:lnTo>
                  <a:pt x="3774754" y="6183057"/>
                </a:lnTo>
                <a:lnTo>
                  <a:pt x="20104099" y="6183057"/>
                </a:lnTo>
                <a:lnTo>
                  <a:pt x="20104099" y="4900374"/>
                </a:lnTo>
                <a:lnTo>
                  <a:pt x="3774754" y="4900374"/>
                </a:lnTo>
                <a:lnTo>
                  <a:pt x="3725500" y="4896399"/>
                </a:lnTo>
                <a:lnTo>
                  <a:pt x="3678776" y="4884893"/>
                </a:lnTo>
                <a:lnTo>
                  <a:pt x="3635208" y="4866480"/>
                </a:lnTo>
                <a:lnTo>
                  <a:pt x="3595420" y="4841785"/>
                </a:lnTo>
                <a:lnTo>
                  <a:pt x="3560038" y="4811434"/>
                </a:lnTo>
                <a:lnTo>
                  <a:pt x="3529687" y="4776052"/>
                </a:lnTo>
                <a:lnTo>
                  <a:pt x="3504992" y="4736264"/>
                </a:lnTo>
                <a:lnTo>
                  <a:pt x="3486579" y="4692696"/>
                </a:lnTo>
                <a:lnTo>
                  <a:pt x="3475072" y="4645972"/>
                </a:lnTo>
                <a:lnTo>
                  <a:pt x="3471098" y="4596718"/>
                </a:lnTo>
                <a:lnTo>
                  <a:pt x="3475072" y="4547464"/>
                </a:lnTo>
                <a:lnTo>
                  <a:pt x="3486579" y="4500741"/>
                </a:lnTo>
                <a:lnTo>
                  <a:pt x="3504992" y="4457172"/>
                </a:lnTo>
                <a:lnTo>
                  <a:pt x="3529687" y="4417384"/>
                </a:lnTo>
                <a:lnTo>
                  <a:pt x="3560038" y="4382002"/>
                </a:lnTo>
                <a:lnTo>
                  <a:pt x="3595420" y="4351651"/>
                </a:lnTo>
                <a:lnTo>
                  <a:pt x="3635208" y="4326957"/>
                </a:lnTo>
                <a:lnTo>
                  <a:pt x="3678776" y="4308543"/>
                </a:lnTo>
                <a:lnTo>
                  <a:pt x="3725500" y="4297037"/>
                </a:lnTo>
                <a:lnTo>
                  <a:pt x="3774754" y="4293063"/>
                </a:lnTo>
                <a:lnTo>
                  <a:pt x="20104099" y="429306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079921"/>
                </a:moveTo>
                <a:lnTo>
                  <a:pt x="16318874" y="8079921"/>
                </a:lnTo>
                <a:lnTo>
                  <a:pt x="16368138" y="8083895"/>
                </a:lnTo>
                <a:lnTo>
                  <a:pt x="16414868" y="8095402"/>
                </a:lnTo>
                <a:lnTo>
                  <a:pt x="16458439" y="8113815"/>
                </a:lnTo>
                <a:lnTo>
                  <a:pt x="16498226" y="8138510"/>
                </a:lnTo>
                <a:lnTo>
                  <a:pt x="16533606" y="8168861"/>
                </a:lnTo>
                <a:lnTo>
                  <a:pt x="16563953" y="8204243"/>
                </a:lnTo>
                <a:lnTo>
                  <a:pt x="16588644" y="8244031"/>
                </a:lnTo>
                <a:lnTo>
                  <a:pt x="16607053" y="8287599"/>
                </a:lnTo>
                <a:lnTo>
                  <a:pt x="16618557" y="8334323"/>
                </a:lnTo>
                <a:lnTo>
                  <a:pt x="16622530" y="8383577"/>
                </a:lnTo>
                <a:lnTo>
                  <a:pt x="16618557" y="8432831"/>
                </a:lnTo>
                <a:lnTo>
                  <a:pt x="16607053" y="8479554"/>
                </a:lnTo>
                <a:lnTo>
                  <a:pt x="16588644" y="8523123"/>
                </a:lnTo>
                <a:lnTo>
                  <a:pt x="16563953" y="8562911"/>
                </a:lnTo>
                <a:lnTo>
                  <a:pt x="16533606" y="8598293"/>
                </a:lnTo>
                <a:lnTo>
                  <a:pt x="16498226" y="8628644"/>
                </a:lnTo>
                <a:lnTo>
                  <a:pt x="16458439" y="8653338"/>
                </a:lnTo>
                <a:lnTo>
                  <a:pt x="16414868" y="8671752"/>
                </a:lnTo>
                <a:lnTo>
                  <a:pt x="16368138" y="8683258"/>
                </a:lnTo>
                <a:lnTo>
                  <a:pt x="16318874" y="8687232"/>
                </a:lnTo>
                <a:lnTo>
                  <a:pt x="20104099" y="8687232"/>
                </a:lnTo>
                <a:lnTo>
                  <a:pt x="20104099" y="8079921"/>
                </a:lnTo>
                <a:close/>
              </a:path>
              <a:path w="20104100" h="12565380">
                <a:moveTo>
                  <a:pt x="20104099" y="6183057"/>
                </a:moveTo>
                <a:lnTo>
                  <a:pt x="16318874" y="6183057"/>
                </a:lnTo>
                <a:lnTo>
                  <a:pt x="16368138" y="6187032"/>
                </a:lnTo>
                <a:lnTo>
                  <a:pt x="16414868" y="6198538"/>
                </a:lnTo>
                <a:lnTo>
                  <a:pt x="16458439" y="6216951"/>
                </a:lnTo>
                <a:lnTo>
                  <a:pt x="16498226" y="6241646"/>
                </a:lnTo>
                <a:lnTo>
                  <a:pt x="16533606" y="6271997"/>
                </a:lnTo>
                <a:lnTo>
                  <a:pt x="16563953" y="6307379"/>
                </a:lnTo>
                <a:lnTo>
                  <a:pt x="16588644" y="6347167"/>
                </a:lnTo>
                <a:lnTo>
                  <a:pt x="16607053" y="6390735"/>
                </a:lnTo>
                <a:lnTo>
                  <a:pt x="16618557" y="6437459"/>
                </a:lnTo>
                <a:lnTo>
                  <a:pt x="16622530" y="6486713"/>
                </a:lnTo>
                <a:lnTo>
                  <a:pt x="16618557" y="6535967"/>
                </a:lnTo>
                <a:lnTo>
                  <a:pt x="16607053" y="6582691"/>
                </a:lnTo>
                <a:lnTo>
                  <a:pt x="16588644" y="6626259"/>
                </a:lnTo>
                <a:lnTo>
                  <a:pt x="16563953" y="6666047"/>
                </a:lnTo>
                <a:lnTo>
                  <a:pt x="16533606" y="6701429"/>
                </a:lnTo>
                <a:lnTo>
                  <a:pt x="16498226" y="6731780"/>
                </a:lnTo>
                <a:lnTo>
                  <a:pt x="16458439" y="6756475"/>
                </a:lnTo>
                <a:lnTo>
                  <a:pt x="16414868" y="6774888"/>
                </a:lnTo>
                <a:lnTo>
                  <a:pt x="16368138" y="6786394"/>
                </a:lnTo>
                <a:lnTo>
                  <a:pt x="16318874" y="6790369"/>
                </a:lnTo>
                <a:lnTo>
                  <a:pt x="20104099" y="6790369"/>
                </a:lnTo>
                <a:lnTo>
                  <a:pt x="20104099" y="6183057"/>
                </a:lnTo>
                <a:close/>
              </a:path>
              <a:path w="20104100" h="12565380">
                <a:moveTo>
                  <a:pt x="20104099" y="4293063"/>
                </a:moveTo>
                <a:lnTo>
                  <a:pt x="16318874" y="4293063"/>
                </a:lnTo>
                <a:lnTo>
                  <a:pt x="16368138" y="4297037"/>
                </a:lnTo>
                <a:lnTo>
                  <a:pt x="16414868" y="4308543"/>
                </a:lnTo>
                <a:lnTo>
                  <a:pt x="16458439" y="4326957"/>
                </a:lnTo>
                <a:lnTo>
                  <a:pt x="16498226" y="4351651"/>
                </a:lnTo>
                <a:lnTo>
                  <a:pt x="16533606" y="4382002"/>
                </a:lnTo>
                <a:lnTo>
                  <a:pt x="16563953" y="4417384"/>
                </a:lnTo>
                <a:lnTo>
                  <a:pt x="16588644" y="4457172"/>
                </a:lnTo>
                <a:lnTo>
                  <a:pt x="16607053" y="4500741"/>
                </a:lnTo>
                <a:lnTo>
                  <a:pt x="16618557" y="4547464"/>
                </a:lnTo>
                <a:lnTo>
                  <a:pt x="16622530" y="4596718"/>
                </a:lnTo>
                <a:lnTo>
                  <a:pt x="16618557" y="4645972"/>
                </a:lnTo>
                <a:lnTo>
                  <a:pt x="16607053" y="4692696"/>
                </a:lnTo>
                <a:lnTo>
                  <a:pt x="16588644" y="4736264"/>
                </a:lnTo>
                <a:lnTo>
                  <a:pt x="16563953" y="4776052"/>
                </a:lnTo>
                <a:lnTo>
                  <a:pt x="16533606" y="4811434"/>
                </a:lnTo>
                <a:lnTo>
                  <a:pt x="16498226" y="4841785"/>
                </a:lnTo>
                <a:lnTo>
                  <a:pt x="16458439" y="4866480"/>
                </a:lnTo>
                <a:lnTo>
                  <a:pt x="16414868" y="4884893"/>
                </a:lnTo>
                <a:lnTo>
                  <a:pt x="16368138" y="4896399"/>
                </a:lnTo>
                <a:lnTo>
                  <a:pt x="16318874" y="4900374"/>
                </a:lnTo>
                <a:lnTo>
                  <a:pt x="20104099" y="4900374"/>
                </a:lnTo>
                <a:lnTo>
                  <a:pt x="20104099" y="42930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6822747" y="5594015"/>
            <a:ext cx="327129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512644" y="6164611"/>
            <a:ext cx="879085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83" dirty="0">
                <a:solidFill>
                  <a:srgbClr val="FFFFFF"/>
                </a:solidFill>
                <a:latin typeface="Arial Narrow"/>
                <a:cs typeface="Arial Narrow"/>
              </a:rPr>
              <a:t>M</a:t>
            </a:r>
            <a:r>
              <a:rPr sz="3292" spc="167" dirty="0">
                <a:solidFill>
                  <a:srgbClr val="FFFFFF"/>
                </a:solidFill>
                <a:latin typeface="Arial Narrow"/>
                <a:cs typeface="Arial Narrow"/>
              </a:rPr>
              <a:t>o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r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77750" y="6161277"/>
            <a:ext cx="70178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108" dirty="0">
                <a:solidFill>
                  <a:srgbClr val="FFFFFF"/>
                </a:solidFill>
                <a:latin typeface="Arial Narrow"/>
                <a:cs typeface="Arial Narrow"/>
              </a:rPr>
              <a:t>L</a:t>
            </a:r>
            <a:r>
              <a:rPr sz="3292" spc="3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r>
              <a:rPr sz="3292" spc="-146" dirty="0">
                <a:solidFill>
                  <a:srgbClr val="FFFFFF"/>
                </a:solidFill>
                <a:latin typeface="Arial Narrow"/>
                <a:cs typeface="Arial Narrow"/>
              </a:rPr>
              <a:t>ss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40924" y="7173623"/>
            <a:ext cx="2859010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Method</a:t>
            </a:r>
            <a:r>
              <a:rPr sz="3292" spc="-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Dispatch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207719" y="7738398"/>
            <a:ext cx="1488781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08" dirty="0">
                <a:solidFill>
                  <a:srgbClr val="FFFFFF"/>
                </a:solidFill>
                <a:latin typeface="Arial Narrow"/>
                <a:cs typeface="Arial Narrow"/>
              </a:rPr>
              <a:t>D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ynamic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73025" y="7740886"/>
            <a:ext cx="918249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1" dirty="0">
                <a:solidFill>
                  <a:srgbClr val="FFFFFF"/>
                </a:solidFill>
                <a:latin typeface="Arial Narrow"/>
                <a:cs typeface="Arial Narrow"/>
              </a:rPr>
              <a:t>t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tic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625640" y="4014407"/>
            <a:ext cx="1670314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21" dirty="0">
                <a:solidFill>
                  <a:srgbClr val="FFFFFF"/>
                </a:solidFill>
                <a:latin typeface="Arial Narrow"/>
                <a:cs typeface="Arial Narrow"/>
              </a:rPr>
              <a:t>llo</a:t>
            </a:r>
            <a:r>
              <a:rPr sz="3292" spc="25" dirty="0">
                <a:solidFill>
                  <a:srgbClr val="FFFFFF"/>
                </a:solidFill>
                <a:latin typeface="Arial Narrow"/>
                <a:cs typeface="Arial Narrow"/>
              </a:rPr>
              <a:t>c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91" dirty="0">
                <a:solidFill>
                  <a:srgbClr val="FFFFFF"/>
                </a:solidFill>
                <a:latin typeface="Arial Narrow"/>
                <a:cs typeface="Arial Narrow"/>
              </a:rPr>
              <a:t>tion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4506361" y="4582088"/>
            <a:ext cx="891257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H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eap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490479" y="4581670"/>
            <a:ext cx="881202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tack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29" dirty="0"/>
              <a:t>Dimensions </a:t>
            </a:r>
            <a:r>
              <a:rPr spc="308" dirty="0"/>
              <a:t>of</a:t>
            </a:r>
            <a:r>
              <a:rPr spc="-479" dirty="0"/>
              <a:t> </a:t>
            </a:r>
            <a:r>
              <a:rPr spc="179" dirty="0"/>
              <a:t>Performance</a:t>
            </a:r>
          </a:p>
          <a:p>
            <a:pPr marL="44988">
              <a:spcBef>
                <a:spcPts val="567"/>
              </a:spcBef>
            </a:pPr>
            <a:r>
              <a:rPr sz="4918" spc="-100" dirty="0">
                <a:solidFill>
                  <a:srgbClr val="8E8E93"/>
                </a:solidFill>
              </a:rPr>
              <a:t>Class</a:t>
            </a:r>
            <a:endParaRPr sz="4918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657945"/>
            <a:ext cx="3376617" cy="436631"/>
          </a:xfrm>
          <a:custGeom>
            <a:avLst/>
            <a:gdLst/>
            <a:ahLst/>
            <a:cxnLst/>
            <a:rect l="l" t="t" r="r" b="b"/>
            <a:pathLst>
              <a:path w="4051300" h="523875">
                <a:moveTo>
                  <a:pt x="3789381" y="0"/>
                </a:moveTo>
                <a:lnTo>
                  <a:pt x="0" y="0"/>
                </a:lnTo>
                <a:lnTo>
                  <a:pt x="0" y="523544"/>
                </a:lnTo>
                <a:lnTo>
                  <a:pt x="3789381" y="523544"/>
                </a:lnTo>
                <a:lnTo>
                  <a:pt x="3836415" y="519326"/>
                </a:lnTo>
                <a:lnTo>
                  <a:pt x="3880692" y="507166"/>
                </a:lnTo>
                <a:lnTo>
                  <a:pt x="3921469" y="487804"/>
                </a:lnTo>
                <a:lnTo>
                  <a:pt x="3958007" y="461978"/>
                </a:lnTo>
                <a:lnTo>
                  <a:pt x="3989563" y="430428"/>
                </a:lnTo>
                <a:lnTo>
                  <a:pt x="4015397" y="393892"/>
                </a:lnTo>
                <a:lnTo>
                  <a:pt x="4034768" y="353112"/>
                </a:lnTo>
                <a:lnTo>
                  <a:pt x="4046933" y="308825"/>
                </a:lnTo>
                <a:lnTo>
                  <a:pt x="4051153" y="261772"/>
                </a:lnTo>
                <a:lnTo>
                  <a:pt x="4046933" y="214718"/>
                </a:lnTo>
                <a:lnTo>
                  <a:pt x="4034768" y="170431"/>
                </a:lnTo>
                <a:lnTo>
                  <a:pt x="4015397" y="129651"/>
                </a:lnTo>
                <a:lnTo>
                  <a:pt x="3989563" y="93116"/>
                </a:lnTo>
                <a:lnTo>
                  <a:pt x="3958007" y="61565"/>
                </a:lnTo>
                <a:lnTo>
                  <a:pt x="3921469" y="35739"/>
                </a:lnTo>
                <a:lnTo>
                  <a:pt x="3880692" y="16377"/>
                </a:lnTo>
                <a:lnTo>
                  <a:pt x="3836415" y="4217"/>
                </a:lnTo>
                <a:lnTo>
                  <a:pt x="3789381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0" y="6235807"/>
            <a:ext cx="3376617" cy="436631"/>
          </a:xfrm>
          <a:custGeom>
            <a:avLst/>
            <a:gdLst/>
            <a:ahLst/>
            <a:cxnLst/>
            <a:rect l="l" t="t" r="r" b="b"/>
            <a:pathLst>
              <a:path w="4051300" h="523875">
                <a:moveTo>
                  <a:pt x="3789381" y="0"/>
                </a:moveTo>
                <a:lnTo>
                  <a:pt x="0" y="0"/>
                </a:lnTo>
                <a:lnTo>
                  <a:pt x="0" y="523544"/>
                </a:lnTo>
                <a:lnTo>
                  <a:pt x="3789381" y="523544"/>
                </a:lnTo>
                <a:lnTo>
                  <a:pt x="3836415" y="519326"/>
                </a:lnTo>
                <a:lnTo>
                  <a:pt x="3880692" y="507166"/>
                </a:lnTo>
                <a:lnTo>
                  <a:pt x="3921469" y="487804"/>
                </a:lnTo>
                <a:lnTo>
                  <a:pt x="3958007" y="461978"/>
                </a:lnTo>
                <a:lnTo>
                  <a:pt x="3989563" y="430428"/>
                </a:lnTo>
                <a:lnTo>
                  <a:pt x="4015397" y="393892"/>
                </a:lnTo>
                <a:lnTo>
                  <a:pt x="4034768" y="353112"/>
                </a:lnTo>
                <a:lnTo>
                  <a:pt x="4046933" y="308825"/>
                </a:lnTo>
                <a:lnTo>
                  <a:pt x="4051153" y="261772"/>
                </a:lnTo>
                <a:lnTo>
                  <a:pt x="4046933" y="214718"/>
                </a:lnTo>
                <a:lnTo>
                  <a:pt x="4034768" y="170431"/>
                </a:lnTo>
                <a:lnTo>
                  <a:pt x="4015397" y="129651"/>
                </a:lnTo>
                <a:lnTo>
                  <a:pt x="3989563" y="93116"/>
                </a:lnTo>
                <a:lnTo>
                  <a:pt x="3958007" y="61565"/>
                </a:lnTo>
                <a:lnTo>
                  <a:pt x="3921469" y="35739"/>
                </a:lnTo>
                <a:lnTo>
                  <a:pt x="3880692" y="16377"/>
                </a:lnTo>
                <a:lnTo>
                  <a:pt x="3836415" y="4217"/>
                </a:lnTo>
                <a:lnTo>
                  <a:pt x="3789381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43056"/>
                </a:lnTo>
                <a:lnTo>
                  <a:pt x="3775078" y="8643056"/>
                </a:lnTo>
                <a:lnTo>
                  <a:pt x="3728025" y="8638839"/>
                </a:lnTo>
                <a:lnTo>
                  <a:pt x="3683738" y="8626680"/>
                </a:lnTo>
                <a:lnTo>
                  <a:pt x="3642957" y="8607318"/>
                </a:lnTo>
                <a:lnTo>
                  <a:pt x="3606422" y="8581493"/>
                </a:lnTo>
                <a:lnTo>
                  <a:pt x="3574872" y="8549944"/>
                </a:lnTo>
                <a:lnTo>
                  <a:pt x="3549046" y="8513409"/>
                </a:lnTo>
                <a:lnTo>
                  <a:pt x="3529683" y="8472628"/>
                </a:lnTo>
                <a:lnTo>
                  <a:pt x="3517524" y="8428340"/>
                </a:lnTo>
                <a:lnTo>
                  <a:pt x="3513306" y="8381284"/>
                </a:lnTo>
                <a:lnTo>
                  <a:pt x="3517524" y="8334230"/>
                </a:lnTo>
                <a:lnTo>
                  <a:pt x="3529683" y="8289943"/>
                </a:lnTo>
                <a:lnTo>
                  <a:pt x="3549046" y="8249163"/>
                </a:lnTo>
                <a:lnTo>
                  <a:pt x="3574872" y="8212628"/>
                </a:lnTo>
                <a:lnTo>
                  <a:pt x="3606422" y="8181077"/>
                </a:lnTo>
                <a:lnTo>
                  <a:pt x="3642957" y="8155251"/>
                </a:lnTo>
                <a:lnTo>
                  <a:pt x="3683738" y="8135889"/>
                </a:lnTo>
                <a:lnTo>
                  <a:pt x="3728025" y="8123729"/>
                </a:lnTo>
                <a:lnTo>
                  <a:pt x="3775078" y="8119511"/>
                </a:lnTo>
                <a:lnTo>
                  <a:pt x="20104099" y="8119511"/>
                </a:lnTo>
                <a:lnTo>
                  <a:pt x="20104099" y="6749794"/>
                </a:lnTo>
                <a:lnTo>
                  <a:pt x="3775078" y="6749794"/>
                </a:lnTo>
                <a:lnTo>
                  <a:pt x="3728025" y="6745576"/>
                </a:lnTo>
                <a:lnTo>
                  <a:pt x="3683738" y="6733417"/>
                </a:lnTo>
                <a:lnTo>
                  <a:pt x="3642957" y="6714054"/>
                </a:lnTo>
                <a:lnTo>
                  <a:pt x="3606422" y="6688228"/>
                </a:lnTo>
                <a:lnTo>
                  <a:pt x="3574872" y="6656678"/>
                </a:lnTo>
                <a:lnTo>
                  <a:pt x="3549046" y="6620143"/>
                </a:lnTo>
                <a:lnTo>
                  <a:pt x="3529683" y="6579362"/>
                </a:lnTo>
                <a:lnTo>
                  <a:pt x="3517524" y="6535075"/>
                </a:lnTo>
                <a:lnTo>
                  <a:pt x="3513306" y="6488022"/>
                </a:lnTo>
                <a:lnTo>
                  <a:pt x="3517524" y="6440968"/>
                </a:lnTo>
                <a:lnTo>
                  <a:pt x="3529683" y="6396682"/>
                </a:lnTo>
                <a:lnTo>
                  <a:pt x="3549046" y="6355901"/>
                </a:lnTo>
                <a:lnTo>
                  <a:pt x="3574872" y="6319366"/>
                </a:lnTo>
                <a:lnTo>
                  <a:pt x="3606422" y="6287816"/>
                </a:lnTo>
                <a:lnTo>
                  <a:pt x="3642957" y="6261990"/>
                </a:lnTo>
                <a:lnTo>
                  <a:pt x="3683738" y="6242627"/>
                </a:lnTo>
                <a:lnTo>
                  <a:pt x="3728025" y="6230467"/>
                </a:lnTo>
                <a:lnTo>
                  <a:pt x="3775078" y="6226250"/>
                </a:lnTo>
                <a:lnTo>
                  <a:pt x="20104099" y="6226250"/>
                </a:lnTo>
                <a:lnTo>
                  <a:pt x="20104099" y="4856857"/>
                </a:lnTo>
                <a:lnTo>
                  <a:pt x="3775078" y="4856857"/>
                </a:lnTo>
                <a:lnTo>
                  <a:pt x="3728025" y="4852639"/>
                </a:lnTo>
                <a:lnTo>
                  <a:pt x="3683738" y="4840480"/>
                </a:lnTo>
                <a:lnTo>
                  <a:pt x="3642957" y="4821117"/>
                </a:lnTo>
                <a:lnTo>
                  <a:pt x="3606422" y="4795291"/>
                </a:lnTo>
                <a:lnTo>
                  <a:pt x="3574872" y="4763741"/>
                </a:lnTo>
                <a:lnTo>
                  <a:pt x="3549046" y="4727206"/>
                </a:lnTo>
                <a:lnTo>
                  <a:pt x="3529683" y="4686425"/>
                </a:lnTo>
                <a:lnTo>
                  <a:pt x="3517524" y="4642138"/>
                </a:lnTo>
                <a:lnTo>
                  <a:pt x="3513306" y="4595085"/>
                </a:lnTo>
                <a:lnTo>
                  <a:pt x="3517524" y="4548031"/>
                </a:lnTo>
                <a:lnTo>
                  <a:pt x="3529683" y="4503744"/>
                </a:lnTo>
                <a:lnTo>
                  <a:pt x="3549046" y="4462964"/>
                </a:lnTo>
                <a:lnTo>
                  <a:pt x="3574872" y="4426429"/>
                </a:lnTo>
                <a:lnTo>
                  <a:pt x="3606422" y="4394879"/>
                </a:lnTo>
                <a:lnTo>
                  <a:pt x="3642957" y="4369052"/>
                </a:lnTo>
                <a:lnTo>
                  <a:pt x="3683738" y="4349690"/>
                </a:lnTo>
                <a:lnTo>
                  <a:pt x="3728025" y="4337530"/>
                </a:lnTo>
                <a:lnTo>
                  <a:pt x="3775078" y="4333313"/>
                </a:lnTo>
                <a:lnTo>
                  <a:pt x="20104099" y="433331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119511"/>
                </a:moveTo>
                <a:lnTo>
                  <a:pt x="16318560" y="8119511"/>
                </a:lnTo>
                <a:lnTo>
                  <a:pt x="16365622" y="8123729"/>
                </a:lnTo>
                <a:lnTo>
                  <a:pt x="16409913" y="8135889"/>
                </a:lnTo>
                <a:lnTo>
                  <a:pt x="16450695" y="8155251"/>
                </a:lnTo>
                <a:lnTo>
                  <a:pt x="16487229" y="8181077"/>
                </a:lnTo>
                <a:lnTo>
                  <a:pt x="16518777" y="8212628"/>
                </a:lnTo>
                <a:lnTo>
                  <a:pt x="16544599" y="8249163"/>
                </a:lnTo>
                <a:lnTo>
                  <a:pt x="16563959" y="8289943"/>
                </a:lnTo>
                <a:lnTo>
                  <a:pt x="16576116" y="8334230"/>
                </a:lnTo>
                <a:lnTo>
                  <a:pt x="16580332" y="8381284"/>
                </a:lnTo>
                <a:lnTo>
                  <a:pt x="16576116" y="8428340"/>
                </a:lnTo>
                <a:lnTo>
                  <a:pt x="16563959" y="8472629"/>
                </a:lnTo>
                <a:lnTo>
                  <a:pt x="16544599" y="8513411"/>
                </a:lnTo>
                <a:lnTo>
                  <a:pt x="16518777" y="8549947"/>
                </a:lnTo>
                <a:lnTo>
                  <a:pt x="16487229" y="8581498"/>
                </a:lnTo>
                <a:lnTo>
                  <a:pt x="16450695" y="8607323"/>
                </a:lnTo>
                <a:lnTo>
                  <a:pt x="16409913" y="8626684"/>
                </a:lnTo>
                <a:lnTo>
                  <a:pt x="16365622" y="8638841"/>
                </a:lnTo>
                <a:lnTo>
                  <a:pt x="16318560" y="8643056"/>
                </a:lnTo>
                <a:lnTo>
                  <a:pt x="20104099" y="8643056"/>
                </a:lnTo>
                <a:lnTo>
                  <a:pt x="20104099" y="8119511"/>
                </a:lnTo>
                <a:close/>
              </a:path>
              <a:path w="20104100" h="12565380">
                <a:moveTo>
                  <a:pt x="20104099" y="6226250"/>
                </a:moveTo>
                <a:lnTo>
                  <a:pt x="16318560" y="6226250"/>
                </a:lnTo>
                <a:lnTo>
                  <a:pt x="16365622" y="6230467"/>
                </a:lnTo>
                <a:lnTo>
                  <a:pt x="16409913" y="6242627"/>
                </a:lnTo>
                <a:lnTo>
                  <a:pt x="16450695" y="6261990"/>
                </a:lnTo>
                <a:lnTo>
                  <a:pt x="16487229" y="6287816"/>
                </a:lnTo>
                <a:lnTo>
                  <a:pt x="16518777" y="6319366"/>
                </a:lnTo>
                <a:lnTo>
                  <a:pt x="16544599" y="6355901"/>
                </a:lnTo>
                <a:lnTo>
                  <a:pt x="16563959" y="6396682"/>
                </a:lnTo>
                <a:lnTo>
                  <a:pt x="16576116" y="6440968"/>
                </a:lnTo>
                <a:lnTo>
                  <a:pt x="16580332" y="6488022"/>
                </a:lnTo>
                <a:lnTo>
                  <a:pt x="16576116" y="6535075"/>
                </a:lnTo>
                <a:lnTo>
                  <a:pt x="16563959" y="6579362"/>
                </a:lnTo>
                <a:lnTo>
                  <a:pt x="16544599" y="6620143"/>
                </a:lnTo>
                <a:lnTo>
                  <a:pt x="16518777" y="6656678"/>
                </a:lnTo>
                <a:lnTo>
                  <a:pt x="16487229" y="6688228"/>
                </a:lnTo>
                <a:lnTo>
                  <a:pt x="16450695" y="6714054"/>
                </a:lnTo>
                <a:lnTo>
                  <a:pt x="16409913" y="6733417"/>
                </a:lnTo>
                <a:lnTo>
                  <a:pt x="16365622" y="6745576"/>
                </a:lnTo>
                <a:lnTo>
                  <a:pt x="16318560" y="6749794"/>
                </a:lnTo>
                <a:lnTo>
                  <a:pt x="20104099" y="6749794"/>
                </a:lnTo>
                <a:lnTo>
                  <a:pt x="20104099" y="6226250"/>
                </a:lnTo>
                <a:close/>
              </a:path>
              <a:path w="20104100" h="12565380">
                <a:moveTo>
                  <a:pt x="20104099" y="4333313"/>
                </a:moveTo>
                <a:lnTo>
                  <a:pt x="16318560" y="4333313"/>
                </a:lnTo>
                <a:lnTo>
                  <a:pt x="16365622" y="4337530"/>
                </a:lnTo>
                <a:lnTo>
                  <a:pt x="16409913" y="4349690"/>
                </a:lnTo>
                <a:lnTo>
                  <a:pt x="16450695" y="4369052"/>
                </a:lnTo>
                <a:lnTo>
                  <a:pt x="16487229" y="4394879"/>
                </a:lnTo>
                <a:lnTo>
                  <a:pt x="16518777" y="4426429"/>
                </a:lnTo>
                <a:lnTo>
                  <a:pt x="16544599" y="4462964"/>
                </a:lnTo>
                <a:lnTo>
                  <a:pt x="16563959" y="4503744"/>
                </a:lnTo>
                <a:lnTo>
                  <a:pt x="16576116" y="4548031"/>
                </a:lnTo>
                <a:lnTo>
                  <a:pt x="16580332" y="4595085"/>
                </a:lnTo>
                <a:lnTo>
                  <a:pt x="16576116" y="4642138"/>
                </a:lnTo>
                <a:lnTo>
                  <a:pt x="16563959" y="4686425"/>
                </a:lnTo>
                <a:lnTo>
                  <a:pt x="16544599" y="4727206"/>
                </a:lnTo>
                <a:lnTo>
                  <a:pt x="16518777" y="4763741"/>
                </a:lnTo>
                <a:lnTo>
                  <a:pt x="16487229" y="4795291"/>
                </a:lnTo>
                <a:lnTo>
                  <a:pt x="16450695" y="4821117"/>
                </a:lnTo>
                <a:lnTo>
                  <a:pt x="16409913" y="4840480"/>
                </a:lnTo>
                <a:lnTo>
                  <a:pt x="16365622" y="4852639"/>
                </a:lnTo>
                <a:lnTo>
                  <a:pt x="16318560" y="4856857"/>
                </a:lnTo>
                <a:lnTo>
                  <a:pt x="20104099" y="4856857"/>
                </a:lnTo>
                <a:lnTo>
                  <a:pt x="20104099" y="433331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87232"/>
                </a:lnTo>
                <a:lnTo>
                  <a:pt x="3774754" y="8687232"/>
                </a:lnTo>
                <a:lnTo>
                  <a:pt x="3725500" y="8683258"/>
                </a:lnTo>
                <a:lnTo>
                  <a:pt x="3678776" y="8671752"/>
                </a:lnTo>
                <a:lnTo>
                  <a:pt x="3635208" y="8653338"/>
                </a:lnTo>
                <a:lnTo>
                  <a:pt x="3595420" y="8628644"/>
                </a:lnTo>
                <a:lnTo>
                  <a:pt x="3560038" y="8598293"/>
                </a:lnTo>
                <a:lnTo>
                  <a:pt x="3529687" y="8562911"/>
                </a:lnTo>
                <a:lnTo>
                  <a:pt x="3504992" y="8523123"/>
                </a:lnTo>
                <a:lnTo>
                  <a:pt x="3486579" y="8479554"/>
                </a:lnTo>
                <a:lnTo>
                  <a:pt x="3475072" y="8432831"/>
                </a:lnTo>
                <a:lnTo>
                  <a:pt x="3471098" y="8383577"/>
                </a:lnTo>
                <a:lnTo>
                  <a:pt x="3475072" y="8334323"/>
                </a:lnTo>
                <a:lnTo>
                  <a:pt x="3486579" y="8287599"/>
                </a:lnTo>
                <a:lnTo>
                  <a:pt x="3504992" y="8244031"/>
                </a:lnTo>
                <a:lnTo>
                  <a:pt x="3529687" y="8204243"/>
                </a:lnTo>
                <a:lnTo>
                  <a:pt x="3560038" y="8168861"/>
                </a:lnTo>
                <a:lnTo>
                  <a:pt x="3595420" y="8138510"/>
                </a:lnTo>
                <a:lnTo>
                  <a:pt x="3635208" y="8113815"/>
                </a:lnTo>
                <a:lnTo>
                  <a:pt x="3678776" y="8095402"/>
                </a:lnTo>
                <a:lnTo>
                  <a:pt x="3725500" y="8083895"/>
                </a:lnTo>
                <a:lnTo>
                  <a:pt x="3774754" y="8079921"/>
                </a:lnTo>
                <a:lnTo>
                  <a:pt x="20104099" y="8079921"/>
                </a:lnTo>
                <a:lnTo>
                  <a:pt x="20104099" y="6790369"/>
                </a:lnTo>
                <a:lnTo>
                  <a:pt x="3774754" y="6790369"/>
                </a:lnTo>
                <a:lnTo>
                  <a:pt x="3725500" y="6786394"/>
                </a:lnTo>
                <a:lnTo>
                  <a:pt x="3678776" y="6774888"/>
                </a:lnTo>
                <a:lnTo>
                  <a:pt x="3635208" y="6756475"/>
                </a:lnTo>
                <a:lnTo>
                  <a:pt x="3595420" y="6731780"/>
                </a:lnTo>
                <a:lnTo>
                  <a:pt x="3560038" y="6701429"/>
                </a:lnTo>
                <a:lnTo>
                  <a:pt x="3529687" y="6666047"/>
                </a:lnTo>
                <a:lnTo>
                  <a:pt x="3504992" y="6626259"/>
                </a:lnTo>
                <a:lnTo>
                  <a:pt x="3486579" y="6582691"/>
                </a:lnTo>
                <a:lnTo>
                  <a:pt x="3475072" y="6535967"/>
                </a:lnTo>
                <a:lnTo>
                  <a:pt x="3471098" y="6486713"/>
                </a:lnTo>
                <a:lnTo>
                  <a:pt x="3475072" y="6437459"/>
                </a:lnTo>
                <a:lnTo>
                  <a:pt x="3486579" y="6390735"/>
                </a:lnTo>
                <a:lnTo>
                  <a:pt x="3504992" y="6347167"/>
                </a:lnTo>
                <a:lnTo>
                  <a:pt x="3529687" y="6307379"/>
                </a:lnTo>
                <a:lnTo>
                  <a:pt x="3560038" y="6271997"/>
                </a:lnTo>
                <a:lnTo>
                  <a:pt x="3595420" y="6241646"/>
                </a:lnTo>
                <a:lnTo>
                  <a:pt x="3635208" y="6216951"/>
                </a:lnTo>
                <a:lnTo>
                  <a:pt x="3678776" y="6198538"/>
                </a:lnTo>
                <a:lnTo>
                  <a:pt x="3725500" y="6187032"/>
                </a:lnTo>
                <a:lnTo>
                  <a:pt x="3774754" y="6183057"/>
                </a:lnTo>
                <a:lnTo>
                  <a:pt x="20104099" y="6183057"/>
                </a:lnTo>
                <a:lnTo>
                  <a:pt x="20104099" y="4900374"/>
                </a:lnTo>
                <a:lnTo>
                  <a:pt x="3774754" y="4900374"/>
                </a:lnTo>
                <a:lnTo>
                  <a:pt x="3725500" y="4896399"/>
                </a:lnTo>
                <a:lnTo>
                  <a:pt x="3678776" y="4884893"/>
                </a:lnTo>
                <a:lnTo>
                  <a:pt x="3635208" y="4866480"/>
                </a:lnTo>
                <a:lnTo>
                  <a:pt x="3595420" y="4841785"/>
                </a:lnTo>
                <a:lnTo>
                  <a:pt x="3560038" y="4811434"/>
                </a:lnTo>
                <a:lnTo>
                  <a:pt x="3529687" y="4776052"/>
                </a:lnTo>
                <a:lnTo>
                  <a:pt x="3504992" y="4736264"/>
                </a:lnTo>
                <a:lnTo>
                  <a:pt x="3486579" y="4692696"/>
                </a:lnTo>
                <a:lnTo>
                  <a:pt x="3475072" y="4645972"/>
                </a:lnTo>
                <a:lnTo>
                  <a:pt x="3471098" y="4596718"/>
                </a:lnTo>
                <a:lnTo>
                  <a:pt x="3475072" y="4547464"/>
                </a:lnTo>
                <a:lnTo>
                  <a:pt x="3486579" y="4500741"/>
                </a:lnTo>
                <a:lnTo>
                  <a:pt x="3504992" y="4457172"/>
                </a:lnTo>
                <a:lnTo>
                  <a:pt x="3529687" y="4417384"/>
                </a:lnTo>
                <a:lnTo>
                  <a:pt x="3560038" y="4382002"/>
                </a:lnTo>
                <a:lnTo>
                  <a:pt x="3595420" y="4351651"/>
                </a:lnTo>
                <a:lnTo>
                  <a:pt x="3635208" y="4326957"/>
                </a:lnTo>
                <a:lnTo>
                  <a:pt x="3678776" y="4308543"/>
                </a:lnTo>
                <a:lnTo>
                  <a:pt x="3725500" y="4297037"/>
                </a:lnTo>
                <a:lnTo>
                  <a:pt x="3774754" y="4293063"/>
                </a:lnTo>
                <a:lnTo>
                  <a:pt x="20104099" y="429306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079921"/>
                </a:moveTo>
                <a:lnTo>
                  <a:pt x="16318874" y="8079921"/>
                </a:lnTo>
                <a:lnTo>
                  <a:pt x="16368138" y="8083895"/>
                </a:lnTo>
                <a:lnTo>
                  <a:pt x="16414868" y="8095402"/>
                </a:lnTo>
                <a:lnTo>
                  <a:pt x="16458439" y="8113815"/>
                </a:lnTo>
                <a:lnTo>
                  <a:pt x="16498226" y="8138510"/>
                </a:lnTo>
                <a:lnTo>
                  <a:pt x="16533606" y="8168861"/>
                </a:lnTo>
                <a:lnTo>
                  <a:pt x="16563953" y="8204243"/>
                </a:lnTo>
                <a:lnTo>
                  <a:pt x="16588644" y="8244031"/>
                </a:lnTo>
                <a:lnTo>
                  <a:pt x="16607053" y="8287599"/>
                </a:lnTo>
                <a:lnTo>
                  <a:pt x="16618557" y="8334323"/>
                </a:lnTo>
                <a:lnTo>
                  <a:pt x="16622530" y="8383577"/>
                </a:lnTo>
                <a:lnTo>
                  <a:pt x="16618557" y="8432831"/>
                </a:lnTo>
                <a:lnTo>
                  <a:pt x="16607053" y="8479554"/>
                </a:lnTo>
                <a:lnTo>
                  <a:pt x="16588644" y="8523123"/>
                </a:lnTo>
                <a:lnTo>
                  <a:pt x="16563953" y="8562911"/>
                </a:lnTo>
                <a:lnTo>
                  <a:pt x="16533606" y="8598293"/>
                </a:lnTo>
                <a:lnTo>
                  <a:pt x="16498226" y="8628644"/>
                </a:lnTo>
                <a:lnTo>
                  <a:pt x="16458439" y="8653338"/>
                </a:lnTo>
                <a:lnTo>
                  <a:pt x="16414868" y="8671752"/>
                </a:lnTo>
                <a:lnTo>
                  <a:pt x="16368138" y="8683258"/>
                </a:lnTo>
                <a:lnTo>
                  <a:pt x="16318874" y="8687232"/>
                </a:lnTo>
                <a:lnTo>
                  <a:pt x="20104099" y="8687232"/>
                </a:lnTo>
                <a:lnTo>
                  <a:pt x="20104099" y="8079921"/>
                </a:lnTo>
                <a:close/>
              </a:path>
              <a:path w="20104100" h="12565380">
                <a:moveTo>
                  <a:pt x="20104099" y="6183057"/>
                </a:moveTo>
                <a:lnTo>
                  <a:pt x="16318874" y="6183057"/>
                </a:lnTo>
                <a:lnTo>
                  <a:pt x="16368138" y="6187032"/>
                </a:lnTo>
                <a:lnTo>
                  <a:pt x="16414868" y="6198538"/>
                </a:lnTo>
                <a:lnTo>
                  <a:pt x="16458439" y="6216951"/>
                </a:lnTo>
                <a:lnTo>
                  <a:pt x="16498226" y="6241646"/>
                </a:lnTo>
                <a:lnTo>
                  <a:pt x="16533606" y="6271997"/>
                </a:lnTo>
                <a:lnTo>
                  <a:pt x="16563953" y="6307379"/>
                </a:lnTo>
                <a:lnTo>
                  <a:pt x="16588644" y="6347167"/>
                </a:lnTo>
                <a:lnTo>
                  <a:pt x="16607053" y="6390735"/>
                </a:lnTo>
                <a:lnTo>
                  <a:pt x="16618557" y="6437459"/>
                </a:lnTo>
                <a:lnTo>
                  <a:pt x="16622530" y="6486713"/>
                </a:lnTo>
                <a:lnTo>
                  <a:pt x="16618557" y="6535967"/>
                </a:lnTo>
                <a:lnTo>
                  <a:pt x="16607053" y="6582691"/>
                </a:lnTo>
                <a:lnTo>
                  <a:pt x="16588644" y="6626259"/>
                </a:lnTo>
                <a:lnTo>
                  <a:pt x="16563953" y="6666047"/>
                </a:lnTo>
                <a:lnTo>
                  <a:pt x="16533606" y="6701429"/>
                </a:lnTo>
                <a:lnTo>
                  <a:pt x="16498226" y="6731780"/>
                </a:lnTo>
                <a:lnTo>
                  <a:pt x="16458439" y="6756475"/>
                </a:lnTo>
                <a:lnTo>
                  <a:pt x="16414868" y="6774888"/>
                </a:lnTo>
                <a:lnTo>
                  <a:pt x="16368138" y="6786394"/>
                </a:lnTo>
                <a:lnTo>
                  <a:pt x="16318874" y="6790369"/>
                </a:lnTo>
                <a:lnTo>
                  <a:pt x="20104099" y="6790369"/>
                </a:lnTo>
                <a:lnTo>
                  <a:pt x="20104099" y="6183057"/>
                </a:lnTo>
                <a:close/>
              </a:path>
              <a:path w="20104100" h="12565380">
                <a:moveTo>
                  <a:pt x="20104099" y="4293063"/>
                </a:moveTo>
                <a:lnTo>
                  <a:pt x="16318874" y="4293063"/>
                </a:lnTo>
                <a:lnTo>
                  <a:pt x="16368138" y="4297037"/>
                </a:lnTo>
                <a:lnTo>
                  <a:pt x="16414868" y="4308543"/>
                </a:lnTo>
                <a:lnTo>
                  <a:pt x="16458439" y="4326957"/>
                </a:lnTo>
                <a:lnTo>
                  <a:pt x="16498226" y="4351651"/>
                </a:lnTo>
                <a:lnTo>
                  <a:pt x="16533606" y="4382002"/>
                </a:lnTo>
                <a:lnTo>
                  <a:pt x="16563953" y="4417384"/>
                </a:lnTo>
                <a:lnTo>
                  <a:pt x="16588644" y="4457172"/>
                </a:lnTo>
                <a:lnTo>
                  <a:pt x="16607053" y="4500741"/>
                </a:lnTo>
                <a:lnTo>
                  <a:pt x="16618557" y="4547464"/>
                </a:lnTo>
                <a:lnTo>
                  <a:pt x="16622530" y="4596718"/>
                </a:lnTo>
                <a:lnTo>
                  <a:pt x="16618557" y="4645972"/>
                </a:lnTo>
                <a:lnTo>
                  <a:pt x="16607053" y="4692696"/>
                </a:lnTo>
                <a:lnTo>
                  <a:pt x="16588644" y="4736264"/>
                </a:lnTo>
                <a:lnTo>
                  <a:pt x="16563953" y="4776052"/>
                </a:lnTo>
                <a:lnTo>
                  <a:pt x="16533606" y="4811434"/>
                </a:lnTo>
                <a:lnTo>
                  <a:pt x="16498226" y="4841785"/>
                </a:lnTo>
                <a:lnTo>
                  <a:pt x="16458439" y="4866480"/>
                </a:lnTo>
                <a:lnTo>
                  <a:pt x="16414868" y="4884893"/>
                </a:lnTo>
                <a:lnTo>
                  <a:pt x="16368138" y="4896399"/>
                </a:lnTo>
                <a:lnTo>
                  <a:pt x="16318874" y="4900374"/>
                </a:lnTo>
                <a:lnTo>
                  <a:pt x="20104099" y="4900374"/>
                </a:lnTo>
                <a:lnTo>
                  <a:pt x="20104099" y="42930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6822747" y="5594015"/>
            <a:ext cx="327129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512644" y="6164611"/>
            <a:ext cx="879085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83" dirty="0">
                <a:solidFill>
                  <a:srgbClr val="FFFFFF"/>
                </a:solidFill>
                <a:latin typeface="Arial Narrow"/>
                <a:cs typeface="Arial Narrow"/>
              </a:rPr>
              <a:t>M</a:t>
            </a:r>
            <a:r>
              <a:rPr sz="3292" spc="167" dirty="0">
                <a:solidFill>
                  <a:srgbClr val="FFFFFF"/>
                </a:solidFill>
                <a:latin typeface="Arial Narrow"/>
                <a:cs typeface="Arial Narrow"/>
              </a:rPr>
              <a:t>o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r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77750" y="6161277"/>
            <a:ext cx="70178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108" dirty="0">
                <a:solidFill>
                  <a:srgbClr val="FFFFFF"/>
                </a:solidFill>
                <a:latin typeface="Arial Narrow"/>
                <a:cs typeface="Arial Narrow"/>
              </a:rPr>
              <a:t>L</a:t>
            </a:r>
            <a:r>
              <a:rPr sz="3292" spc="3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r>
              <a:rPr sz="3292" spc="-146" dirty="0">
                <a:solidFill>
                  <a:srgbClr val="FFFFFF"/>
                </a:solidFill>
                <a:latin typeface="Arial Narrow"/>
                <a:cs typeface="Arial Narrow"/>
              </a:rPr>
              <a:t>ss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40924" y="7173623"/>
            <a:ext cx="2859010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Method</a:t>
            </a:r>
            <a:r>
              <a:rPr sz="3292" spc="-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Dispatch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207719" y="7738398"/>
            <a:ext cx="1488781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08" dirty="0">
                <a:solidFill>
                  <a:srgbClr val="FFFFFF"/>
                </a:solidFill>
                <a:latin typeface="Arial Narrow"/>
                <a:cs typeface="Arial Narrow"/>
              </a:rPr>
              <a:t>D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ynamic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73025" y="7740886"/>
            <a:ext cx="918249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1" dirty="0">
                <a:solidFill>
                  <a:srgbClr val="FFFFFF"/>
                </a:solidFill>
                <a:latin typeface="Arial Narrow"/>
                <a:cs typeface="Arial Narrow"/>
              </a:rPr>
              <a:t>t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tic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625640" y="4014407"/>
            <a:ext cx="1670314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21" dirty="0">
                <a:solidFill>
                  <a:srgbClr val="FFFFFF"/>
                </a:solidFill>
                <a:latin typeface="Arial Narrow"/>
                <a:cs typeface="Arial Narrow"/>
              </a:rPr>
              <a:t>llo</a:t>
            </a:r>
            <a:r>
              <a:rPr sz="3292" spc="25" dirty="0">
                <a:solidFill>
                  <a:srgbClr val="FFFFFF"/>
                </a:solidFill>
                <a:latin typeface="Arial Narrow"/>
                <a:cs typeface="Arial Narrow"/>
              </a:rPr>
              <a:t>c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91" dirty="0">
                <a:solidFill>
                  <a:srgbClr val="FFFFFF"/>
                </a:solidFill>
                <a:latin typeface="Arial Narrow"/>
                <a:cs typeface="Arial Narrow"/>
              </a:rPr>
              <a:t>tion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4506361" y="4582088"/>
            <a:ext cx="891257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H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eap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490479" y="4581670"/>
            <a:ext cx="881202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tack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29" dirty="0"/>
              <a:t>Dimensions </a:t>
            </a:r>
            <a:r>
              <a:rPr spc="308" dirty="0"/>
              <a:t>of</a:t>
            </a:r>
            <a:r>
              <a:rPr spc="-479" dirty="0"/>
              <a:t> </a:t>
            </a:r>
            <a:r>
              <a:rPr spc="179" dirty="0"/>
              <a:t>Performance</a:t>
            </a:r>
          </a:p>
          <a:p>
            <a:pPr marL="44988">
              <a:spcBef>
                <a:spcPts val="567"/>
              </a:spcBef>
            </a:pPr>
            <a:r>
              <a:rPr sz="4918" spc="150" dirty="0">
                <a:solidFill>
                  <a:srgbClr val="8E8E93"/>
                </a:solidFill>
              </a:rPr>
              <a:t>Struct</a:t>
            </a:r>
            <a:endParaRPr sz="4918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8" y="5366780"/>
            <a:ext cx="6406045" cy="11415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7418" spc="479" dirty="0"/>
              <a:t>Method</a:t>
            </a:r>
            <a:r>
              <a:rPr sz="7418" spc="-150" dirty="0"/>
              <a:t> </a:t>
            </a:r>
            <a:r>
              <a:rPr sz="7418" spc="225" dirty="0"/>
              <a:t>Dispatch</a:t>
            </a:r>
            <a:endParaRPr sz="7418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1577" y="2498931"/>
            <a:ext cx="1366524" cy="756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4918" spc="-458" dirty="0">
                <a:solidFill>
                  <a:srgbClr val="8E8E93"/>
                </a:solidFill>
                <a:latin typeface="Arial Narrow"/>
                <a:cs typeface="Arial Narrow"/>
              </a:rPr>
              <a:t>S</a:t>
            </a:r>
            <a:r>
              <a:rPr sz="4918" spc="113" dirty="0">
                <a:solidFill>
                  <a:srgbClr val="8E8E93"/>
                </a:solidFill>
                <a:latin typeface="Arial Narrow"/>
                <a:cs typeface="Arial Narrow"/>
              </a:rPr>
              <a:t>t</a:t>
            </a:r>
            <a:r>
              <a:rPr sz="4918" spc="204" dirty="0">
                <a:solidFill>
                  <a:srgbClr val="8E8E93"/>
                </a:solidFill>
                <a:latin typeface="Arial Narrow"/>
                <a:cs typeface="Arial Narrow"/>
              </a:rPr>
              <a:t>a</a:t>
            </a:r>
            <a:r>
              <a:rPr sz="4918" spc="208" dirty="0">
                <a:solidFill>
                  <a:srgbClr val="8E8E93"/>
                </a:solidFill>
                <a:latin typeface="Arial Narrow"/>
                <a:cs typeface="Arial Narrow"/>
              </a:rPr>
              <a:t>tic</a:t>
            </a:r>
            <a:endParaRPr sz="4918">
              <a:latin typeface="Arial Narrow"/>
              <a:cs typeface="Arial Narrow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433" dirty="0"/>
              <a:t>Method</a:t>
            </a:r>
            <a:r>
              <a:rPr spc="-163" dirty="0"/>
              <a:t> </a:t>
            </a:r>
            <a:r>
              <a:rPr spc="204" dirty="0"/>
              <a:t>Dispatch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080304" y="3861364"/>
            <a:ext cx="7565632" cy="14083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39200"/>
              </a:lnSpc>
            </a:pPr>
            <a:r>
              <a:rPr sz="3292" spc="163" dirty="0">
                <a:solidFill>
                  <a:srgbClr val="FFFFFF"/>
                </a:solidFill>
                <a:latin typeface="Arial Narrow"/>
                <a:cs typeface="Arial Narrow"/>
              </a:rPr>
              <a:t>Jump </a:t>
            </a:r>
            <a:r>
              <a:rPr sz="3292" spc="117" dirty="0">
                <a:solidFill>
                  <a:srgbClr val="FFFFFF"/>
                </a:solidFill>
                <a:latin typeface="Arial Narrow"/>
                <a:cs typeface="Arial Narrow"/>
              </a:rPr>
              <a:t>directly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to </a:t>
            </a:r>
            <a:r>
              <a:rPr sz="3292" spc="179" dirty="0">
                <a:solidFill>
                  <a:srgbClr val="FFFFFF"/>
                </a:solidFill>
                <a:latin typeface="Arial Narrow"/>
                <a:cs typeface="Arial Narrow"/>
              </a:rPr>
              <a:t>implementation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at </a:t>
            </a:r>
            <a:r>
              <a:rPr sz="3292" spc="163" dirty="0">
                <a:solidFill>
                  <a:srgbClr val="FFFFFF"/>
                </a:solidFill>
                <a:latin typeface="Arial Narrow"/>
                <a:cs typeface="Arial Narrow"/>
              </a:rPr>
              <a:t>run </a:t>
            </a:r>
            <a:r>
              <a:rPr sz="3292" spc="196" dirty="0">
                <a:solidFill>
                  <a:srgbClr val="FFFFFF"/>
                </a:solidFill>
                <a:latin typeface="Arial Narrow"/>
                <a:cs typeface="Arial Narrow"/>
              </a:rPr>
              <a:t>time  </a:t>
            </a:r>
            <a:r>
              <a:rPr sz="3292" spc="95" dirty="0">
                <a:solidFill>
                  <a:srgbClr val="FFFFFF"/>
                </a:solidFill>
                <a:latin typeface="Arial Narrow"/>
                <a:cs typeface="Arial Narrow"/>
              </a:rPr>
              <a:t>Candidate</a:t>
            </a:r>
            <a:r>
              <a:rPr sz="3292" spc="-4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8" dirty="0">
                <a:solidFill>
                  <a:srgbClr val="FFFFFF"/>
                </a:solidFill>
                <a:latin typeface="Arial Narrow"/>
                <a:cs typeface="Arial Narrow"/>
              </a:rPr>
              <a:t>for</a:t>
            </a:r>
            <a:r>
              <a:rPr sz="3292" spc="-4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inlining</a:t>
            </a:r>
            <a:r>
              <a:rPr sz="3292" spc="-4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0" dirty="0">
                <a:solidFill>
                  <a:srgbClr val="FFFFFF"/>
                </a:solidFill>
                <a:latin typeface="Arial Narrow"/>
                <a:cs typeface="Arial Narrow"/>
              </a:rPr>
              <a:t>and</a:t>
            </a:r>
            <a:r>
              <a:rPr sz="3292" spc="-4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63" dirty="0">
                <a:solidFill>
                  <a:srgbClr val="FFFFFF"/>
                </a:solidFill>
                <a:latin typeface="Arial Narrow"/>
                <a:cs typeface="Arial Narrow"/>
              </a:rPr>
              <a:t>other</a:t>
            </a:r>
            <a:r>
              <a:rPr sz="3292" spc="-4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optimizations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3994802" y="2988177"/>
            <a:ext cx="261979" cy="261979"/>
          </a:xfrm>
          <a:custGeom>
            <a:avLst/>
            <a:gdLst/>
            <a:ahLst/>
            <a:cxnLst/>
            <a:rect l="l" t="t" r="r" b="b"/>
            <a:pathLst>
              <a:path w="314325" h="314325">
                <a:moveTo>
                  <a:pt x="157063" y="0"/>
                </a:moveTo>
                <a:lnTo>
                  <a:pt x="107420" y="8007"/>
                </a:lnTo>
                <a:lnTo>
                  <a:pt x="64304" y="30304"/>
                </a:lnTo>
                <a:lnTo>
                  <a:pt x="30304" y="64304"/>
                </a:lnTo>
                <a:lnTo>
                  <a:pt x="8007" y="107420"/>
                </a:lnTo>
                <a:lnTo>
                  <a:pt x="0" y="157063"/>
                </a:lnTo>
                <a:lnTo>
                  <a:pt x="8007" y="206706"/>
                </a:lnTo>
                <a:lnTo>
                  <a:pt x="30304" y="249821"/>
                </a:lnTo>
                <a:lnTo>
                  <a:pt x="64304" y="283821"/>
                </a:lnTo>
                <a:lnTo>
                  <a:pt x="107420" y="306119"/>
                </a:lnTo>
                <a:lnTo>
                  <a:pt x="157063" y="314126"/>
                </a:lnTo>
                <a:lnTo>
                  <a:pt x="206706" y="306119"/>
                </a:lnTo>
                <a:lnTo>
                  <a:pt x="249821" y="283821"/>
                </a:lnTo>
                <a:lnTo>
                  <a:pt x="283821" y="249821"/>
                </a:lnTo>
                <a:lnTo>
                  <a:pt x="306119" y="206706"/>
                </a:lnTo>
                <a:lnTo>
                  <a:pt x="314126" y="157063"/>
                </a:lnTo>
                <a:lnTo>
                  <a:pt x="306119" y="107420"/>
                </a:lnTo>
                <a:lnTo>
                  <a:pt x="283821" y="64304"/>
                </a:lnTo>
                <a:lnTo>
                  <a:pt x="249821" y="30304"/>
                </a:lnTo>
                <a:lnTo>
                  <a:pt x="206706" y="8007"/>
                </a:lnTo>
                <a:lnTo>
                  <a:pt x="1570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15115365" y="1609738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8"/>
                </a:lnTo>
                <a:lnTo>
                  <a:pt x="19423" y="275120"/>
                </a:lnTo>
                <a:lnTo>
                  <a:pt x="41980" y="310601"/>
                </a:lnTo>
                <a:lnTo>
                  <a:pt x="71573" y="340195"/>
                </a:lnTo>
                <a:lnTo>
                  <a:pt x="107052" y="362753"/>
                </a:lnTo>
                <a:lnTo>
                  <a:pt x="147271" y="377129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29"/>
                </a:lnTo>
                <a:lnTo>
                  <a:pt x="1233220" y="362753"/>
                </a:lnTo>
                <a:lnTo>
                  <a:pt x="1268700" y="340195"/>
                </a:lnTo>
                <a:lnTo>
                  <a:pt x="1298292" y="310601"/>
                </a:lnTo>
                <a:lnTo>
                  <a:pt x="1320850" y="275120"/>
                </a:lnTo>
                <a:lnTo>
                  <a:pt x="1335226" y="234898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15115365" y="1969294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7"/>
                </a:lnTo>
                <a:lnTo>
                  <a:pt x="19423" y="275118"/>
                </a:lnTo>
                <a:lnTo>
                  <a:pt x="41980" y="310597"/>
                </a:lnTo>
                <a:lnTo>
                  <a:pt x="71573" y="340188"/>
                </a:lnTo>
                <a:lnTo>
                  <a:pt x="107052" y="362745"/>
                </a:lnTo>
                <a:lnTo>
                  <a:pt x="147271" y="377119"/>
                </a:lnTo>
                <a:lnTo>
                  <a:pt x="191083" y="382166"/>
                </a:lnTo>
                <a:lnTo>
                  <a:pt x="1149190" y="382166"/>
                </a:lnTo>
                <a:lnTo>
                  <a:pt x="1193001" y="377119"/>
                </a:lnTo>
                <a:lnTo>
                  <a:pt x="1233220" y="362745"/>
                </a:lnTo>
                <a:lnTo>
                  <a:pt x="1268700" y="340188"/>
                </a:lnTo>
                <a:lnTo>
                  <a:pt x="1298292" y="310597"/>
                </a:lnTo>
                <a:lnTo>
                  <a:pt x="1320850" y="275118"/>
                </a:lnTo>
                <a:lnTo>
                  <a:pt x="1335226" y="234897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15115365" y="2328843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7"/>
                </a:lnTo>
                <a:lnTo>
                  <a:pt x="107052" y="19423"/>
                </a:lnTo>
                <a:lnTo>
                  <a:pt x="71573" y="41981"/>
                </a:lnTo>
                <a:lnTo>
                  <a:pt x="41980" y="71575"/>
                </a:lnTo>
                <a:lnTo>
                  <a:pt x="19423" y="107056"/>
                </a:lnTo>
                <a:lnTo>
                  <a:pt x="5046" y="147278"/>
                </a:lnTo>
                <a:lnTo>
                  <a:pt x="0" y="191093"/>
                </a:lnTo>
                <a:lnTo>
                  <a:pt x="5046" y="234908"/>
                </a:lnTo>
                <a:lnTo>
                  <a:pt x="19423" y="275128"/>
                </a:lnTo>
                <a:lnTo>
                  <a:pt x="41980" y="310608"/>
                </a:lnTo>
                <a:lnTo>
                  <a:pt x="71573" y="340199"/>
                </a:lnTo>
                <a:lnTo>
                  <a:pt x="107052" y="362755"/>
                </a:lnTo>
                <a:lnTo>
                  <a:pt x="147271" y="377130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30"/>
                </a:lnTo>
                <a:lnTo>
                  <a:pt x="1233220" y="362755"/>
                </a:lnTo>
                <a:lnTo>
                  <a:pt x="1268700" y="340199"/>
                </a:lnTo>
                <a:lnTo>
                  <a:pt x="1298292" y="310608"/>
                </a:lnTo>
                <a:lnTo>
                  <a:pt x="1320850" y="275128"/>
                </a:lnTo>
                <a:lnTo>
                  <a:pt x="1335226" y="234908"/>
                </a:lnTo>
                <a:lnTo>
                  <a:pt x="1340273" y="191093"/>
                </a:lnTo>
                <a:lnTo>
                  <a:pt x="1335226" y="147278"/>
                </a:lnTo>
                <a:lnTo>
                  <a:pt x="1320850" y="107056"/>
                </a:lnTo>
                <a:lnTo>
                  <a:pt x="1298292" y="71575"/>
                </a:lnTo>
                <a:lnTo>
                  <a:pt x="1268700" y="41981"/>
                </a:lnTo>
                <a:lnTo>
                  <a:pt x="1233220" y="19423"/>
                </a:lnTo>
                <a:lnTo>
                  <a:pt x="1193001" y="5047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/>
          <p:nvPr/>
        </p:nvSpPr>
        <p:spPr>
          <a:xfrm>
            <a:off x="15155771" y="2363289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5" y="291894"/>
                </a:lnTo>
                <a:lnTo>
                  <a:pt x="238217" y="270633"/>
                </a:lnTo>
                <a:lnTo>
                  <a:pt x="270636" y="238212"/>
                </a:lnTo>
                <a:lnTo>
                  <a:pt x="291895" y="197101"/>
                </a:lnTo>
                <a:lnTo>
                  <a:pt x="299530" y="149765"/>
                </a:lnTo>
                <a:lnTo>
                  <a:pt x="291895" y="102429"/>
                </a:lnTo>
                <a:lnTo>
                  <a:pt x="270636" y="61317"/>
                </a:lnTo>
                <a:lnTo>
                  <a:pt x="238217" y="28896"/>
                </a:lnTo>
                <a:lnTo>
                  <a:pt x="197105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433" dirty="0"/>
              <a:t>Method</a:t>
            </a:r>
            <a:r>
              <a:rPr spc="-163" dirty="0"/>
              <a:t> </a:t>
            </a:r>
            <a:r>
              <a:rPr spc="204" dirty="0"/>
              <a:t>Dispatch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0304" y="3861364"/>
            <a:ext cx="7278779" cy="21201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39200"/>
              </a:lnSpc>
            </a:pPr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Look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42" dirty="0">
                <a:solidFill>
                  <a:srgbClr val="FFFFFF"/>
                </a:solidFill>
                <a:latin typeface="Arial Narrow"/>
                <a:cs typeface="Arial Narrow"/>
              </a:rPr>
              <a:t>up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9" dirty="0">
                <a:solidFill>
                  <a:srgbClr val="FFFFFF"/>
                </a:solidFill>
                <a:latin typeface="Arial Narrow"/>
                <a:cs typeface="Arial Narrow"/>
              </a:rPr>
              <a:t>implementation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in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table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at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63" dirty="0">
                <a:solidFill>
                  <a:srgbClr val="FFFFFF"/>
                </a:solidFill>
                <a:latin typeface="Arial Narrow"/>
                <a:cs typeface="Arial Narrow"/>
              </a:rPr>
              <a:t>run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96" dirty="0">
                <a:solidFill>
                  <a:srgbClr val="FFFFFF"/>
                </a:solidFill>
                <a:latin typeface="Arial Narrow"/>
                <a:cs typeface="Arial Narrow"/>
              </a:rPr>
              <a:t>time  </a:t>
            </a:r>
            <a:r>
              <a:rPr sz="3292" spc="88" dirty="0">
                <a:solidFill>
                  <a:srgbClr val="FFFFFF"/>
                </a:solidFill>
                <a:latin typeface="Arial Narrow"/>
                <a:cs typeface="Arial Narrow"/>
              </a:rPr>
              <a:t>Then </a:t>
            </a:r>
            <a:r>
              <a:rPr sz="3292" spc="246" dirty="0">
                <a:solidFill>
                  <a:srgbClr val="FFFFFF"/>
                </a:solidFill>
                <a:latin typeface="Arial Narrow"/>
                <a:cs typeface="Arial Narrow"/>
              </a:rPr>
              <a:t>jump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to</a:t>
            </a:r>
            <a:r>
              <a:rPr sz="3292" spc="-521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79" dirty="0">
                <a:solidFill>
                  <a:srgbClr val="FFFFFF"/>
                </a:solidFill>
                <a:latin typeface="Arial Narrow"/>
                <a:cs typeface="Arial Narrow"/>
              </a:rPr>
              <a:t>implementation</a:t>
            </a:r>
            <a:endParaRPr sz="3292">
              <a:latin typeface="Arial Narrow"/>
              <a:cs typeface="Arial Narrow"/>
            </a:endParaRPr>
          </a:p>
          <a:p>
            <a:pPr marL="10585">
              <a:spcBef>
                <a:spcPts val="1613"/>
              </a:spcBef>
            </a:pP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Prevents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inlining </a:t>
            </a:r>
            <a:r>
              <a:rPr sz="3292" spc="150" dirty="0">
                <a:solidFill>
                  <a:srgbClr val="FFFFFF"/>
                </a:solidFill>
                <a:latin typeface="Arial Narrow"/>
                <a:cs typeface="Arial Narrow"/>
              </a:rPr>
              <a:t>and </a:t>
            </a:r>
            <a:r>
              <a:rPr sz="3292" spc="163" dirty="0">
                <a:solidFill>
                  <a:srgbClr val="FFFFFF"/>
                </a:solidFill>
                <a:latin typeface="Arial Narrow"/>
                <a:cs typeface="Arial Narrow"/>
              </a:rPr>
              <a:t>other</a:t>
            </a:r>
            <a:r>
              <a:rPr sz="3292" spc="-4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optimizations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71577" y="2498931"/>
            <a:ext cx="2222322" cy="756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4918" spc="333" dirty="0">
                <a:solidFill>
                  <a:srgbClr val="8E8E93"/>
                </a:solidFill>
                <a:latin typeface="Arial Narrow"/>
                <a:cs typeface="Arial Narrow"/>
              </a:rPr>
              <a:t>D</a:t>
            </a:r>
            <a:r>
              <a:rPr sz="4918" spc="217" dirty="0">
                <a:solidFill>
                  <a:srgbClr val="8E8E93"/>
                </a:solidFill>
                <a:latin typeface="Arial Narrow"/>
                <a:cs typeface="Arial Narrow"/>
              </a:rPr>
              <a:t>ynamic</a:t>
            </a:r>
            <a:endParaRPr sz="4918">
              <a:latin typeface="Arial Narrow"/>
              <a:cs typeface="Arial Narrow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5115365" y="1609738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8"/>
                </a:lnTo>
                <a:lnTo>
                  <a:pt x="19423" y="275120"/>
                </a:lnTo>
                <a:lnTo>
                  <a:pt x="41980" y="310601"/>
                </a:lnTo>
                <a:lnTo>
                  <a:pt x="71573" y="340195"/>
                </a:lnTo>
                <a:lnTo>
                  <a:pt x="107052" y="362753"/>
                </a:lnTo>
                <a:lnTo>
                  <a:pt x="147271" y="377129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29"/>
                </a:lnTo>
                <a:lnTo>
                  <a:pt x="1233220" y="362753"/>
                </a:lnTo>
                <a:lnTo>
                  <a:pt x="1268700" y="340195"/>
                </a:lnTo>
                <a:lnTo>
                  <a:pt x="1298292" y="310601"/>
                </a:lnTo>
                <a:lnTo>
                  <a:pt x="1320850" y="275120"/>
                </a:lnTo>
                <a:lnTo>
                  <a:pt x="1335226" y="234898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15115365" y="1969294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7"/>
                </a:lnTo>
                <a:lnTo>
                  <a:pt x="19423" y="275118"/>
                </a:lnTo>
                <a:lnTo>
                  <a:pt x="41980" y="310597"/>
                </a:lnTo>
                <a:lnTo>
                  <a:pt x="71573" y="340188"/>
                </a:lnTo>
                <a:lnTo>
                  <a:pt x="107052" y="362745"/>
                </a:lnTo>
                <a:lnTo>
                  <a:pt x="147271" y="377119"/>
                </a:lnTo>
                <a:lnTo>
                  <a:pt x="191083" y="382166"/>
                </a:lnTo>
                <a:lnTo>
                  <a:pt x="1149190" y="382166"/>
                </a:lnTo>
                <a:lnTo>
                  <a:pt x="1193001" y="377119"/>
                </a:lnTo>
                <a:lnTo>
                  <a:pt x="1233220" y="362745"/>
                </a:lnTo>
                <a:lnTo>
                  <a:pt x="1268700" y="340188"/>
                </a:lnTo>
                <a:lnTo>
                  <a:pt x="1298292" y="310597"/>
                </a:lnTo>
                <a:lnTo>
                  <a:pt x="1320850" y="275118"/>
                </a:lnTo>
                <a:lnTo>
                  <a:pt x="1335226" y="234897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15115365" y="2328843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7"/>
                </a:lnTo>
                <a:lnTo>
                  <a:pt x="107052" y="19423"/>
                </a:lnTo>
                <a:lnTo>
                  <a:pt x="71573" y="41981"/>
                </a:lnTo>
                <a:lnTo>
                  <a:pt x="41980" y="71575"/>
                </a:lnTo>
                <a:lnTo>
                  <a:pt x="19423" y="107056"/>
                </a:lnTo>
                <a:lnTo>
                  <a:pt x="5046" y="147278"/>
                </a:lnTo>
                <a:lnTo>
                  <a:pt x="0" y="191093"/>
                </a:lnTo>
                <a:lnTo>
                  <a:pt x="5046" y="234908"/>
                </a:lnTo>
                <a:lnTo>
                  <a:pt x="19423" y="275128"/>
                </a:lnTo>
                <a:lnTo>
                  <a:pt x="41980" y="310608"/>
                </a:lnTo>
                <a:lnTo>
                  <a:pt x="71573" y="340199"/>
                </a:lnTo>
                <a:lnTo>
                  <a:pt x="107052" y="362755"/>
                </a:lnTo>
                <a:lnTo>
                  <a:pt x="147271" y="377130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30"/>
                </a:lnTo>
                <a:lnTo>
                  <a:pt x="1233220" y="362755"/>
                </a:lnTo>
                <a:lnTo>
                  <a:pt x="1268700" y="340199"/>
                </a:lnTo>
                <a:lnTo>
                  <a:pt x="1298292" y="310608"/>
                </a:lnTo>
                <a:lnTo>
                  <a:pt x="1320850" y="275128"/>
                </a:lnTo>
                <a:lnTo>
                  <a:pt x="1335226" y="234908"/>
                </a:lnTo>
                <a:lnTo>
                  <a:pt x="1340273" y="191093"/>
                </a:lnTo>
                <a:lnTo>
                  <a:pt x="1335226" y="147278"/>
                </a:lnTo>
                <a:lnTo>
                  <a:pt x="1320850" y="107056"/>
                </a:lnTo>
                <a:lnTo>
                  <a:pt x="1298292" y="71575"/>
                </a:lnTo>
                <a:lnTo>
                  <a:pt x="1268700" y="41981"/>
                </a:lnTo>
                <a:lnTo>
                  <a:pt x="1233220" y="19423"/>
                </a:lnTo>
                <a:lnTo>
                  <a:pt x="1193001" y="5047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15155771" y="2363725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4"/>
                </a:lnTo>
                <a:lnTo>
                  <a:pt x="61317" y="28893"/>
                </a:lnTo>
                <a:lnTo>
                  <a:pt x="28896" y="61312"/>
                </a:lnTo>
                <a:lnTo>
                  <a:pt x="7635" y="102425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5" y="291894"/>
                </a:lnTo>
                <a:lnTo>
                  <a:pt x="238217" y="270633"/>
                </a:lnTo>
                <a:lnTo>
                  <a:pt x="270636" y="238212"/>
                </a:lnTo>
                <a:lnTo>
                  <a:pt x="291895" y="197101"/>
                </a:lnTo>
                <a:lnTo>
                  <a:pt x="299530" y="149765"/>
                </a:lnTo>
                <a:lnTo>
                  <a:pt x="291895" y="102425"/>
                </a:lnTo>
                <a:lnTo>
                  <a:pt x="270636" y="61312"/>
                </a:lnTo>
                <a:lnTo>
                  <a:pt x="238217" y="28893"/>
                </a:lnTo>
                <a:lnTo>
                  <a:pt x="197105" y="7634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/>
          <p:nvPr/>
        </p:nvSpPr>
        <p:spPr>
          <a:xfrm>
            <a:off x="15549101" y="2363725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4"/>
                </a:lnTo>
                <a:lnTo>
                  <a:pt x="61317" y="28893"/>
                </a:lnTo>
                <a:lnTo>
                  <a:pt x="28896" y="61312"/>
                </a:lnTo>
                <a:lnTo>
                  <a:pt x="7635" y="102425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1" y="291894"/>
                </a:lnTo>
                <a:lnTo>
                  <a:pt x="238212" y="270633"/>
                </a:lnTo>
                <a:lnTo>
                  <a:pt x="270633" y="238212"/>
                </a:lnTo>
                <a:lnTo>
                  <a:pt x="291894" y="197101"/>
                </a:lnTo>
                <a:lnTo>
                  <a:pt x="299530" y="149765"/>
                </a:lnTo>
                <a:lnTo>
                  <a:pt x="291894" y="102425"/>
                </a:lnTo>
                <a:lnTo>
                  <a:pt x="270633" y="61312"/>
                </a:lnTo>
                <a:lnTo>
                  <a:pt x="238212" y="28893"/>
                </a:lnTo>
                <a:lnTo>
                  <a:pt x="197101" y="7634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10"/>
          <p:cNvSpPr/>
          <p:nvPr/>
        </p:nvSpPr>
        <p:spPr>
          <a:xfrm>
            <a:off x="15278735" y="2363315"/>
            <a:ext cx="402759" cy="250865"/>
          </a:xfrm>
          <a:custGeom>
            <a:avLst/>
            <a:gdLst/>
            <a:ahLst/>
            <a:cxnLst/>
            <a:rect l="l" t="t" r="r" b="b"/>
            <a:pathLst>
              <a:path w="483234" h="300989">
                <a:moveTo>
                  <a:pt x="0" y="0"/>
                </a:moveTo>
                <a:lnTo>
                  <a:pt x="482906" y="0"/>
                </a:lnTo>
                <a:lnTo>
                  <a:pt x="482906" y="300577"/>
                </a:lnTo>
                <a:lnTo>
                  <a:pt x="0" y="300577"/>
                </a:lnTo>
                <a:lnTo>
                  <a:pt x="0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1072365" y="1631229"/>
          <a:ext cx="3189804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2605"/>
                <a:gridCol w="1103438"/>
                <a:gridCol w="167376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Method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Dispatch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Struct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(inlining)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83770" y="3099746"/>
            <a:ext cx="191324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956395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80304" y="3099746"/>
            <a:ext cx="1124657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 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41408" y="4077359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5054708"/>
            <a:ext cx="65203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4234" algn="r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6520864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68493" y="6520864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drawAPoint(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_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917603" y="6520864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param: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021069" y="652086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69580" y="8447646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8297868"/>
            <a:ext cx="317391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=</a:t>
            </a:r>
            <a:r>
              <a:rPr sz="2042" spc="-3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7018310"/>
            <a:ext cx="2384272" cy="79521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1638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param.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 marL="10585">
              <a:spcBef>
                <a:spcPts val="1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022832" y="4574630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979BB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Point.draw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29764" y="4574630"/>
            <a:ext cx="222814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implementation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01325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29" dirty="0"/>
              <a:t>Dimensions </a:t>
            </a:r>
            <a:r>
              <a:rPr spc="308" dirty="0"/>
              <a:t>of</a:t>
            </a:r>
            <a:r>
              <a:rPr spc="-479" dirty="0"/>
              <a:t> </a:t>
            </a:r>
            <a:r>
              <a:rPr spc="179" dirty="0"/>
              <a:t>Performance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22747" y="5594015"/>
            <a:ext cx="327129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12644" y="6164611"/>
            <a:ext cx="879085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83" dirty="0">
                <a:solidFill>
                  <a:srgbClr val="FFFFFF"/>
                </a:solidFill>
                <a:latin typeface="Arial Narrow"/>
                <a:cs typeface="Arial Narrow"/>
              </a:rPr>
              <a:t>M</a:t>
            </a:r>
            <a:r>
              <a:rPr sz="3292" spc="167" dirty="0">
                <a:solidFill>
                  <a:srgbClr val="FFFFFF"/>
                </a:solidFill>
                <a:latin typeface="Arial Narrow"/>
                <a:cs typeface="Arial Narrow"/>
              </a:rPr>
              <a:t>o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r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77750" y="6161277"/>
            <a:ext cx="70178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108" dirty="0">
                <a:solidFill>
                  <a:srgbClr val="FFFFFF"/>
                </a:solidFill>
                <a:latin typeface="Arial Narrow"/>
                <a:cs typeface="Arial Narrow"/>
              </a:rPr>
              <a:t>L</a:t>
            </a:r>
            <a:r>
              <a:rPr sz="3292" spc="3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r>
              <a:rPr sz="3292" spc="-146" dirty="0">
                <a:solidFill>
                  <a:srgbClr val="FFFFFF"/>
                </a:solidFill>
                <a:latin typeface="Arial Narrow"/>
                <a:cs typeface="Arial Narrow"/>
              </a:rPr>
              <a:t>ss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893038" y="6199546"/>
            <a:ext cx="10970299" cy="505434"/>
          </a:xfrm>
          <a:custGeom>
            <a:avLst/>
            <a:gdLst/>
            <a:ahLst/>
            <a:cxnLst/>
            <a:rect l="l" t="t" r="r" b="b"/>
            <a:pathLst>
              <a:path w="13162280" h="606425">
                <a:moveTo>
                  <a:pt x="12858634" y="0"/>
                </a:moveTo>
                <a:lnTo>
                  <a:pt x="303205" y="0"/>
                </a:lnTo>
                <a:lnTo>
                  <a:pt x="254022" y="3968"/>
                </a:lnTo>
                <a:lnTo>
                  <a:pt x="207367" y="15458"/>
                </a:lnTo>
                <a:lnTo>
                  <a:pt x="163862" y="33844"/>
                </a:lnTo>
                <a:lnTo>
                  <a:pt x="124134" y="58503"/>
                </a:lnTo>
                <a:lnTo>
                  <a:pt x="88804" y="88810"/>
                </a:lnTo>
                <a:lnTo>
                  <a:pt x="58499" y="124140"/>
                </a:lnTo>
                <a:lnTo>
                  <a:pt x="33842" y="163871"/>
                </a:lnTo>
                <a:lnTo>
                  <a:pt x="15457" y="207376"/>
                </a:lnTo>
                <a:lnTo>
                  <a:pt x="3968" y="254032"/>
                </a:lnTo>
                <a:lnTo>
                  <a:pt x="0" y="303215"/>
                </a:lnTo>
                <a:lnTo>
                  <a:pt x="3968" y="352396"/>
                </a:lnTo>
                <a:lnTo>
                  <a:pt x="15457" y="399050"/>
                </a:lnTo>
                <a:lnTo>
                  <a:pt x="33842" y="442553"/>
                </a:lnTo>
                <a:lnTo>
                  <a:pt x="58499" y="482282"/>
                </a:lnTo>
                <a:lnTo>
                  <a:pt x="88804" y="517612"/>
                </a:lnTo>
                <a:lnTo>
                  <a:pt x="124134" y="547918"/>
                </a:lnTo>
                <a:lnTo>
                  <a:pt x="163862" y="572577"/>
                </a:lnTo>
                <a:lnTo>
                  <a:pt x="207367" y="590963"/>
                </a:lnTo>
                <a:lnTo>
                  <a:pt x="254022" y="602452"/>
                </a:lnTo>
                <a:lnTo>
                  <a:pt x="303205" y="606421"/>
                </a:lnTo>
                <a:lnTo>
                  <a:pt x="12858634" y="606421"/>
                </a:lnTo>
                <a:lnTo>
                  <a:pt x="12907836" y="602452"/>
                </a:lnTo>
                <a:lnTo>
                  <a:pt x="12954504" y="590963"/>
                </a:lnTo>
                <a:lnTo>
                  <a:pt x="12998016" y="572577"/>
                </a:lnTo>
                <a:lnTo>
                  <a:pt x="13037748" y="547918"/>
                </a:lnTo>
                <a:lnTo>
                  <a:pt x="13073078" y="517612"/>
                </a:lnTo>
                <a:lnTo>
                  <a:pt x="13103381" y="482282"/>
                </a:lnTo>
                <a:lnTo>
                  <a:pt x="13128036" y="442553"/>
                </a:lnTo>
                <a:lnTo>
                  <a:pt x="13146418" y="399050"/>
                </a:lnTo>
                <a:lnTo>
                  <a:pt x="13157904" y="352396"/>
                </a:lnTo>
                <a:lnTo>
                  <a:pt x="13161871" y="303215"/>
                </a:lnTo>
                <a:lnTo>
                  <a:pt x="13157904" y="254032"/>
                </a:lnTo>
                <a:lnTo>
                  <a:pt x="13146418" y="207376"/>
                </a:lnTo>
                <a:lnTo>
                  <a:pt x="13128036" y="163871"/>
                </a:lnTo>
                <a:lnTo>
                  <a:pt x="13103381" y="124140"/>
                </a:lnTo>
                <a:lnTo>
                  <a:pt x="13073078" y="88810"/>
                </a:lnTo>
                <a:lnTo>
                  <a:pt x="13037748" y="58503"/>
                </a:lnTo>
                <a:lnTo>
                  <a:pt x="12998016" y="33844"/>
                </a:lnTo>
                <a:lnTo>
                  <a:pt x="12954504" y="15458"/>
                </a:lnTo>
                <a:lnTo>
                  <a:pt x="12907836" y="3968"/>
                </a:lnTo>
                <a:lnTo>
                  <a:pt x="1285863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7625640" y="4014407"/>
            <a:ext cx="1670314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21" dirty="0">
                <a:solidFill>
                  <a:srgbClr val="FFFFFF"/>
                </a:solidFill>
                <a:latin typeface="Arial Narrow"/>
                <a:cs typeface="Arial Narrow"/>
              </a:rPr>
              <a:t>llo</a:t>
            </a:r>
            <a:r>
              <a:rPr sz="3292" spc="25" dirty="0">
                <a:solidFill>
                  <a:srgbClr val="FFFFFF"/>
                </a:solidFill>
                <a:latin typeface="Arial Narrow"/>
                <a:cs typeface="Arial Narrow"/>
              </a:rPr>
              <a:t>c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91" dirty="0">
                <a:solidFill>
                  <a:srgbClr val="FFFFFF"/>
                </a:solidFill>
                <a:latin typeface="Arial Narrow"/>
                <a:cs typeface="Arial Narrow"/>
              </a:rPr>
              <a:t>tion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506361" y="4582088"/>
            <a:ext cx="891257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H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eap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490479" y="4581670"/>
            <a:ext cx="881202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tack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893038" y="4622845"/>
            <a:ext cx="10970299" cy="505434"/>
          </a:xfrm>
          <a:custGeom>
            <a:avLst/>
            <a:gdLst/>
            <a:ahLst/>
            <a:cxnLst/>
            <a:rect l="l" t="t" r="r" b="b"/>
            <a:pathLst>
              <a:path w="13162280" h="606425">
                <a:moveTo>
                  <a:pt x="12858634" y="0"/>
                </a:moveTo>
                <a:lnTo>
                  <a:pt x="303205" y="0"/>
                </a:lnTo>
                <a:lnTo>
                  <a:pt x="254022" y="3968"/>
                </a:lnTo>
                <a:lnTo>
                  <a:pt x="207367" y="15458"/>
                </a:lnTo>
                <a:lnTo>
                  <a:pt x="163862" y="33844"/>
                </a:lnTo>
                <a:lnTo>
                  <a:pt x="124134" y="58503"/>
                </a:lnTo>
                <a:lnTo>
                  <a:pt x="88804" y="88810"/>
                </a:lnTo>
                <a:lnTo>
                  <a:pt x="58499" y="124140"/>
                </a:lnTo>
                <a:lnTo>
                  <a:pt x="33842" y="163871"/>
                </a:lnTo>
                <a:lnTo>
                  <a:pt x="15457" y="207376"/>
                </a:lnTo>
                <a:lnTo>
                  <a:pt x="3968" y="254032"/>
                </a:lnTo>
                <a:lnTo>
                  <a:pt x="0" y="303215"/>
                </a:lnTo>
                <a:lnTo>
                  <a:pt x="3968" y="352396"/>
                </a:lnTo>
                <a:lnTo>
                  <a:pt x="15457" y="399050"/>
                </a:lnTo>
                <a:lnTo>
                  <a:pt x="33842" y="442553"/>
                </a:lnTo>
                <a:lnTo>
                  <a:pt x="58499" y="482282"/>
                </a:lnTo>
                <a:lnTo>
                  <a:pt x="88804" y="517612"/>
                </a:lnTo>
                <a:lnTo>
                  <a:pt x="124134" y="547918"/>
                </a:lnTo>
                <a:lnTo>
                  <a:pt x="163862" y="572577"/>
                </a:lnTo>
                <a:lnTo>
                  <a:pt x="207367" y="590963"/>
                </a:lnTo>
                <a:lnTo>
                  <a:pt x="254022" y="602452"/>
                </a:lnTo>
                <a:lnTo>
                  <a:pt x="303205" y="606421"/>
                </a:lnTo>
                <a:lnTo>
                  <a:pt x="12858634" y="606421"/>
                </a:lnTo>
                <a:lnTo>
                  <a:pt x="12907836" y="602452"/>
                </a:lnTo>
                <a:lnTo>
                  <a:pt x="12954504" y="590963"/>
                </a:lnTo>
                <a:lnTo>
                  <a:pt x="12998016" y="572577"/>
                </a:lnTo>
                <a:lnTo>
                  <a:pt x="13037748" y="547918"/>
                </a:lnTo>
                <a:lnTo>
                  <a:pt x="13073078" y="517612"/>
                </a:lnTo>
                <a:lnTo>
                  <a:pt x="13103381" y="482282"/>
                </a:lnTo>
                <a:lnTo>
                  <a:pt x="13128036" y="442553"/>
                </a:lnTo>
                <a:lnTo>
                  <a:pt x="13146418" y="399050"/>
                </a:lnTo>
                <a:lnTo>
                  <a:pt x="13157904" y="352396"/>
                </a:lnTo>
                <a:lnTo>
                  <a:pt x="13161871" y="303215"/>
                </a:lnTo>
                <a:lnTo>
                  <a:pt x="13157904" y="254032"/>
                </a:lnTo>
                <a:lnTo>
                  <a:pt x="13146418" y="207376"/>
                </a:lnTo>
                <a:lnTo>
                  <a:pt x="13128036" y="163871"/>
                </a:lnTo>
                <a:lnTo>
                  <a:pt x="13103381" y="124140"/>
                </a:lnTo>
                <a:lnTo>
                  <a:pt x="13073078" y="88810"/>
                </a:lnTo>
                <a:lnTo>
                  <a:pt x="13037748" y="58503"/>
                </a:lnTo>
                <a:lnTo>
                  <a:pt x="12998016" y="33844"/>
                </a:lnTo>
                <a:lnTo>
                  <a:pt x="12954504" y="15458"/>
                </a:lnTo>
                <a:lnTo>
                  <a:pt x="12907836" y="3968"/>
                </a:lnTo>
                <a:lnTo>
                  <a:pt x="1285863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 txBox="1"/>
          <p:nvPr/>
        </p:nvSpPr>
        <p:spPr>
          <a:xfrm>
            <a:off x="7040924" y="7173623"/>
            <a:ext cx="2859010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Method</a:t>
            </a:r>
            <a:r>
              <a:rPr sz="3292" spc="-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Dispatch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207719" y="7738398"/>
            <a:ext cx="1488781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08" dirty="0">
                <a:solidFill>
                  <a:srgbClr val="FFFFFF"/>
                </a:solidFill>
                <a:latin typeface="Arial Narrow"/>
                <a:cs typeface="Arial Narrow"/>
              </a:rPr>
              <a:t>D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ynamic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473025" y="7740886"/>
            <a:ext cx="918249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1" dirty="0">
                <a:solidFill>
                  <a:srgbClr val="FFFFFF"/>
                </a:solidFill>
                <a:latin typeface="Arial Narrow"/>
                <a:cs typeface="Arial Narrow"/>
              </a:rPr>
              <a:t>t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tic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893038" y="7776239"/>
            <a:ext cx="10970299" cy="505434"/>
          </a:xfrm>
          <a:custGeom>
            <a:avLst/>
            <a:gdLst/>
            <a:ahLst/>
            <a:cxnLst/>
            <a:rect l="l" t="t" r="r" b="b"/>
            <a:pathLst>
              <a:path w="13162280" h="606425">
                <a:moveTo>
                  <a:pt x="12858634" y="0"/>
                </a:moveTo>
                <a:lnTo>
                  <a:pt x="303205" y="0"/>
                </a:lnTo>
                <a:lnTo>
                  <a:pt x="254022" y="3968"/>
                </a:lnTo>
                <a:lnTo>
                  <a:pt x="207367" y="15458"/>
                </a:lnTo>
                <a:lnTo>
                  <a:pt x="163862" y="33844"/>
                </a:lnTo>
                <a:lnTo>
                  <a:pt x="124134" y="58502"/>
                </a:lnTo>
                <a:lnTo>
                  <a:pt x="88804" y="88808"/>
                </a:lnTo>
                <a:lnTo>
                  <a:pt x="58499" y="124138"/>
                </a:lnTo>
                <a:lnTo>
                  <a:pt x="33842" y="163867"/>
                </a:lnTo>
                <a:lnTo>
                  <a:pt x="15457" y="207371"/>
                </a:lnTo>
                <a:lnTo>
                  <a:pt x="3968" y="254025"/>
                </a:lnTo>
                <a:lnTo>
                  <a:pt x="0" y="303205"/>
                </a:lnTo>
                <a:lnTo>
                  <a:pt x="3968" y="352388"/>
                </a:lnTo>
                <a:lnTo>
                  <a:pt x="15457" y="399044"/>
                </a:lnTo>
                <a:lnTo>
                  <a:pt x="33842" y="442550"/>
                </a:lnTo>
                <a:lnTo>
                  <a:pt x="58499" y="482280"/>
                </a:lnTo>
                <a:lnTo>
                  <a:pt x="88804" y="517611"/>
                </a:lnTo>
                <a:lnTo>
                  <a:pt x="124134" y="547918"/>
                </a:lnTo>
                <a:lnTo>
                  <a:pt x="163862" y="572576"/>
                </a:lnTo>
                <a:lnTo>
                  <a:pt x="207367" y="590963"/>
                </a:lnTo>
                <a:lnTo>
                  <a:pt x="254022" y="602452"/>
                </a:lnTo>
                <a:lnTo>
                  <a:pt x="303205" y="606421"/>
                </a:lnTo>
                <a:lnTo>
                  <a:pt x="12858634" y="606421"/>
                </a:lnTo>
                <a:lnTo>
                  <a:pt x="12907836" y="602452"/>
                </a:lnTo>
                <a:lnTo>
                  <a:pt x="12954504" y="590963"/>
                </a:lnTo>
                <a:lnTo>
                  <a:pt x="12998016" y="572576"/>
                </a:lnTo>
                <a:lnTo>
                  <a:pt x="13037748" y="547918"/>
                </a:lnTo>
                <a:lnTo>
                  <a:pt x="13073078" y="517611"/>
                </a:lnTo>
                <a:lnTo>
                  <a:pt x="13103381" y="482280"/>
                </a:lnTo>
                <a:lnTo>
                  <a:pt x="13128036" y="442550"/>
                </a:lnTo>
                <a:lnTo>
                  <a:pt x="13146418" y="399044"/>
                </a:lnTo>
                <a:lnTo>
                  <a:pt x="13157904" y="352388"/>
                </a:lnTo>
                <a:lnTo>
                  <a:pt x="13161871" y="303205"/>
                </a:lnTo>
                <a:lnTo>
                  <a:pt x="13157904" y="254025"/>
                </a:lnTo>
                <a:lnTo>
                  <a:pt x="13146418" y="207371"/>
                </a:lnTo>
                <a:lnTo>
                  <a:pt x="13128036" y="163867"/>
                </a:lnTo>
                <a:lnTo>
                  <a:pt x="13103381" y="124138"/>
                </a:lnTo>
                <a:lnTo>
                  <a:pt x="13073078" y="88808"/>
                </a:lnTo>
                <a:lnTo>
                  <a:pt x="13037748" y="58502"/>
                </a:lnTo>
                <a:lnTo>
                  <a:pt x="12998016" y="33844"/>
                </a:lnTo>
                <a:lnTo>
                  <a:pt x="12954504" y="15458"/>
                </a:lnTo>
                <a:lnTo>
                  <a:pt x="12907836" y="3968"/>
                </a:lnTo>
                <a:lnTo>
                  <a:pt x="1285863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1072365" y="1631229"/>
          <a:ext cx="3189804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2605"/>
                <a:gridCol w="1103438"/>
                <a:gridCol w="167376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Method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Dispatch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Struct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(inlining)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83770" y="3099746"/>
            <a:ext cx="191324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956395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80304" y="3099746"/>
            <a:ext cx="1124657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 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41408" y="4077359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5054708"/>
            <a:ext cx="65203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4234" algn="r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6520864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68493" y="6520864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drawAPoint(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_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917603" y="6520864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param: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021069" y="652086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361887" y="8431102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8297868"/>
            <a:ext cx="317391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=</a:t>
            </a:r>
            <a:r>
              <a:rPr sz="2042" spc="-3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(point)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7018310"/>
            <a:ext cx="2384272" cy="79521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1638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param.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 marL="10585">
              <a:spcBef>
                <a:spcPts val="1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022832" y="4574630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979BB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Point.draw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29764" y="4574630"/>
            <a:ext cx="222814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implementation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3"/>
          <p:cNvSpPr txBox="1"/>
          <p:nvPr/>
        </p:nvSpPr>
        <p:spPr>
          <a:xfrm>
            <a:off x="523626" y="8887707"/>
            <a:ext cx="15709206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(point)</a:t>
            </a:r>
            <a:endParaRPr sz="2042">
              <a:latin typeface="Lucida Console"/>
              <a:cs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145380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1072365" y="1631229"/>
          <a:ext cx="3189804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2605"/>
                <a:gridCol w="1103438"/>
                <a:gridCol w="167376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Method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Dispatch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Struct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(inlining)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83770" y="3099746"/>
            <a:ext cx="191324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956395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80304" y="3099746"/>
            <a:ext cx="1124657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 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41408" y="4077359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80304" y="5054708"/>
            <a:ext cx="65203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4234" algn="r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6520864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68493" y="6520864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drawAPoint(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_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917603" y="6520864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param: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021069" y="652086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361887" y="8431102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0, y: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8297868"/>
            <a:ext cx="3173914" cy="4934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=</a:t>
            </a:r>
            <a:r>
              <a:rPr sz="2042" spc="-3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</a:t>
            </a:r>
            <a:endParaRPr lang="en-US" sz="2042" dirty="0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7018310"/>
            <a:ext cx="2384272" cy="79521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1638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param.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 dirty="0">
              <a:latin typeface="Lucida Console"/>
              <a:cs typeface="Lucida Console"/>
            </a:endParaRPr>
          </a:p>
          <a:p>
            <a:pPr marL="10585">
              <a:spcBef>
                <a:spcPts val="1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022832" y="4574630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979BB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Point.draw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29764" y="4574630"/>
            <a:ext cx="222814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implementation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13"/>
          <p:cNvSpPr txBox="1"/>
          <p:nvPr/>
        </p:nvSpPr>
        <p:spPr>
          <a:xfrm>
            <a:off x="523626" y="8887707"/>
            <a:ext cx="15709206" cy="387468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72507" rIns="0" bIns="0" rtlCol="0">
            <a:spAutoFit/>
          </a:bodyPr>
          <a:lstStyle/>
          <a:p>
            <a:pPr marL="562617">
              <a:spcBef>
                <a:spcPts val="571"/>
              </a:spcBef>
            </a:pPr>
            <a:r>
              <a:rPr lang="en-US"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point.</a:t>
            </a:r>
            <a:r>
              <a:rPr lang="en-US" sz="2042" spc="8" dirty="0" err="1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lang="en-US" sz="2042" dirty="0">
              <a:latin typeface="Lucida Console"/>
              <a:cs typeface="Lucida Console"/>
            </a:endParaRPr>
          </a:p>
        </p:txBody>
      </p:sp>
    </p:spTree>
    <p:extLst>
      <p:ext uri="{BB962C8B-B14F-4D97-AF65-F5344CB8AC3E}">
        <p14:creationId xmlns:p14="http://schemas.microsoft.com/office/powerpoint/2010/main" val="188799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7450" y="8621530"/>
            <a:ext cx="16241162" cy="1021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1072365" y="1631229"/>
          <a:ext cx="3189804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2605"/>
                <a:gridCol w="1103438"/>
                <a:gridCol w="167376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Method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Dispatch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Struct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(inlining)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2183770" y="358855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83770" y="3099746"/>
            <a:ext cx="191324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956395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80304" y="3099746"/>
            <a:ext cx="1124657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endParaRPr sz="2042">
              <a:latin typeface="Lucida Console"/>
              <a:cs typeface="Lucida Console"/>
            </a:endParaRPr>
          </a:p>
          <a:p>
            <a:pPr marL="483226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 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341408" y="4077359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0304" y="5054970"/>
            <a:ext cx="65203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4234" algn="r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6521125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68493" y="6521125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drawAPoint(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_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917603" y="6521125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param: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021069" y="6521125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3" y="7018309"/>
            <a:ext cx="4592834" cy="1808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1638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param.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29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2542">
              <a:latin typeface="Times New Roman"/>
              <a:cs typeface="Times New Roman"/>
            </a:endParaRPr>
          </a:p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=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(x: 0, y:</a:t>
            </a:r>
            <a:r>
              <a:rPr sz="2042" spc="-2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022832" y="4574630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//</a:t>
            </a:r>
            <a:r>
              <a:rPr sz="2042" spc="-50" dirty="0">
                <a:solidFill>
                  <a:srgbClr val="979BB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Point.draw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229764" y="4574630"/>
            <a:ext cx="222814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979BB3"/>
                </a:solidFill>
                <a:latin typeface="Lucida Console"/>
                <a:cs typeface="Lucida Console"/>
              </a:rPr>
              <a:t>implementation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6"/>
          <p:cNvSpPr txBox="1"/>
          <p:nvPr/>
        </p:nvSpPr>
        <p:spPr>
          <a:xfrm>
            <a:off x="523626" y="8887708"/>
            <a:ext cx="15709206" cy="396019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80975" rIns="0" bIns="0" rtlCol="0">
            <a:spAutoFit/>
          </a:bodyPr>
          <a:lstStyle/>
          <a:p>
            <a:pPr marL="562617">
              <a:spcBef>
                <a:spcPts val="638"/>
              </a:spcBef>
            </a:pPr>
            <a:r>
              <a:rPr lang="en-US" sz="3063" spc="13" baseline="2267" dirty="0" err="1">
                <a:solidFill>
                  <a:srgbClr val="979BB3"/>
                </a:solidFill>
                <a:latin typeface="Lucida Console"/>
                <a:cs typeface="Lucida Console"/>
              </a:rPr>
              <a:t>Point.draw</a:t>
            </a:r>
            <a:r>
              <a:rPr lang="en-US" sz="3063" spc="13" baseline="2267">
                <a:solidFill>
                  <a:srgbClr val="979BB3"/>
                </a:solidFill>
                <a:latin typeface="Lucida Console"/>
                <a:cs typeface="Lucida Console"/>
              </a:rPr>
              <a:t> I</a:t>
            </a:r>
            <a:r>
              <a:rPr sz="3063" spc="13" baseline="2267">
                <a:solidFill>
                  <a:srgbClr val="979BB3"/>
                </a:solidFill>
                <a:latin typeface="Lucida Console"/>
                <a:cs typeface="Lucida Console"/>
              </a:rPr>
              <a:t>mplementation</a:t>
            </a:r>
            <a:endParaRPr sz="3063" baseline="2267" dirty="0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8" y="1388339"/>
            <a:ext cx="10828460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46" dirty="0"/>
              <a:t>Inheritance-Based</a:t>
            </a:r>
            <a:r>
              <a:rPr spc="-113" dirty="0"/>
              <a:t> </a:t>
            </a:r>
            <a:r>
              <a:rPr spc="258" dirty="0"/>
              <a:t>Polymorphism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213646" y="4188155"/>
            <a:ext cx="2155636" cy="343112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28580" rIns="0" bIns="0" rtlCol="0">
            <a:spAutoFit/>
          </a:bodyPr>
          <a:lstStyle/>
          <a:p>
            <a:pPr marL="52927">
              <a:spcBef>
                <a:spcPts val="2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Drawable.Type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679771" y="6982343"/>
            <a:ext cx="2155636" cy="341508"/>
          </a:xfrm>
          <a:prstGeom prst="rect">
            <a:avLst/>
          </a:prstGeom>
          <a:solidFill>
            <a:srgbClr val="2E5174"/>
          </a:solidFill>
        </p:spPr>
        <p:txBody>
          <a:bodyPr vert="horz" wrap="square" lIns="0" tIns="26991" rIns="0" bIns="0" rtlCol="0">
            <a:spAutoFit/>
          </a:bodyPr>
          <a:lstStyle/>
          <a:p>
            <a:pPr marL="291629">
              <a:spcBef>
                <a:spcPts val="21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Point.Type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213646" y="6982343"/>
            <a:ext cx="2155636" cy="341508"/>
          </a:xfrm>
          <a:prstGeom prst="rect">
            <a:avLst/>
          </a:prstGeom>
          <a:solidFill>
            <a:srgbClr val="2E5174"/>
          </a:solidFill>
        </p:spPr>
        <p:txBody>
          <a:bodyPr vert="horz" wrap="square" lIns="0" tIns="26991" rIns="0" bIns="0" rtlCol="0">
            <a:spAutoFit/>
          </a:bodyPr>
          <a:lstStyle/>
          <a:p>
            <a:pPr marL="366786">
              <a:spcBef>
                <a:spcPts val="21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Line.Type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747564" y="6982343"/>
            <a:ext cx="2155636" cy="341508"/>
          </a:xfrm>
          <a:prstGeom prst="rect">
            <a:avLst/>
          </a:prstGeom>
          <a:solidFill>
            <a:srgbClr val="2E5174"/>
          </a:solidFill>
        </p:spPr>
        <p:txBody>
          <a:bodyPr vert="horz" wrap="square" lIns="0" tIns="26991" rIns="0" bIns="0" rtlCol="0">
            <a:spAutoFit/>
          </a:bodyPr>
          <a:lstStyle/>
          <a:p>
            <a:pPr marL="4234" algn="ctr">
              <a:spcBef>
                <a:spcPts val="21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9822142" y="6817967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4">
                <a:moveTo>
                  <a:pt x="48857" y="0"/>
                </a:moveTo>
                <a:lnTo>
                  <a:pt x="0" y="146602"/>
                </a:lnTo>
                <a:lnTo>
                  <a:pt x="146592" y="97735"/>
                </a:lnTo>
                <a:lnTo>
                  <a:pt x="4885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/>
          <p:nvPr/>
        </p:nvSpPr>
        <p:spPr>
          <a:xfrm>
            <a:off x="12310033" y="5674549"/>
            <a:ext cx="0" cy="1163821"/>
          </a:xfrm>
          <a:custGeom>
            <a:avLst/>
            <a:gdLst/>
            <a:ahLst/>
            <a:cxnLst/>
            <a:rect l="l" t="t" r="r" b="b"/>
            <a:pathLst>
              <a:path h="1396365">
                <a:moveTo>
                  <a:pt x="0" y="0"/>
                </a:moveTo>
                <a:lnTo>
                  <a:pt x="0" y="1395978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10"/>
          <p:cNvSpPr/>
          <p:nvPr/>
        </p:nvSpPr>
        <p:spPr>
          <a:xfrm>
            <a:off x="12252433" y="6824957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138215" y="0"/>
                </a:moveTo>
                <a:lnTo>
                  <a:pt x="0" y="0"/>
                </a:lnTo>
                <a:lnTo>
                  <a:pt x="69107" y="138215"/>
                </a:lnTo>
                <a:lnTo>
                  <a:pt x="13821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/>
          <p:nvPr/>
        </p:nvSpPr>
        <p:spPr>
          <a:xfrm>
            <a:off x="14675692" y="6793288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4">
                <a:moveTo>
                  <a:pt x="97735" y="0"/>
                </a:moveTo>
                <a:lnTo>
                  <a:pt x="0" y="97735"/>
                </a:lnTo>
                <a:lnTo>
                  <a:pt x="146602" y="146602"/>
                </a:lnTo>
                <a:lnTo>
                  <a:pt x="9773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1019981" y="3435285"/>
            <a:ext cx="7331174" cy="7405269"/>
          </a:xfrm>
          <a:custGeom>
            <a:avLst/>
            <a:gdLst/>
            <a:ahLst/>
            <a:cxnLst/>
            <a:rect l="l" t="t" r="r" b="b"/>
            <a:pathLst>
              <a:path w="8796020" h="8884920">
                <a:moveTo>
                  <a:pt x="0" y="0"/>
                </a:moveTo>
                <a:lnTo>
                  <a:pt x="8795543" y="0"/>
                </a:lnTo>
                <a:lnTo>
                  <a:pt x="8795543" y="8884923"/>
                </a:lnTo>
                <a:lnTo>
                  <a:pt x="0" y="8884923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/>
          <p:nvPr/>
        </p:nvSpPr>
        <p:spPr>
          <a:xfrm>
            <a:off x="845171" y="3257173"/>
            <a:ext cx="7680394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 txBox="1"/>
          <p:nvPr/>
        </p:nvSpPr>
        <p:spPr>
          <a:xfrm>
            <a:off x="1111345" y="3523350"/>
            <a:ext cx="7148054" cy="410449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95265" rIns="0" bIns="0" rtlCol="0">
            <a:spAutoFit/>
          </a:bodyPr>
          <a:lstStyle/>
          <a:p>
            <a:pPr marL="114323">
              <a:spcBef>
                <a:spcPts val="750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 {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{}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30523" y="4423028"/>
            <a:ext cx="189207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2640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122178" y="4423028"/>
            <a:ext cx="189154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7194" indent="-157723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703436" y="5578335"/>
            <a:ext cx="409851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override 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29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230522" y="6067142"/>
            <a:ext cx="4571664" cy="1301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29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472640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x1, y1, x2, y2: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703436" y="7533559"/>
            <a:ext cx="409851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override 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29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230522" y="8022364"/>
            <a:ext cx="15771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861074" y="8999713"/>
            <a:ext cx="15766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drawables: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595091" y="8999713"/>
            <a:ext cx="15766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4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230523" y="8999713"/>
            <a:ext cx="1261203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for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2649237" y="9488519"/>
            <a:ext cx="173382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drawables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703437" y="9977325"/>
            <a:ext cx="126120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230522" y="10466131"/>
            <a:ext cx="15771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21"/>
          <p:cNvSpPr/>
          <p:nvPr/>
        </p:nvSpPr>
        <p:spPr>
          <a:xfrm rot="13565057" flipV="1">
            <a:off x="13032314" y="6157532"/>
            <a:ext cx="1668067" cy="789050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21"/>
          <p:cNvSpPr/>
          <p:nvPr/>
        </p:nvSpPr>
        <p:spPr>
          <a:xfrm rot="19001915" flipV="1">
            <a:off x="9406713" y="5671652"/>
            <a:ext cx="1737160" cy="707685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29" name="object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314729"/>
              </p:ext>
            </p:extLst>
          </p:nvPr>
        </p:nvGraphicFramePr>
        <p:xfrm>
          <a:off x="1252238" y="2317195"/>
          <a:ext cx="3189804" cy="65725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2605"/>
                <a:gridCol w="1103438"/>
                <a:gridCol w="1673761"/>
              </a:tblGrid>
              <a:tr h="346058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//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lang="en-US" altLang="zh-CN" sz="2000" spc="10" dirty="0" smtClean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Dynamic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A8ACC0"/>
                          </a:solidFill>
                          <a:latin typeface="Lucida Console"/>
                          <a:cs typeface="Lucida Console"/>
                        </a:rPr>
                        <a:t>Dispatch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311199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461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09887" y="6796760"/>
            <a:ext cx="2051374" cy="3932329"/>
          </a:xfrm>
          <a:custGeom>
            <a:avLst/>
            <a:gdLst/>
            <a:ahLst/>
            <a:cxnLst/>
            <a:rect l="l" t="t" r="r" b="b"/>
            <a:pathLst>
              <a:path w="2461259" h="4718050">
                <a:moveTo>
                  <a:pt x="0" y="0"/>
                </a:moveTo>
                <a:lnTo>
                  <a:pt x="2460940" y="0"/>
                </a:lnTo>
                <a:lnTo>
                  <a:pt x="2460940" y="4717908"/>
                </a:lnTo>
                <a:lnTo>
                  <a:pt x="0" y="4717908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9275441" y="7408479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9274481" y="7947317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9274481" y="8486155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12197541" y="7408479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12196580" y="7947317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12196580" y="8486155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9275440" y="6796760"/>
          <a:ext cx="4807566" cy="4509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5559"/>
                <a:gridCol w="1116240"/>
                <a:gridCol w="163755"/>
                <a:gridCol w="870905"/>
                <a:gridCol w="164899"/>
                <a:gridCol w="450153"/>
                <a:gridCol w="1272387"/>
                <a:gridCol w="163668"/>
              </a:tblGrid>
              <a:tr h="1816724">
                <a:tc gridSpan="2">
                  <a:txBody>
                    <a:bodyPr/>
                    <a:lstStyle/>
                    <a:p>
                      <a:pPr marL="6508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Line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  <a:p>
                      <a:pPr marL="64135" marR="290830">
                        <a:lnSpc>
                          <a:spcPct val="173900"/>
                        </a:lnSpc>
                        <a:spcBef>
                          <a:spcPts val="9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type:  </a:t>
                      </a: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refCount: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55880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Point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  <a:p>
                      <a:pPr marL="66675" marR="289560">
                        <a:lnSpc>
                          <a:spcPct val="173900"/>
                        </a:lnSpc>
                        <a:spcBef>
                          <a:spcPts val="9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type:  </a:t>
                      </a: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refCount: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4"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</a:tr>
              <a:tr h="411509">
                <a:tc>
                  <a:txBody>
                    <a:bodyPr/>
                    <a:lstStyle/>
                    <a:p>
                      <a:pPr marR="22225" algn="ctr">
                        <a:lnSpc>
                          <a:spcPts val="2460"/>
                        </a:lnSpc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ts val="2460"/>
                        </a:lnSpc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>
                  <a:txBody>
                    <a:bodyPr/>
                    <a:lstStyle/>
                    <a:p>
                      <a:pPr marL="66675">
                        <a:lnSpc>
                          <a:spcPts val="2460"/>
                        </a:lnSpc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ts val="2460"/>
                        </a:lnSpc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</a:tr>
              <a:tr h="514869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>
                  <a:txBody>
                    <a:bodyPr/>
                    <a:lstStyle/>
                    <a:p>
                      <a:pPr marL="66675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</a:tr>
              <a:tr h="311199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</a:tr>
              <a:tr h="446828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8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 rowSpan="3" gridSpan="5"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000000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3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3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3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490900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 gridSpan="5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000000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  <a:tr h="311199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305C2F"/>
                    </a:solidFill>
                  </a:tcPr>
                </a:tc>
                <a:tc gridSpan="5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000000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0" name="object 10"/>
          <p:cNvSpPr/>
          <p:nvPr/>
        </p:nvSpPr>
        <p:spPr>
          <a:xfrm>
            <a:off x="1019981" y="3435285"/>
            <a:ext cx="7331174" cy="7405269"/>
          </a:xfrm>
          <a:custGeom>
            <a:avLst/>
            <a:gdLst/>
            <a:ahLst/>
            <a:cxnLst/>
            <a:rect l="l" t="t" r="r" b="b"/>
            <a:pathLst>
              <a:path w="8796020" h="8884920">
                <a:moveTo>
                  <a:pt x="0" y="0"/>
                </a:moveTo>
                <a:lnTo>
                  <a:pt x="8795543" y="0"/>
                </a:lnTo>
                <a:lnTo>
                  <a:pt x="8795543" y="8884923"/>
                </a:lnTo>
                <a:lnTo>
                  <a:pt x="0" y="8884923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/>
          <p:nvPr/>
        </p:nvSpPr>
        <p:spPr>
          <a:xfrm>
            <a:off x="845171" y="8647668"/>
            <a:ext cx="7680394" cy="101452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 txBox="1"/>
          <p:nvPr/>
        </p:nvSpPr>
        <p:spPr>
          <a:xfrm>
            <a:off x="1230523" y="3623374"/>
            <a:ext cx="5202001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 {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{}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30523" y="4423028"/>
            <a:ext cx="189207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2640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122178" y="4423028"/>
            <a:ext cx="189154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7194" indent="-157723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03436" y="5578335"/>
            <a:ext cx="409851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override 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29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30522" y="6067142"/>
            <a:ext cx="4571664" cy="1301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29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472640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x1, y1, x2, y2: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703436" y="7533559"/>
            <a:ext cx="409851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override 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29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230522" y="8022364"/>
            <a:ext cx="15771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11345" y="8913845"/>
            <a:ext cx="7148054" cy="396554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81505" rIns="0" bIns="0" rtlCol="0">
            <a:spAutoFit/>
          </a:bodyPr>
          <a:lstStyle/>
          <a:p>
            <a:pPr marL="114323">
              <a:spcBef>
                <a:spcPts val="642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drawables: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230523" y="9488519"/>
            <a:ext cx="315274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for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in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drawables</a:t>
            </a:r>
            <a:r>
              <a:rPr sz="2042" spc="-3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703437" y="9977325"/>
            <a:ext cx="126120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230522" y="10466131"/>
            <a:ext cx="15771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1799234" y="4632261"/>
            <a:ext cx="1211983" cy="657329"/>
          </a:xfrm>
          <a:custGeom>
            <a:avLst/>
            <a:gdLst/>
            <a:ahLst/>
            <a:cxnLst/>
            <a:rect l="l" t="t" r="r" b="b"/>
            <a:pathLst>
              <a:path w="1454150" h="788670">
                <a:moveTo>
                  <a:pt x="0" y="0"/>
                </a:moveTo>
                <a:lnTo>
                  <a:pt x="1454070" y="0"/>
                </a:lnTo>
                <a:lnTo>
                  <a:pt x="1454070" y="788133"/>
                </a:lnTo>
                <a:lnTo>
                  <a:pt x="0" y="78813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3004188" y="4634442"/>
            <a:ext cx="1211983" cy="652566"/>
          </a:xfrm>
          <a:custGeom>
            <a:avLst/>
            <a:gdLst/>
            <a:ahLst/>
            <a:cxnLst/>
            <a:rect l="l" t="t" r="r" b="b"/>
            <a:pathLst>
              <a:path w="1454150" h="782954">
                <a:moveTo>
                  <a:pt x="0" y="0"/>
                </a:moveTo>
                <a:lnTo>
                  <a:pt x="1454070" y="0"/>
                </a:lnTo>
                <a:lnTo>
                  <a:pt x="1454070" y="782908"/>
                </a:lnTo>
                <a:lnTo>
                  <a:pt x="0" y="782908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3080463" y="4710394"/>
            <a:ext cx="1079141" cy="491144"/>
          </a:xfrm>
          <a:custGeom>
            <a:avLst/>
            <a:gdLst/>
            <a:ahLst/>
            <a:cxnLst/>
            <a:rect l="l" t="t" r="r" b="b"/>
            <a:pathLst>
              <a:path w="1294765" h="589279">
                <a:moveTo>
                  <a:pt x="0" y="0"/>
                </a:moveTo>
                <a:lnTo>
                  <a:pt x="1294473" y="0"/>
                </a:lnTo>
                <a:lnTo>
                  <a:pt x="1294473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 txBox="1"/>
          <p:nvPr/>
        </p:nvSpPr>
        <p:spPr>
          <a:xfrm>
            <a:off x="13080463" y="4710394"/>
            <a:ext cx="1079141" cy="353265"/>
          </a:xfrm>
          <a:prstGeom prst="rect">
            <a:avLst/>
          </a:prstGeom>
        </p:spPr>
        <p:txBody>
          <a:bodyPr vert="horz" wrap="square" lIns="0" tIns="38635" rIns="0" bIns="0" rtlCol="0">
            <a:spAutoFit/>
          </a:bodyPr>
          <a:lstStyle/>
          <a:p>
            <a:pPr marL="53457">
              <a:spcBef>
                <a:spcPts val="30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d[0]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4213679" y="4633421"/>
            <a:ext cx="1228390" cy="654683"/>
          </a:xfrm>
          <a:custGeom>
            <a:avLst/>
            <a:gdLst/>
            <a:ahLst/>
            <a:cxnLst/>
            <a:rect l="l" t="t" r="r" b="b"/>
            <a:pathLst>
              <a:path w="1473834" h="785495">
                <a:moveTo>
                  <a:pt x="0" y="0"/>
                </a:moveTo>
                <a:lnTo>
                  <a:pt x="1473714" y="0"/>
                </a:lnTo>
                <a:lnTo>
                  <a:pt x="1473714" y="785347"/>
                </a:lnTo>
                <a:lnTo>
                  <a:pt x="0" y="785347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4291000" y="4710404"/>
            <a:ext cx="1093960" cy="498024"/>
          </a:xfrm>
          <a:custGeom>
            <a:avLst/>
            <a:gdLst/>
            <a:ahLst/>
            <a:cxnLst/>
            <a:rect l="l" t="t" r="r" b="b"/>
            <a:pathLst>
              <a:path w="1312544" h="597535">
                <a:moveTo>
                  <a:pt x="0" y="0"/>
                </a:moveTo>
                <a:lnTo>
                  <a:pt x="1311960" y="0"/>
                </a:lnTo>
                <a:lnTo>
                  <a:pt x="1311960" y="596945"/>
                </a:lnTo>
                <a:lnTo>
                  <a:pt x="0" y="596945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 txBox="1"/>
          <p:nvPr/>
        </p:nvSpPr>
        <p:spPr>
          <a:xfrm>
            <a:off x="14291000" y="4710404"/>
            <a:ext cx="1093960" cy="353265"/>
          </a:xfrm>
          <a:prstGeom prst="rect">
            <a:avLst/>
          </a:prstGeom>
        </p:spPr>
        <p:txBody>
          <a:bodyPr vert="horz" wrap="square" lIns="0" tIns="38635" rIns="0" bIns="0" rtlCol="0">
            <a:spAutoFit/>
          </a:bodyPr>
          <a:lstStyle/>
          <a:p>
            <a:pPr marL="56103">
              <a:spcBef>
                <a:spcPts val="30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d[1]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9119836" y="4088291"/>
            <a:ext cx="2051374" cy="1232624"/>
          </a:xfrm>
          <a:custGeom>
            <a:avLst/>
            <a:gdLst/>
            <a:ahLst/>
            <a:cxnLst/>
            <a:rect l="l" t="t" r="r" b="b"/>
            <a:pathLst>
              <a:path w="2461259" h="1478914">
                <a:moveTo>
                  <a:pt x="0" y="0"/>
                </a:moveTo>
                <a:lnTo>
                  <a:pt x="2460940" y="0"/>
                </a:lnTo>
                <a:lnTo>
                  <a:pt x="2460940" y="1478593"/>
                </a:lnTo>
                <a:lnTo>
                  <a:pt x="0" y="14785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 txBox="1"/>
          <p:nvPr/>
        </p:nvSpPr>
        <p:spPr>
          <a:xfrm>
            <a:off x="9344883" y="412954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[Drawable]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9285477" y="4700018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/>
          <p:nvPr/>
        </p:nvSpPr>
        <p:spPr>
          <a:xfrm>
            <a:off x="10865607" y="4960706"/>
            <a:ext cx="787524" cy="0"/>
          </a:xfrm>
          <a:custGeom>
            <a:avLst/>
            <a:gdLst/>
            <a:ahLst/>
            <a:cxnLst/>
            <a:rect l="l" t="t" r="r" b="b"/>
            <a:pathLst>
              <a:path w="944880">
                <a:moveTo>
                  <a:pt x="0" y="0"/>
                </a:moveTo>
                <a:lnTo>
                  <a:pt x="15706" y="0"/>
                </a:lnTo>
                <a:lnTo>
                  <a:pt x="928924" y="0"/>
                </a:lnTo>
                <a:lnTo>
                  <a:pt x="94463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4"/>
          <p:cNvSpPr/>
          <p:nvPr/>
        </p:nvSpPr>
        <p:spPr>
          <a:xfrm>
            <a:off x="11639789" y="4903106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35"/>
          <p:cNvSpPr/>
          <p:nvPr/>
        </p:nvSpPr>
        <p:spPr>
          <a:xfrm>
            <a:off x="10782700" y="4912707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3"/>
                </a:lnTo>
                <a:lnTo>
                  <a:pt x="16865" y="98309"/>
                </a:lnTo>
                <a:lnTo>
                  <a:pt x="35171" y="110653"/>
                </a:lnTo>
                <a:lnTo>
                  <a:pt x="57589" y="115179"/>
                </a:lnTo>
                <a:lnTo>
                  <a:pt x="80003" y="110653"/>
                </a:lnTo>
                <a:lnTo>
                  <a:pt x="98309" y="98309"/>
                </a:lnTo>
                <a:lnTo>
                  <a:pt x="110653" y="80003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36"/>
          <p:cNvSpPr txBox="1"/>
          <p:nvPr/>
        </p:nvSpPr>
        <p:spPr>
          <a:xfrm>
            <a:off x="11875510" y="4708222"/>
            <a:ext cx="1079141" cy="350542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118552" rIns="0" bIns="0" rtlCol="0">
            <a:spAutoFit/>
          </a:bodyPr>
          <a:lstStyle/>
          <a:p>
            <a:pPr marL="53985">
              <a:spcBef>
                <a:spcPts val="934"/>
              </a:spcBef>
            </a:pPr>
            <a:r>
              <a:rPr sz="1500" spc="4" dirty="0">
                <a:solidFill>
                  <a:srgbClr val="FFFFFF"/>
                </a:solidFill>
                <a:latin typeface="Lucida Console"/>
                <a:cs typeface="Lucida Console"/>
              </a:rPr>
              <a:t>refCount</a:t>
            </a:r>
            <a:endParaRPr sz="1500">
              <a:latin typeface="Lucida Console"/>
              <a:cs typeface="Lucida Console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3983894" y="4980639"/>
            <a:ext cx="0" cy="846271"/>
          </a:xfrm>
          <a:custGeom>
            <a:avLst/>
            <a:gdLst/>
            <a:ahLst/>
            <a:cxnLst/>
            <a:rect l="l" t="t" r="r" b="b"/>
            <a:pathLst>
              <a:path h="1015364">
                <a:moveTo>
                  <a:pt x="0" y="0"/>
                </a:moveTo>
                <a:lnTo>
                  <a:pt x="0" y="1014743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/>
          <p:nvPr/>
        </p:nvSpPr>
        <p:spPr>
          <a:xfrm>
            <a:off x="13935894" y="4897730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5" y="4526"/>
                </a:lnTo>
                <a:lnTo>
                  <a:pt x="16869" y="16869"/>
                </a:lnTo>
                <a:lnTo>
                  <a:pt x="4526" y="35175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5"/>
                </a:lnTo>
                <a:lnTo>
                  <a:pt x="98313" y="16869"/>
                </a:lnTo>
                <a:lnTo>
                  <a:pt x="80008" y="4526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9"/>
          <p:cNvSpPr/>
          <p:nvPr/>
        </p:nvSpPr>
        <p:spPr>
          <a:xfrm>
            <a:off x="15218694" y="4980647"/>
            <a:ext cx="0" cy="1321009"/>
          </a:xfrm>
          <a:custGeom>
            <a:avLst/>
            <a:gdLst/>
            <a:ahLst/>
            <a:cxnLst/>
            <a:rect l="l" t="t" r="r" b="b"/>
            <a:pathLst>
              <a:path h="1584960">
                <a:moveTo>
                  <a:pt x="0" y="0"/>
                </a:moveTo>
                <a:lnTo>
                  <a:pt x="0" y="1584768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0" name="object 40"/>
          <p:cNvSpPr/>
          <p:nvPr/>
        </p:nvSpPr>
        <p:spPr>
          <a:xfrm>
            <a:off x="15170693" y="4897730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3"/>
                </a:lnTo>
                <a:lnTo>
                  <a:pt x="16865" y="98309"/>
                </a:lnTo>
                <a:lnTo>
                  <a:pt x="35171" y="110653"/>
                </a:lnTo>
                <a:lnTo>
                  <a:pt x="57589" y="115179"/>
                </a:lnTo>
                <a:lnTo>
                  <a:pt x="80003" y="110653"/>
                </a:lnTo>
                <a:lnTo>
                  <a:pt x="98309" y="98309"/>
                </a:lnTo>
                <a:lnTo>
                  <a:pt x="110653" y="80003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41"/>
          <p:cNvSpPr/>
          <p:nvPr/>
        </p:nvSpPr>
        <p:spPr>
          <a:xfrm>
            <a:off x="10147017" y="5802681"/>
            <a:ext cx="0" cy="875380"/>
          </a:xfrm>
          <a:custGeom>
            <a:avLst/>
            <a:gdLst/>
            <a:ahLst/>
            <a:cxnLst/>
            <a:rect l="l" t="t" r="r" b="b"/>
            <a:pathLst>
              <a:path h="1050290">
                <a:moveTo>
                  <a:pt x="0" y="0"/>
                </a:moveTo>
                <a:lnTo>
                  <a:pt x="0" y="1050219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42"/>
          <p:cNvSpPr/>
          <p:nvPr/>
        </p:nvSpPr>
        <p:spPr>
          <a:xfrm>
            <a:off x="10089418" y="6664910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138215" y="0"/>
                </a:moveTo>
                <a:lnTo>
                  <a:pt x="0" y="0"/>
                </a:lnTo>
                <a:lnTo>
                  <a:pt x="69107" y="138215"/>
                </a:lnTo>
                <a:lnTo>
                  <a:pt x="13821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3" name="object 43"/>
          <p:cNvSpPr/>
          <p:nvPr/>
        </p:nvSpPr>
        <p:spPr>
          <a:xfrm>
            <a:off x="10139939" y="5815274"/>
            <a:ext cx="3852942" cy="0"/>
          </a:xfrm>
          <a:custGeom>
            <a:avLst/>
            <a:gdLst/>
            <a:ahLst/>
            <a:cxnLst/>
            <a:rect l="l" t="t" r="r" b="b"/>
            <a:pathLst>
              <a:path w="4622800">
                <a:moveTo>
                  <a:pt x="4622382" y="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4" name="object 44"/>
          <p:cNvSpPr/>
          <p:nvPr/>
        </p:nvSpPr>
        <p:spPr>
          <a:xfrm>
            <a:off x="13069117" y="6273840"/>
            <a:ext cx="0" cy="395879"/>
          </a:xfrm>
          <a:custGeom>
            <a:avLst/>
            <a:gdLst/>
            <a:ahLst/>
            <a:cxnLst/>
            <a:rect l="l" t="t" r="r" b="b"/>
            <a:pathLst>
              <a:path h="474979">
                <a:moveTo>
                  <a:pt x="0" y="0"/>
                </a:moveTo>
                <a:lnTo>
                  <a:pt x="0" y="474435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45"/>
          <p:cNvSpPr/>
          <p:nvPr/>
        </p:nvSpPr>
        <p:spPr>
          <a:xfrm>
            <a:off x="13011518" y="6656174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138215" y="0"/>
                </a:moveTo>
                <a:lnTo>
                  <a:pt x="0" y="0"/>
                </a:lnTo>
                <a:lnTo>
                  <a:pt x="69107" y="138215"/>
                </a:lnTo>
                <a:lnTo>
                  <a:pt x="13821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46"/>
          <p:cNvSpPr/>
          <p:nvPr/>
        </p:nvSpPr>
        <p:spPr>
          <a:xfrm>
            <a:off x="13060006" y="6282663"/>
            <a:ext cx="2167809" cy="0"/>
          </a:xfrm>
          <a:custGeom>
            <a:avLst/>
            <a:gdLst/>
            <a:ahLst/>
            <a:cxnLst/>
            <a:rect l="l" t="t" r="r" b="b"/>
            <a:pathLst>
              <a:path w="2600959">
                <a:moveTo>
                  <a:pt x="2600905" y="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7" name="object 47"/>
          <p:cNvSpPr txBox="1">
            <a:spLocks noGrp="1"/>
          </p:cNvSpPr>
          <p:nvPr>
            <p:ph type="title"/>
          </p:nvPr>
        </p:nvSpPr>
        <p:spPr>
          <a:xfrm>
            <a:off x="1036668" y="1388339"/>
            <a:ext cx="14688811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58" dirty="0"/>
              <a:t>Polymorphism </a:t>
            </a:r>
            <a:r>
              <a:rPr spc="283" dirty="0"/>
              <a:t>Through</a:t>
            </a:r>
            <a:r>
              <a:rPr spc="-849" dirty="0"/>
              <a:t> </a:t>
            </a:r>
            <a:r>
              <a:rPr spc="71" dirty="0"/>
              <a:t>Reference </a:t>
            </a:r>
            <a:r>
              <a:rPr spc="138" dirty="0"/>
              <a:t>Semantics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19981" y="3435285"/>
            <a:ext cx="7331174" cy="7405269"/>
          </a:xfrm>
          <a:custGeom>
            <a:avLst/>
            <a:gdLst/>
            <a:ahLst/>
            <a:cxnLst/>
            <a:rect l="l" t="t" r="r" b="b"/>
            <a:pathLst>
              <a:path w="8796020" h="8884920">
                <a:moveTo>
                  <a:pt x="0" y="0"/>
                </a:moveTo>
                <a:lnTo>
                  <a:pt x="8795543" y="0"/>
                </a:lnTo>
                <a:lnTo>
                  <a:pt x="8795543" y="8884923"/>
                </a:lnTo>
                <a:lnTo>
                  <a:pt x="0" y="8884923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45171" y="9625105"/>
            <a:ext cx="7680394" cy="101452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45171" y="7181513"/>
            <a:ext cx="7680394" cy="101452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1111345" y="7447690"/>
            <a:ext cx="7148054" cy="482676"/>
          </a:xfrm>
          <a:custGeom>
            <a:avLst/>
            <a:gdLst/>
            <a:ahLst/>
            <a:cxnLst/>
            <a:rect l="l" t="t" r="r" b="b"/>
            <a:pathLst>
              <a:path w="8576310" h="579120">
                <a:moveTo>
                  <a:pt x="0" y="578516"/>
                </a:moveTo>
                <a:lnTo>
                  <a:pt x="8576293" y="578516"/>
                </a:lnTo>
                <a:lnTo>
                  <a:pt x="8576293" y="0"/>
                </a:lnTo>
                <a:lnTo>
                  <a:pt x="0" y="0"/>
                </a:lnTo>
                <a:lnTo>
                  <a:pt x="0" y="578516"/>
                </a:lnTo>
                <a:close/>
              </a:path>
            </a:pathLst>
          </a:custGeom>
          <a:solidFill>
            <a:srgbClr val="3444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1111345" y="7447690"/>
            <a:ext cx="7148054" cy="482676"/>
          </a:xfrm>
          <a:custGeom>
            <a:avLst/>
            <a:gdLst/>
            <a:ahLst/>
            <a:cxnLst/>
            <a:rect l="l" t="t" r="r" b="b"/>
            <a:pathLst>
              <a:path w="8576310" h="579120">
                <a:moveTo>
                  <a:pt x="0" y="578516"/>
                </a:moveTo>
                <a:lnTo>
                  <a:pt x="8576293" y="578516"/>
                </a:lnTo>
                <a:lnTo>
                  <a:pt x="8576293" y="0"/>
                </a:lnTo>
                <a:lnTo>
                  <a:pt x="0" y="0"/>
                </a:lnTo>
                <a:lnTo>
                  <a:pt x="0" y="578516"/>
                </a:lnTo>
                <a:close/>
              </a:path>
            </a:pathLst>
          </a:custGeom>
          <a:ln w="10470">
            <a:solidFill>
              <a:srgbClr val="505A7A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1219937" y="3623374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65766" y="362337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584506" y="3623374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87789" y="3623374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{}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65765" y="4600723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111593" y="4600723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19938" y="4600722"/>
            <a:ext cx="144009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r>
              <a:rPr sz="2042" spc="-67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796317" y="5089529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692852" y="5578335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override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111566" y="5578335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899756" y="5578335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219938" y="6067141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219938" y="6555946"/>
            <a:ext cx="967469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165765" y="6378252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7779" marR="4234" indent="-157723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42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 x1,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953955" y="7044753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y1,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x2,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215058" y="7044753"/>
            <a:ext cx="159727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692852" y="7533559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override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111566" y="753355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3899756" y="7533559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</a:t>
            </a:r>
            <a:r>
              <a:rPr sz="2042" spc="8" dirty="0">
                <a:solidFill>
                  <a:srgbClr val="3DCCCC"/>
                </a:solidFill>
                <a:latin typeface="Lucida Console"/>
                <a:cs typeface="Lucida Console"/>
              </a:rPr>
              <a:t>_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003221" y="7533559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C"/>
                </a:solidFill>
                <a:latin typeface="Lucida Console"/>
                <a:cs typeface="Lucida Console"/>
              </a:rPr>
              <a:t>self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949049" y="7533559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 { …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219938" y="8022364"/>
            <a:ext cx="3961967" cy="18011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 marL="10585" marR="4234">
              <a:lnSpc>
                <a:spcPct val="157100"/>
              </a:lnSpc>
              <a:spcBef>
                <a:spcPts val="154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drawables: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for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in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drawables</a:t>
            </a:r>
            <a:r>
              <a:rPr sz="2042" spc="-3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111345" y="9891282"/>
            <a:ext cx="7148054" cy="396554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81505" rIns="0" bIns="0" rtlCol="0">
            <a:spAutoFit/>
          </a:bodyPr>
          <a:lstStyle/>
          <a:p>
            <a:pPr marL="587492">
              <a:spcBef>
                <a:spcPts val="64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type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vtable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(d)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219938" y="10466131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31"/>
          <p:cNvSpPr txBox="1">
            <a:spLocks noGrp="1"/>
          </p:cNvSpPr>
          <p:nvPr>
            <p:ph type="title"/>
          </p:nvPr>
        </p:nvSpPr>
        <p:spPr>
          <a:xfrm>
            <a:off x="1036669" y="1388339"/>
            <a:ext cx="13323345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58" dirty="0"/>
              <a:t>Polymorphism </a:t>
            </a:r>
            <a:r>
              <a:rPr spc="283" dirty="0"/>
              <a:t>Through</a:t>
            </a:r>
            <a:r>
              <a:rPr spc="-1013" dirty="0"/>
              <a:t> </a:t>
            </a:r>
            <a:r>
              <a:rPr spc="-8" dirty="0"/>
              <a:t>V-Table </a:t>
            </a:r>
            <a:r>
              <a:rPr spc="204" dirty="0"/>
              <a:t>Dispatch</a:t>
            </a:r>
          </a:p>
        </p:txBody>
      </p:sp>
      <p:sp>
        <p:nvSpPr>
          <p:cNvPr id="32" name="object 32"/>
          <p:cNvSpPr txBox="1"/>
          <p:nvPr/>
        </p:nvSpPr>
        <p:spPr>
          <a:xfrm>
            <a:off x="9119836" y="4090246"/>
            <a:ext cx="2213854" cy="353801"/>
          </a:xfrm>
          <a:prstGeom prst="rect">
            <a:avLst/>
          </a:prstGeom>
          <a:solidFill>
            <a:srgbClr val="2E5174"/>
          </a:solidFill>
        </p:spPr>
        <p:txBody>
          <a:bodyPr vert="horz" wrap="square" lIns="0" tIns="39165" rIns="0" bIns="0" rtlCol="0">
            <a:spAutoFit/>
          </a:bodyPr>
          <a:lstStyle/>
          <a:p>
            <a:pPr marL="78332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Drawable.Type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9285477" y="4701964"/>
            <a:ext cx="1901596" cy="35273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106" rIns="0" bIns="0" rtlCol="0">
            <a:spAutoFit/>
          </a:bodyPr>
          <a:lstStyle/>
          <a:p>
            <a:pPr marL="52398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285477" y="5243045"/>
            <a:ext cx="1901596" cy="35273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106" rIns="0" bIns="0" rtlCol="0">
            <a:spAutoFit/>
          </a:bodyPr>
          <a:lstStyle/>
          <a:p>
            <a:pPr marL="52398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1675397" y="4701964"/>
            <a:ext cx="1905830" cy="35273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106" rIns="0" bIns="0" rtlCol="0">
            <a:spAutoFit/>
          </a:bodyPr>
          <a:lstStyle/>
          <a:p>
            <a:pPr marL="53457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1675397" y="5243045"/>
            <a:ext cx="1906359" cy="35273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106" rIns="0" bIns="0" rtlCol="0">
            <a:spAutoFit/>
          </a:bodyPr>
          <a:lstStyle/>
          <a:p>
            <a:pPr marL="53457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3899676" y="4090246"/>
            <a:ext cx="2053491" cy="1714771"/>
          </a:xfrm>
          <a:custGeom>
            <a:avLst/>
            <a:gdLst/>
            <a:ahLst/>
            <a:cxnLst/>
            <a:rect l="l" t="t" r="r" b="b"/>
            <a:pathLst>
              <a:path w="2463800" h="2057400">
                <a:moveTo>
                  <a:pt x="0" y="0"/>
                </a:moveTo>
                <a:lnTo>
                  <a:pt x="2463254" y="0"/>
                </a:lnTo>
                <a:lnTo>
                  <a:pt x="2463254" y="2056890"/>
                </a:lnTo>
                <a:lnTo>
                  <a:pt x="0" y="2056890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 txBox="1"/>
          <p:nvPr/>
        </p:nvSpPr>
        <p:spPr>
          <a:xfrm>
            <a:off x="11509757" y="4090246"/>
            <a:ext cx="4136091" cy="353801"/>
          </a:xfrm>
          <a:prstGeom prst="rect">
            <a:avLst/>
          </a:prstGeom>
          <a:solidFill>
            <a:srgbClr val="2E5174"/>
          </a:solidFill>
        </p:spPr>
        <p:txBody>
          <a:bodyPr vert="horz" wrap="square" lIns="0" tIns="39165" rIns="0" bIns="0" rtlCol="0">
            <a:spAutoFit/>
          </a:bodyPr>
          <a:lstStyle/>
          <a:p>
            <a:pPr marL="323915">
              <a:spcBef>
                <a:spcPts val="308"/>
              </a:spcBef>
              <a:tabLst>
                <a:tab pos="2706700" algn="l"/>
              </a:tabLst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Point.Type	Line.Type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4065319" y="4701964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0" name="object 40"/>
          <p:cNvSpPr txBox="1"/>
          <p:nvPr/>
        </p:nvSpPr>
        <p:spPr>
          <a:xfrm>
            <a:off x="14065319" y="4701964"/>
            <a:ext cx="1722179" cy="352731"/>
          </a:xfrm>
          <a:prstGeom prst="rect">
            <a:avLst/>
          </a:prstGeom>
        </p:spPr>
        <p:txBody>
          <a:bodyPr vert="horz" wrap="square" lIns="0" tIns="38106" rIns="0" bIns="0" rtlCol="0">
            <a:spAutoFit/>
          </a:bodyPr>
          <a:lstStyle/>
          <a:p>
            <a:pPr marL="55044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14065319" y="5243045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42"/>
          <p:cNvSpPr txBox="1"/>
          <p:nvPr/>
        </p:nvSpPr>
        <p:spPr>
          <a:xfrm>
            <a:off x="14065319" y="5243045"/>
            <a:ext cx="1722179" cy="352731"/>
          </a:xfrm>
          <a:prstGeom prst="rect">
            <a:avLst/>
          </a:prstGeom>
        </p:spPr>
        <p:txBody>
          <a:bodyPr vert="horz" wrap="square" lIns="0" tIns="38106" rIns="0" bIns="0" rtlCol="0">
            <a:spAutoFit/>
          </a:bodyPr>
          <a:lstStyle/>
          <a:p>
            <a:pPr marL="55044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13937204" y="6640475"/>
            <a:ext cx="2051374" cy="3932329"/>
          </a:xfrm>
          <a:custGeom>
            <a:avLst/>
            <a:gdLst/>
            <a:ahLst/>
            <a:cxnLst/>
            <a:rect l="l" t="t" r="r" b="b"/>
            <a:pathLst>
              <a:path w="2461259" h="4718050">
                <a:moveTo>
                  <a:pt x="0" y="0"/>
                </a:moveTo>
                <a:lnTo>
                  <a:pt x="2460940" y="0"/>
                </a:lnTo>
                <a:lnTo>
                  <a:pt x="2460940" y="4717908"/>
                </a:lnTo>
                <a:lnTo>
                  <a:pt x="0" y="4717908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4" name="object 44"/>
          <p:cNvSpPr txBox="1"/>
          <p:nvPr/>
        </p:nvSpPr>
        <p:spPr>
          <a:xfrm>
            <a:off x="14633516" y="6677864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14102844" y="7252202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46"/>
          <p:cNvSpPr txBox="1"/>
          <p:nvPr/>
        </p:nvSpPr>
        <p:spPr>
          <a:xfrm>
            <a:off x="14102844" y="7252203"/>
            <a:ext cx="1722179" cy="386400"/>
          </a:xfrm>
          <a:prstGeom prst="rect">
            <a:avLst/>
          </a:prstGeom>
        </p:spPr>
        <p:txBody>
          <a:bodyPr vert="horz" wrap="square" lIns="0" tIns="71449" rIns="0" bIns="0" rtlCol="0">
            <a:spAutoFit/>
          </a:bodyPr>
          <a:lstStyle/>
          <a:p>
            <a:pPr marL="52398">
              <a:spcBef>
                <a:spcPts val="56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type: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14101884" y="7791031"/>
            <a:ext cx="1722179" cy="3885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73566" rIns="0" bIns="0" rtlCol="0">
            <a:spAutoFit/>
          </a:bodyPr>
          <a:lstStyle/>
          <a:p>
            <a:pPr marL="53457">
              <a:spcBef>
                <a:spcPts val="579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14101884" y="8329870"/>
            <a:ext cx="1722179" cy="390675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5683" rIns="0" bIns="0" rtlCol="0">
            <a:spAutoFit/>
          </a:bodyPr>
          <a:lstStyle/>
          <a:p>
            <a:pPr marL="53457">
              <a:spcBef>
                <a:spcPts val="5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14101884" y="8868709"/>
            <a:ext cx="1722179" cy="384262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69332" rIns="0" bIns="0" rtlCol="0">
            <a:spAutoFit/>
          </a:bodyPr>
          <a:lstStyle/>
          <a:p>
            <a:pPr marL="53457">
              <a:spcBef>
                <a:spcPts val="54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14101884" y="9407547"/>
            <a:ext cx="1722179" cy="386400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1449" rIns="0" bIns="0" rtlCol="0">
            <a:spAutoFit/>
          </a:bodyPr>
          <a:lstStyle/>
          <a:p>
            <a:pPr marL="53457">
              <a:spcBef>
                <a:spcPts val="56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4101884" y="9946385"/>
            <a:ext cx="1722179" cy="38853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3566" rIns="0" bIns="0" rtlCol="0">
            <a:spAutoFit/>
          </a:bodyPr>
          <a:lstStyle/>
          <a:p>
            <a:pPr marL="53457">
              <a:spcBef>
                <a:spcPts val="579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2" name="object 52"/>
          <p:cNvSpPr/>
          <p:nvPr/>
        </p:nvSpPr>
        <p:spPr>
          <a:xfrm>
            <a:off x="15683936" y="5981648"/>
            <a:ext cx="0" cy="1536413"/>
          </a:xfrm>
          <a:custGeom>
            <a:avLst/>
            <a:gdLst/>
            <a:ahLst/>
            <a:cxnLst/>
            <a:rect l="l" t="t" r="r" b="b"/>
            <a:pathLst>
              <a:path h="1843404">
                <a:moveTo>
                  <a:pt x="0" y="0"/>
                </a:moveTo>
                <a:lnTo>
                  <a:pt x="0" y="1842792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3" name="object 53"/>
          <p:cNvSpPr/>
          <p:nvPr/>
        </p:nvSpPr>
        <p:spPr>
          <a:xfrm>
            <a:off x="15626336" y="5879539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69107" y="0"/>
                </a:moveTo>
                <a:lnTo>
                  <a:pt x="0" y="138215"/>
                </a:lnTo>
                <a:lnTo>
                  <a:pt x="138215" y="138215"/>
                </a:lnTo>
                <a:lnTo>
                  <a:pt x="6910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4" name="object 54"/>
          <p:cNvSpPr/>
          <p:nvPr/>
        </p:nvSpPr>
        <p:spPr>
          <a:xfrm>
            <a:off x="15635936" y="7504458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5" name="object 55"/>
          <p:cNvSpPr/>
          <p:nvPr/>
        </p:nvSpPr>
        <p:spPr>
          <a:xfrm>
            <a:off x="15495429" y="4925239"/>
            <a:ext cx="0" cy="1331594"/>
          </a:xfrm>
          <a:custGeom>
            <a:avLst/>
            <a:gdLst/>
            <a:ahLst/>
            <a:cxnLst/>
            <a:rect l="l" t="t" r="r" b="b"/>
            <a:pathLst>
              <a:path h="1597660">
                <a:moveTo>
                  <a:pt x="0" y="0"/>
                </a:moveTo>
                <a:lnTo>
                  <a:pt x="0" y="1597239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6" name="object 56"/>
          <p:cNvSpPr/>
          <p:nvPr/>
        </p:nvSpPr>
        <p:spPr>
          <a:xfrm>
            <a:off x="15447431" y="4842331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7" name="object 57"/>
          <p:cNvSpPr/>
          <p:nvPr/>
        </p:nvSpPr>
        <p:spPr>
          <a:xfrm>
            <a:off x="8179551" y="7706020"/>
            <a:ext cx="2040260" cy="0"/>
          </a:xfrm>
          <a:custGeom>
            <a:avLst/>
            <a:gdLst/>
            <a:ahLst/>
            <a:cxnLst/>
            <a:rect l="l" t="t" r="r" b="b"/>
            <a:pathLst>
              <a:path w="2447925">
                <a:moveTo>
                  <a:pt x="2447496" y="0"/>
                </a:moveTo>
                <a:lnTo>
                  <a:pt x="15706" y="0"/>
                </a:ln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8" name="object 58"/>
          <p:cNvSpPr/>
          <p:nvPr/>
        </p:nvSpPr>
        <p:spPr>
          <a:xfrm>
            <a:off x="8077442" y="7648422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138215" y="0"/>
                </a:moveTo>
                <a:lnTo>
                  <a:pt x="0" y="69107"/>
                </a:lnTo>
                <a:lnTo>
                  <a:pt x="138215" y="138215"/>
                </a:lnTo>
                <a:lnTo>
                  <a:pt x="13821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9" name="object 59"/>
          <p:cNvSpPr/>
          <p:nvPr/>
        </p:nvSpPr>
        <p:spPr>
          <a:xfrm>
            <a:off x="10219479" y="6248592"/>
            <a:ext cx="5276096" cy="0"/>
          </a:xfrm>
          <a:custGeom>
            <a:avLst/>
            <a:gdLst/>
            <a:ahLst/>
            <a:cxnLst/>
            <a:rect l="l" t="t" r="r" b="b"/>
            <a:pathLst>
              <a:path w="6330315">
                <a:moveTo>
                  <a:pt x="6330037" y="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0" name="object 60"/>
          <p:cNvSpPr/>
          <p:nvPr/>
        </p:nvSpPr>
        <p:spPr>
          <a:xfrm>
            <a:off x="10219452" y="6239028"/>
            <a:ext cx="0" cy="1475020"/>
          </a:xfrm>
          <a:custGeom>
            <a:avLst/>
            <a:gdLst/>
            <a:ahLst/>
            <a:cxnLst/>
            <a:rect l="l" t="t" r="r" b="b"/>
            <a:pathLst>
              <a:path h="1769745">
                <a:moveTo>
                  <a:pt x="0" y="1769579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2" name="object 15"/>
          <p:cNvSpPr txBox="1"/>
          <p:nvPr/>
        </p:nvSpPr>
        <p:spPr>
          <a:xfrm>
            <a:off x="11727685" y="4711529"/>
            <a:ext cx="1905830" cy="35273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106" rIns="0" bIns="0" rtlCol="0">
            <a:spAutoFit/>
          </a:bodyPr>
          <a:lstStyle/>
          <a:p>
            <a:pPr marL="53457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3" name="object 16"/>
          <p:cNvSpPr txBox="1"/>
          <p:nvPr/>
        </p:nvSpPr>
        <p:spPr>
          <a:xfrm>
            <a:off x="11727684" y="5252610"/>
            <a:ext cx="1906359" cy="35273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106" rIns="0" bIns="0" rtlCol="0">
            <a:spAutoFit/>
          </a:bodyPr>
          <a:lstStyle/>
          <a:p>
            <a:pPr marL="53457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4" name="object 55"/>
          <p:cNvSpPr/>
          <p:nvPr/>
        </p:nvSpPr>
        <p:spPr>
          <a:xfrm flipH="1">
            <a:off x="13166688" y="5031127"/>
            <a:ext cx="38105" cy="897263"/>
          </a:xfrm>
          <a:custGeom>
            <a:avLst/>
            <a:gdLst/>
            <a:ahLst/>
            <a:cxnLst/>
            <a:rect l="l" t="t" r="r" b="b"/>
            <a:pathLst>
              <a:path h="1597660">
                <a:moveTo>
                  <a:pt x="0" y="0"/>
                </a:moveTo>
                <a:lnTo>
                  <a:pt x="0" y="1597239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5" name="object 59"/>
          <p:cNvSpPr/>
          <p:nvPr/>
        </p:nvSpPr>
        <p:spPr>
          <a:xfrm>
            <a:off x="5860464" y="5879539"/>
            <a:ext cx="7344330" cy="48850"/>
          </a:xfrm>
          <a:custGeom>
            <a:avLst/>
            <a:gdLst/>
            <a:ahLst/>
            <a:cxnLst/>
            <a:rect l="l" t="t" r="r" b="b"/>
            <a:pathLst>
              <a:path w="6330315">
                <a:moveTo>
                  <a:pt x="6330037" y="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7" name="object 58"/>
          <p:cNvSpPr/>
          <p:nvPr/>
        </p:nvSpPr>
        <p:spPr>
          <a:xfrm>
            <a:off x="5594831" y="5805017"/>
            <a:ext cx="275234" cy="189900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138215" y="0"/>
                </a:moveTo>
                <a:lnTo>
                  <a:pt x="0" y="69107"/>
                </a:lnTo>
                <a:lnTo>
                  <a:pt x="138215" y="138215"/>
                </a:lnTo>
                <a:lnTo>
                  <a:pt x="13821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657945"/>
            <a:ext cx="10172190" cy="436631"/>
          </a:xfrm>
          <a:custGeom>
            <a:avLst/>
            <a:gdLst/>
            <a:ahLst/>
            <a:cxnLst/>
            <a:rect l="l" t="t" r="r" b="b"/>
            <a:pathLst>
              <a:path w="12204700" h="523875">
                <a:moveTo>
                  <a:pt x="11942707" y="0"/>
                </a:moveTo>
                <a:lnTo>
                  <a:pt x="0" y="0"/>
                </a:lnTo>
                <a:lnTo>
                  <a:pt x="0" y="523544"/>
                </a:lnTo>
                <a:lnTo>
                  <a:pt x="11942707" y="523544"/>
                </a:lnTo>
                <a:lnTo>
                  <a:pt x="11989741" y="519326"/>
                </a:lnTo>
                <a:lnTo>
                  <a:pt x="12034018" y="507166"/>
                </a:lnTo>
                <a:lnTo>
                  <a:pt x="12074795" y="487804"/>
                </a:lnTo>
                <a:lnTo>
                  <a:pt x="12111333" y="461978"/>
                </a:lnTo>
                <a:lnTo>
                  <a:pt x="12142889" y="430428"/>
                </a:lnTo>
                <a:lnTo>
                  <a:pt x="12168723" y="393892"/>
                </a:lnTo>
                <a:lnTo>
                  <a:pt x="12188093" y="353112"/>
                </a:lnTo>
                <a:lnTo>
                  <a:pt x="12200259" y="308825"/>
                </a:lnTo>
                <a:lnTo>
                  <a:pt x="12204479" y="261772"/>
                </a:lnTo>
                <a:lnTo>
                  <a:pt x="12200259" y="214718"/>
                </a:lnTo>
                <a:lnTo>
                  <a:pt x="12188093" y="170431"/>
                </a:lnTo>
                <a:lnTo>
                  <a:pt x="12168723" y="129651"/>
                </a:lnTo>
                <a:lnTo>
                  <a:pt x="12142889" y="93116"/>
                </a:lnTo>
                <a:lnTo>
                  <a:pt x="12111333" y="61565"/>
                </a:lnTo>
                <a:lnTo>
                  <a:pt x="12074795" y="35739"/>
                </a:lnTo>
                <a:lnTo>
                  <a:pt x="12034018" y="16377"/>
                </a:lnTo>
                <a:lnTo>
                  <a:pt x="11989741" y="4217"/>
                </a:lnTo>
                <a:lnTo>
                  <a:pt x="11942707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0" y="6235807"/>
            <a:ext cx="10172190" cy="436631"/>
          </a:xfrm>
          <a:custGeom>
            <a:avLst/>
            <a:gdLst/>
            <a:ahLst/>
            <a:cxnLst/>
            <a:rect l="l" t="t" r="r" b="b"/>
            <a:pathLst>
              <a:path w="12204700" h="523875">
                <a:moveTo>
                  <a:pt x="11942707" y="0"/>
                </a:moveTo>
                <a:lnTo>
                  <a:pt x="0" y="0"/>
                </a:lnTo>
                <a:lnTo>
                  <a:pt x="0" y="523544"/>
                </a:lnTo>
                <a:lnTo>
                  <a:pt x="11942707" y="523544"/>
                </a:lnTo>
                <a:lnTo>
                  <a:pt x="11989741" y="519326"/>
                </a:lnTo>
                <a:lnTo>
                  <a:pt x="12034018" y="507166"/>
                </a:lnTo>
                <a:lnTo>
                  <a:pt x="12074795" y="487804"/>
                </a:lnTo>
                <a:lnTo>
                  <a:pt x="12111333" y="461978"/>
                </a:lnTo>
                <a:lnTo>
                  <a:pt x="12142889" y="430428"/>
                </a:lnTo>
                <a:lnTo>
                  <a:pt x="12168723" y="393892"/>
                </a:lnTo>
                <a:lnTo>
                  <a:pt x="12188093" y="353112"/>
                </a:lnTo>
                <a:lnTo>
                  <a:pt x="12200259" y="308825"/>
                </a:lnTo>
                <a:lnTo>
                  <a:pt x="12204479" y="261772"/>
                </a:lnTo>
                <a:lnTo>
                  <a:pt x="12200259" y="214718"/>
                </a:lnTo>
                <a:lnTo>
                  <a:pt x="12188093" y="170431"/>
                </a:lnTo>
                <a:lnTo>
                  <a:pt x="12168723" y="129651"/>
                </a:lnTo>
                <a:lnTo>
                  <a:pt x="12142889" y="93116"/>
                </a:lnTo>
                <a:lnTo>
                  <a:pt x="12111333" y="61565"/>
                </a:lnTo>
                <a:lnTo>
                  <a:pt x="12074795" y="35739"/>
                </a:lnTo>
                <a:lnTo>
                  <a:pt x="12034018" y="16377"/>
                </a:lnTo>
                <a:lnTo>
                  <a:pt x="11989741" y="4217"/>
                </a:lnTo>
                <a:lnTo>
                  <a:pt x="11942707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0" y="7813671"/>
            <a:ext cx="10172190" cy="436631"/>
          </a:xfrm>
          <a:custGeom>
            <a:avLst/>
            <a:gdLst/>
            <a:ahLst/>
            <a:cxnLst/>
            <a:rect l="l" t="t" r="r" b="b"/>
            <a:pathLst>
              <a:path w="12204700" h="523875">
                <a:moveTo>
                  <a:pt x="11942707" y="0"/>
                </a:moveTo>
                <a:lnTo>
                  <a:pt x="0" y="0"/>
                </a:lnTo>
                <a:lnTo>
                  <a:pt x="0" y="523544"/>
                </a:lnTo>
                <a:lnTo>
                  <a:pt x="11942707" y="523544"/>
                </a:lnTo>
                <a:lnTo>
                  <a:pt x="11989741" y="519326"/>
                </a:lnTo>
                <a:lnTo>
                  <a:pt x="12034018" y="507166"/>
                </a:lnTo>
                <a:lnTo>
                  <a:pt x="12074795" y="487804"/>
                </a:lnTo>
                <a:lnTo>
                  <a:pt x="12111333" y="461978"/>
                </a:lnTo>
                <a:lnTo>
                  <a:pt x="12142889" y="430428"/>
                </a:lnTo>
                <a:lnTo>
                  <a:pt x="12168723" y="393892"/>
                </a:lnTo>
                <a:lnTo>
                  <a:pt x="12188093" y="353112"/>
                </a:lnTo>
                <a:lnTo>
                  <a:pt x="12200259" y="308825"/>
                </a:lnTo>
                <a:lnTo>
                  <a:pt x="12204479" y="261772"/>
                </a:lnTo>
                <a:lnTo>
                  <a:pt x="12200259" y="214718"/>
                </a:lnTo>
                <a:lnTo>
                  <a:pt x="12188093" y="170431"/>
                </a:lnTo>
                <a:lnTo>
                  <a:pt x="12168723" y="129651"/>
                </a:lnTo>
                <a:lnTo>
                  <a:pt x="12142889" y="93116"/>
                </a:lnTo>
                <a:lnTo>
                  <a:pt x="12111333" y="61565"/>
                </a:lnTo>
                <a:lnTo>
                  <a:pt x="12074795" y="35739"/>
                </a:lnTo>
                <a:lnTo>
                  <a:pt x="12034018" y="16377"/>
                </a:lnTo>
                <a:lnTo>
                  <a:pt x="11989741" y="4217"/>
                </a:lnTo>
                <a:lnTo>
                  <a:pt x="11942707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43056"/>
                </a:lnTo>
                <a:lnTo>
                  <a:pt x="3775078" y="8643056"/>
                </a:lnTo>
                <a:lnTo>
                  <a:pt x="3728025" y="8638839"/>
                </a:lnTo>
                <a:lnTo>
                  <a:pt x="3683738" y="8626680"/>
                </a:lnTo>
                <a:lnTo>
                  <a:pt x="3642957" y="8607318"/>
                </a:lnTo>
                <a:lnTo>
                  <a:pt x="3606422" y="8581493"/>
                </a:lnTo>
                <a:lnTo>
                  <a:pt x="3574872" y="8549944"/>
                </a:lnTo>
                <a:lnTo>
                  <a:pt x="3549046" y="8513409"/>
                </a:lnTo>
                <a:lnTo>
                  <a:pt x="3529683" y="8472628"/>
                </a:lnTo>
                <a:lnTo>
                  <a:pt x="3517524" y="8428340"/>
                </a:lnTo>
                <a:lnTo>
                  <a:pt x="3513306" y="8381284"/>
                </a:lnTo>
                <a:lnTo>
                  <a:pt x="3517524" y="8334230"/>
                </a:lnTo>
                <a:lnTo>
                  <a:pt x="3529683" y="8289943"/>
                </a:lnTo>
                <a:lnTo>
                  <a:pt x="3549046" y="8249163"/>
                </a:lnTo>
                <a:lnTo>
                  <a:pt x="3574872" y="8212628"/>
                </a:lnTo>
                <a:lnTo>
                  <a:pt x="3606422" y="8181077"/>
                </a:lnTo>
                <a:lnTo>
                  <a:pt x="3642957" y="8155251"/>
                </a:lnTo>
                <a:lnTo>
                  <a:pt x="3683738" y="8135889"/>
                </a:lnTo>
                <a:lnTo>
                  <a:pt x="3728025" y="8123729"/>
                </a:lnTo>
                <a:lnTo>
                  <a:pt x="3775078" y="8119511"/>
                </a:lnTo>
                <a:lnTo>
                  <a:pt x="20104099" y="8119511"/>
                </a:lnTo>
                <a:lnTo>
                  <a:pt x="20104099" y="6749794"/>
                </a:lnTo>
                <a:lnTo>
                  <a:pt x="3775078" y="6749794"/>
                </a:lnTo>
                <a:lnTo>
                  <a:pt x="3728025" y="6745576"/>
                </a:lnTo>
                <a:lnTo>
                  <a:pt x="3683738" y="6733417"/>
                </a:lnTo>
                <a:lnTo>
                  <a:pt x="3642957" y="6714054"/>
                </a:lnTo>
                <a:lnTo>
                  <a:pt x="3606422" y="6688228"/>
                </a:lnTo>
                <a:lnTo>
                  <a:pt x="3574872" y="6656678"/>
                </a:lnTo>
                <a:lnTo>
                  <a:pt x="3549046" y="6620143"/>
                </a:lnTo>
                <a:lnTo>
                  <a:pt x="3529683" y="6579362"/>
                </a:lnTo>
                <a:lnTo>
                  <a:pt x="3517524" y="6535075"/>
                </a:lnTo>
                <a:lnTo>
                  <a:pt x="3513306" y="6488022"/>
                </a:lnTo>
                <a:lnTo>
                  <a:pt x="3517524" y="6440968"/>
                </a:lnTo>
                <a:lnTo>
                  <a:pt x="3529683" y="6396682"/>
                </a:lnTo>
                <a:lnTo>
                  <a:pt x="3549046" y="6355901"/>
                </a:lnTo>
                <a:lnTo>
                  <a:pt x="3574872" y="6319366"/>
                </a:lnTo>
                <a:lnTo>
                  <a:pt x="3606422" y="6287816"/>
                </a:lnTo>
                <a:lnTo>
                  <a:pt x="3642957" y="6261990"/>
                </a:lnTo>
                <a:lnTo>
                  <a:pt x="3683738" y="6242627"/>
                </a:lnTo>
                <a:lnTo>
                  <a:pt x="3728025" y="6230467"/>
                </a:lnTo>
                <a:lnTo>
                  <a:pt x="3775078" y="6226250"/>
                </a:lnTo>
                <a:lnTo>
                  <a:pt x="20104099" y="6226250"/>
                </a:lnTo>
                <a:lnTo>
                  <a:pt x="20104099" y="4856857"/>
                </a:lnTo>
                <a:lnTo>
                  <a:pt x="3775078" y="4856857"/>
                </a:lnTo>
                <a:lnTo>
                  <a:pt x="3728025" y="4852639"/>
                </a:lnTo>
                <a:lnTo>
                  <a:pt x="3683738" y="4840480"/>
                </a:lnTo>
                <a:lnTo>
                  <a:pt x="3642957" y="4821117"/>
                </a:lnTo>
                <a:lnTo>
                  <a:pt x="3606422" y="4795291"/>
                </a:lnTo>
                <a:lnTo>
                  <a:pt x="3574872" y="4763741"/>
                </a:lnTo>
                <a:lnTo>
                  <a:pt x="3549046" y="4727206"/>
                </a:lnTo>
                <a:lnTo>
                  <a:pt x="3529683" y="4686425"/>
                </a:lnTo>
                <a:lnTo>
                  <a:pt x="3517524" y="4642138"/>
                </a:lnTo>
                <a:lnTo>
                  <a:pt x="3513306" y="4595085"/>
                </a:lnTo>
                <a:lnTo>
                  <a:pt x="3517524" y="4548031"/>
                </a:lnTo>
                <a:lnTo>
                  <a:pt x="3529683" y="4503744"/>
                </a:lnTo>
                <a:lnTo>
                  <a:pt x="3549046" y="4462964"/>
                </a:lnTo>
                <a:lnTo>
                  <a:pt x="3574872" y="4426429"/>
                </a:lnTo>
                <a:lnTo>
                  <a:pt x="3606422" y="4394879"/>
                </a:lnTo>
                <a:lnTo>
                  <a:pt x="3642957" y="4369052"/>
                </a:lnTo>
                <a:lnTo>
                  <a:pt x="3683738" y="4349690"/>
                </a:lnTo>
                <a:lnTo>
                  <a:pt x="3728025" y="4337530"/>
                </a:lnTo>
                <a:lnTo>
                  <a:pt x="3775078" y="4333313"/>
                </a:lnTo>
                <a:lnTo>
                  <a:pt x="20104099" y="433331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119511"/>
                </a:moveTo>
                <a:lnTo>
                  <a:pt x="16318560" y="8119511"/>
                </a:lnTo>
                <a:lnTo>
                  <a:pt x="16365622" y="8123729"/>
                </a:lnTo>
                <a:lnTo>
                  <a:pt x="16409913" y="8135889"/>
                </a:lnTo>
                <a:lnTo>
                  <a:pt x="16450695" y="8155251"/>
                </a:lnTo>
                <a:lnTo>
                  <a:pt x="16487229" y="8181077"/>
                </a:lnTo>
                <a:lnTo>
                  <a:pt x="16518777" y="8212628"/>
                </a:lnTo>
                <a:lnTo>
                  <a:pt x="16544599" y="8249163"/>
                </a:lnTo>
                <a:lnTo>
                  <a:pt x="16563959" y="8289943"/>
                </a:lnTo>
                <a:lnTo>
                  <a:pt x="16576116" y="8334230"/>
                </a:lnTo>
                <a:lnTo>
                  <a:pt x="16580332" y="8381284"/>
                </a:lnTo>
                <a:lnTo>
                  <a:pt x="16576116" y="8428340"/>
                </a:lnTo>
                <a:lnTo>
                  <a:pt x="16563959" y="8472629"/>
                </a:lnTo>
                <a:lnTo>
                  <a:pt x="16544599" y="8513411"/>
                </a:lnTo>
                <a:lnTo>
                  <a:pt x="16518777" y="8549947"/>
                </a:lnTo>
                <a:lnTo>
                  <a:pt x="16487229" y="8581498"/>
                </a:lnTo>
                <a:lnTo>
                  <a:pt x="16450695" y="8607323"/>
                </a:lnTo>
                <a:lnTo>
                  <a:pt x="16409913" y="8626684"/>
                </a:lnTo>
                <a:lnTo>
                  <a:pt x="16365622" y="8638841"/>
                </a:lnTo>
                <a:lnTo>
                  <a:pt x="16318560" y="8643056"/>
                </a:lnTo>
                <a:lnTo>
                  <a:pt x="20104099" y="8643056"/>
                </a:lnTo>
                <a:lnTo>
                  <a:pt x="20104099" y="8119511"/>
                </a:lnTo>
                <a:close/>
              </a:path>
              <a:path w="20104100" h="12565380">
                <a:moveTo>
                  <a:pt x="20104099" y="6226250"/>
                </a:moveTo>
                <a:lnTo>
                  <a:pt x="16318560" y="6226250"/>
                </a:lnTo>
                <a:lnTo>
                  <a:pt x="16365622" y="6230467"/>
                </a:lnTo>
                <a:lnTo>
                  <a:pt x="16409913" y="6242627"/>
                </a:lnTo>
                <a:lnTo>
                  <a:pt x="16450695" y="6261990"/>
                </a:lnTo>
                <a:lnTo>
                  <a:pt x="16487229" y="6287816"/>
                </a:lnTo>
                <a:lnTo>
                  <a:pt x="16518777" y="6319366"/>
                </a:lnTo>
                <a:lnTo>
                  <a:pt x="16544599" y="6355901"/>
                </a:lnTo>
                <a:lnTo>
                  <a:pt x="16563959" y="6396682"/>
                </a:lnTo>
                <a:lnTo>
                  <a:pt x="16576116" y="6440968"/>
                </a:lnTo>
                <a:lnTo>
                  <a:pt x="16580332" y="6488022"/>
                </a:lnTo>
                <a:lnTo>
                  <a:pt x="16576116" y="6535075"/>
                </a:lnTo>
                <a:lnTo>
                  <a:pt x="16563959" y="6579362"/>
                </a:lnTo>
                <a:lnTo>
                  <a:pt x="16544599" y="6620143"/>
                </a:lnTo>
                <a:lnTo>
                  <a:pt x="16518777" y="6656678"/>
                </a:lnTo>
                <a:lnTo>
                  <a:pt x="16487229" y="6688228"/>
                </a:lnTo>
                <a:lnTo>
                  <a:pt x="16450695" y="6714054"/>
                </a:lnTo>
                <a:lnTo>
                  <a:pt x="16409913" y="6733417"/>
                </a:lnTo>
                <a:lnTo>
                  <a:pt x="16365622" y="6745576"/>
                </a:lnTo>
                <a:lnTo>
                  <a:pt x="16318560" y="6749794"/>
                </a:lnTo>
                <a:lnTo>
                  <a:pt x="20104099" y="6749794"/>
                </a:lnTo>
                <a:lnTo>
                  <a:pt x="20104099" y="6226250"/>
                </a:lnTo>
                <a:close/>
              </a:path>
              <a:path w="20104100" h="12565380">
                <a:moveTo>
                  <a:pt x="20104099" y="4333313"/>
                </a:moveTo>
                <a:lnTo>
                  <a:pt x="16318560" y="4333313"/>
                </a:lnTo>
                <a:lnTo>
                  <a:pt x="16365622" y="4337530"/>
                </a:lnTo>
                <a:lnTo>
                  <a:pt x="16409913" y="4349690"/>
                </a:lnTo>
                <a:lnTo>
                  <a:pt x="16450695" y="4369052"/>
                </a:lnTo>
                <a:lnTo>
                  <a:pt x="16487229" y="4394879"/>
                </a:lnTo>
                <a:lnTo>
                  <a:pt x="16518777" y="4426429"/>
                </a:lnTo>
                <a:lnTo>
                  <a:pt x="16544599" y="4462964"/>
                </a:lnTo>
                <a:lnTo>
                  <a:pt x="16563959" y="4503744"/>
                </a:lnTo>
                <a:lnTo>
                  <a:pt x="16576116" y="4548031"/>
                </a:lnTo>
                <a:lnTo>
                  <a:pt x="16580332" y="4595085"/>
                </a:lnTo>
                <a:lnTo>
                  <a:pt x="16576116" y="4642138"/>
                </a:lnTo>
                <a:lnTo>
                  <a:pt x="16563959" y="4686425"/>
                </a:lnTo>
                <a:lnTo>
                  <a:pt x="16544599" y="4727206"/>
                </a:lnTo>
                <a:lnTo>
                  <a:pt x="16518777" y="4763741"/>
                </a:lnTo>
                <a:lnTo>
                  <a:pt x="16487229" y="4795291"/>
                </a:lnTo>
                <a:lnTo>
                  <a:pt x="16450695" y="4821117"/>
                </a:lnTo>
                <a:lnTo>
                  <a:pt x="16409913" y="4840480"/>
                </a:lnTo>
                <a:lnTo>
                  <a:pt x="16365622" y="4852639"/>
                </a:lnTo>
                <a:lnTo>
                  <a:pt x="16318560" y="4856857"/>
                </a:lnTo>
                <a:lnTo>
                  <a:pt x="20104099" y="4856857"/>
                </a:lnTo>
                <a:lnTo>
                  <a:pt x="20104099" y="433331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87232"/>
                </a:lnTo>
                <a:lnTo>
                  <a:pt x="3774754" y="8687232"/>
                </a:lnTo>
                <a:lnTo>
                  <a:pt x="3725500" y="8683258"/>
                </a:lnTo>
                <a:lnTo>
                  <a:pt x="3678776" y="8671752"/>
                </a:lnTo>
                <a:lnTo>
                  <a:pt x="3635208" y="8653338"/>
                </a:lnTo>
                <a:lnTo>
                  <a:pt x="3595420" y="8628644"/>
                </a:lnTo>
                <a:lnTo>
                  <a:pt x="3560038" y="8598293"/>
                </a:lnTo>
                <a:lnTo>
                  <a:pt x="3529687" y="8562911"/>
                </a:lnTo>
                <a:lnTo>
                  <a:pt x="3504992" y="8523123"/>
                </a:lnTo>
                <a:lnTo>
                  <a:pt x="3486579" y="8479554"/>
                </a:lnTo>
                <a:lnTo>
                  <a:pt x="3475072" y="8432831"/>
                </a:lnTo>
                <a:lnTo>
                  <a:pt x="3471098" y="8383577"/>
                </a:lnTo>
                <a:lnTo>
                  <a:pt x="3475072" y="8334323"/>
                </a:lnTo>
                <a:lnTo>
                  <a:pt x="3486579" y="8287599"/>
                </a:lnTo>
                <a:lnTo>
                  <a:pt x="3504992" y="8244031"/>
                </a:lnTo>
                <a:lnTo>
                  <a:pt x="3529687" y="8204243"/>
                </a:lnTo>
                <a:lnTo>
                  <a:pt x="3560038" y="8168861"/>
                </a:lnTo>
                <a:lnTo>
                  <a:pt x="3595420" y="8138510"/>
                </a:lnTo>
                <a:lnTo>
                  <a:pt x="3635208" y="8113815"/>
                </a:lnTo>
                <a:lnTo>
                  <a:pt x="3678776" y="8095402"/>
                </a:lnTo>
                <a:lnTo>
                  <a:pt x="3725500" y="8083895"/>
                </a:lnTo>
                <a:lnTo>
                  <a:pt x="3774754" y="8079921"/>
                </a:lnTo>
                <a:lnTo>
                  <a:pt x="20104099" y="8079921"/>
                </a:lnTo>
                <a:lnTo>
                  <a:pt x="20104099" y="6790369"/>
                </a:lnTo>
                <a:lnTo>
                  <a:pt x="3774754" y="6790369"/>
                </a:lnTo>
                <a:lnTo>
                  <a:pt x="3725500" y="6786394"/>
                </a:lnTo>
                <a:lnTo>
                  <a:pt x="3678776" y="6774888"/>
                </a:lnTo>
                <a:lnTo>
                  <a:pt x="3635208" y="6756475"/>
                </a:lnTo>
                <a:lnTo>
                  <a:pt x="3595420" y="6731780"/>
                </a:lnTo>
                <a:lnTo>
                  <a:pt x="3560038" y="6701429"/>
                </a:lnTo>
                <a:lnTo>
                  <a:pt x="3529687" y="6666047"/>
                </a:lnTo>
                <a:lnTo>
                  <a:pt x="3504992" y="6626259"/>
                </a:lnTo>
                <a:lnTo>
                  <a:pt x="3486579" y="6582691"/>
                </a:lnTo>
                <a:lnTo>
                  <a:pt x="3475072" y="6535967"/>
                </a:lnTo>
                <a:lnTo>
                  <a:pt x="3471098" y="6486713"/>
                </a:lnTo>
                <a:lnTo>
                  <a:pt x="3475072" y="6437459"/>
                </a:lnTo>
                <a:lnTo>
                  <a:pt x="3486579" y="6390735"/>
                </a:lnTo>
                <a:lnTo>
                  <a:pt x="3504992" y="6347167"/>
                </a:lnTo>
                <a:lnTo>
                  <a:pt x="3529687" y="6307379"/>
                </a:lnTo>
                <a:lnTo>
                  <a:pt x="3560038" y="6271997"/>
                </a:lnTo>
                <a:lnTo>
                  <a:pt x="3595420" y="6241646"/>
                </a:lnTo>
                <a:lnTo>
                  <a:pt x="3635208" y="6216951"/>
                </a:lnTo>
                <a:lnTo>
                  <a:pt x="3678776" y="6198538"/>
                </a:lnTo>
                <a:lnTo>
                  <a:pt x="3725500" y="6187032"/>
                </a:lnTo>
                <a:lnTo>
                  <a:pt x="3774754" y="6183057"/>
                </a:lnTo>
                <a:lnTo>
                  <a:pt x="20104099" y="6183057"/>
                </a:lnTo>
                <a:lnTo>
                  <a:pt x="20104099" y="4900374"/>
                </a:lnTo>
                <a:lnTo>
                  <a:pt x="3774754" y="4900374"/>
                </a:lnTo>
                <a:lnTo>
                  <a:pt x="3725500" y="4896399"/>
                </a:lnTo>
                <a:lnTo>
                  <a:pt x="3678776" y="4884893"/>
                </a:lnTo>
                <a:lnTo>
                  <a:pt x="3635208" y="4866480"/>
                </a:lnTo>
                <a:lnTo>
                  <a:pt x="3595420" y="4841785"/>
                </a:lnTo>
                <a:lnTo>
                  <a:pt x="3560038" y="4811434"/>
                </a:lnTo>
                <a:lnTo>
                  <a:pt x="3529687" y="4776052"/>
                </a:lnTo>
                <a:lnTo>
                  <a:pt x="3504992" y="4736264"/>
                </a:lnTo>
                <a:lnTo>
                  <a:pt x="3486579" y="4692696"/>
                </a:lnTo>
                <a:lnTo>
                  <a:pt x="3475072" y="4645972"/>
                </a:lnTo>
                <a:lnTo>
                  <a:pt x="3471098" y="4596718"/>
                </a:lnTo>
                <a:lnTo>
                  <a:pt x="3475072" y="4547464"/>
                </a:lnTo>
                <a:lnTo>
                  <a:pt x="3486579" y="4500741"/>
                </a:lnTo>
                <a:lnTo>
                  <a:pt x="3504992" y="4457172"/>
                </a:lnTo>
                <a:lnTo>
                  <a:pt x="3529687" y="4417384"/>
                </a:lnTo>
                <a:lnTo>
                  <a:pt x="3560038" y="4382002"/>
                </a:lnTo>
                <a:lnTo>
                  <a:pt x="3595420" y="4351651"/>
                </a:lnTo>
                <a:lnTo>
                  <a:pt x="3635208" y="4326957"/>
                </a:lnTo>
                <a:lnTo>
                  <a:pt x="3678776" y="4308543"/>
                </a:lnTo>
                <a:lnTo>
                  <a:pt x="3725500" y="4297037"/>
                </a:lnTo>
                <a:lnTo>
                  <a:pt x="3774754" y="4293063"/>
                </a:lnTo>
                <a:lnTo>
                  <a:pt x="20104099" y="429306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079921"/>
                </a:moveTo>
                <a:lnTo>
                  <a:pt x="16318874" y="8079921"/>
                </a:lnTo>
                <a:lnTo>
                  <a:pt x="16368138" y="8083895"/>
                </a:lnTo>
                <a:lnTo>
                  <a:pt x="16414868" y="8095402"/>
                </a:lnTo>
                <a:lnTo>
                  <a:pt x="16458439" y="8113815"/>
                </a:lnTo>
                <a:lnTo>
                  <a:pt x="16498226" y="8138510"/>
                </a:lnTo>
                <a:lnTo>
                  <a:pt x="16533606" y="8168861"/>
                </a:lnTo>
                <a:lnTo>
                  <a:pt x="16563953" y="8204243"/>
                </a:lnTo>
                <a:lnTo>
                  <a:pt x="16588644" y="8244031"/>
                </a:lnTo>
                <a:lnTo>
                  <a:pt x="16607053" y="8287599"/>
                </a:lnTo>
                <a:lnTo>
                  <a:pt x="16618557" y="8334323"/>
                </a:lnTo>
                <a:lnTo>
                  <a:pt x="16622530" y="8383577"/>
                </a:lnTo>
                <a:lnTo>
                  <a:pt x="16618557" y="8432831"/>
                </a:lnTo>
                <a:lnTo>
                  <a:pt x="16607053" y="8479554"/>
                </a:lnTo>
                <a:lnTo>
                  <a:pt x="16588644" y="8523123"/>
                </a:lnTo>
                <a:lnTo>
                  <a:pt x="16563953" y="8562911"/>
                </a:lnTo>
                <a:lnTo>
                  <a:pt x="16533606" y="8598293"/>
                </a:lnTo>
                <a:lnTo>
                  <a:pt x="16498226" y="8628644"/>
                </a:lnTo>
                <a:lnTo>
                  <a:pt x="16458439" y="8653338"/>
                </a:lnTo>
                <a:lnTo>
                  <a:pt x="16414868" y="8671752"/>
                </a:lnTo>
                <a:lnTo>
                  <a:pt x="16368138" y="8683258"/>
                </a:lnTo>
                <a:lnTo>
                  <a:pt x="16318874" y="8687232"/>
                </a:lnTo>
                <a:lnTo>
                  <a:pt x="20104099" y="8687232"/>
                </a:lnTo>
                <a:lnTo>
                  <a:pt x="20104099" y="8079921"/>
                </a:lnTo>
                <a:close/>
              </a:path>
              <a:path w="20104100" h="12565380">
                <a:moveTo>
                  <a:pt x="20104099" y="6183057"/>
                </a:moveTo>
                <a:lnTo>
                  <a:pt x="16318874" y="6183057"/>
                </a:lnTo>
                <a:lnTo>
                  <a:pt x="16368138" y="6187032"/>
                </a:lnTo>
                <a:lnTo>
                  <a:pt x="16414868" y="6198538"/>
                </a:lnTo>
                <a:lnTo>
                  <a:pt x="16458439" y="6216951"/>
                </a:lnTo>
                <a:lnTo>
                  <a:pt x="16498226" y="6241646"/>
                </a:lnTo>
                <a:lnTo>
                  <a:pt x="16533606" y="6271997"/>
                </a:lnTo>
                <a:lnTo>
                  <a:pt x="16563953" y="6307379"/>
                </a:lnTo>
                <a:lnTo>
                  <a:pt x="16588644" y="6347167"/>
                </a:lnTo>
                <a:lnTo>
                  <a:pt x="16607053" y="6390735"/>
                </a:lnTo>
                <a:lnTo>
                  <a:pt x="16618557" y="6437459"/>
                </a:lnTo>
                <a:lnTo>
                  <a:pt x="16622530" y="6486713"/>
                </a:lnTo>
                <a:lnTo>
                  <a:pt x="16618557" y="6535967"/>
                </a:lnTo>
                <a:lnTo>
                  <a:pt x="16607053" y="6582691"/>
                </a:lnTo>
                <a:lnTo>
                  <a:pt x="16588644" y="6626259"/>
                </a:lnTo>
                <a:lnTo>
                  <a:pt x="16563953" y="6666047"/>
                </a:lnTo>
                <a:lnTo>
                  <a:pt x="16533606" y="6701429"/>
                </a:lnTo>
                <a:lnTo>
                  <a:pt x="16498226" y="6731780"/>
                </a:lnTo>
                <a:lnTo>
                  <a:pt x="16458439" y="6756475"/>
                </a:lnTo>
                <a:lnTo>
                  <a:pt x="16414868" y="6774888"/>
                </a:lnTo>
                <a:lnTo>
                  <a:pt x="16368138" y="6786394"/>
                </a:lnTo>
                <a:lnTo>
                  <a:pt x="16318874" y="6790369"/>
                </a:lnTo>
                <a:lnTo>
                  <a:pt x="20104099" y="6790369"/>
                </a:lnTo>
                <a:lnTo>
                  <a:pt x="20104099" y="6183057"/>
                </a:lnTo>
                <a:close/>
              </a:path>
              <a:path w="20104100" h="12565380">
                <a:moveTo>
                  <a:pt x="20104099" y="4293063"/>
                </a:moveTo>
                <a:lnTo>
                  <a:pt x="16318874" y="4293063"/>
                </a:lnTo>
                <a:lnTo>
                  <a:pt x="16368138" y="4297037"/>
                </a:lnTo>
                <a:lnTo>
                  <a:pt x="16414868" y="4308543"/>
                </a:lnTo>
                <a:lnTo>
                  <a:pt x="16458439" y="4326957"/>
                </a:lnTo>
                <a:lnTo>
                  <a:pt x="16498226" y="4351651"/>
                </a:lnTo>
                <a:lnTo>
                  <a:pt x="16533606" y="4382002"/>
                </a:lnTo>
                <a:lnTo>
                  <a:pt x="16563953" y="4417384"/>
                </a:lnTo>
                <a:lnTo>
                  <a:pt x="16588644" y="4457172"/>
                </a:lnTo>
                <a:lnTo>
                  <a:pt x="16607053" y="4500741"/>
                </a:lnTo>
                <a:lnTo>
                  <a:pt x="16618557" y="4547464"/>
                </a:lnTo>
                <a:lnTo>
                  <a:pt x="16622530" y="4596718"/>
                </a:lnTo>
                <a:lnTo>
                  <a:pt x="16618557" y="4645972"/>
                </a:lnTo>
                <a:lnTo>
                  <a:pt x="16607053" y="4692696"/>
                </a:lnTo>
                <a:lnTo>
                  <a:pt x="16588644" y="4736264"/>
                </a:lnTo>
                <a:lnTo>
                  <a:pt x="16563953" y="4776052"/>
                </a:lnTo>
                <a:lnTo>
                  <a:pt x="16533606" y="4811434"/>
                </a:lnTo>
                <a:lnTo>
                  <a:pt x="16498226" y="4841785"/>
                </a:lnTo>
                <a:lnTo>
                  <a:pt x="16458439" y="4866480"/>
                </a:lnTo>
                <a:lnTo>
                  <a:pt x="16414868" y="4884893"/>
                </a:lnTo>
                <a:lnTo>
                  <a:pt x="16368138" y="4896399"/>
                </a:lnTo>
                <a:lnTo>
                  <a:pt x="16318874" y="4900374"/>
                </a:lnTo>
                <a:lnTo>
                  <a:pt x="20104099" y="4900374"/>
                </a:lnTo>
                <a:lnTo>
                  <a:pt x="20104099" y="42930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6822747" y="5594015"/>
            <a:ext cx="327129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512644" y="6164611"/>
            <a:ext cx="879085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83" dirty="0">
                <a:solidFill>
                  <a:srgbClr val="FFFFFF"/>
                </a:solidFill>
                <a:latin typeface="Arial Narrow"/>
                <a:cs typeface="Arial Narrow"/>
              </a:rPr>
              <a:t>M</a:t>
            </a:r>
            <a:r>
              <a:rPr sz="3292" spc="167" dirty="0">
                <a:solidFill>
                  <a:srgbClr val="FFFFFF"/>
                </a:solidFill>
                <a:latin typeface="Arial Narrow"/>
                <a:cs typeface="Arial Narrow"/>
              </a:rPr>
              <a:t>o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r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77750" y="6161277"/>
            <a:ext cx="70178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108" dirty="0">
                <a:solidFill>
                  <a:srgbClr val="FFFFFF"/>
                </a:solidFill>
                <a:latin typeface="Arial Narrow"/>
                <a:cs typeface="Arial Narrow"/>
              </a:rPr>
              <a:t>L</a:t>
            </a:r>
            <a:r>
              <a:rPr sz="3292" spc="3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r>
              <a:rPr sz="3292" spc="-146" dirty="0">
                <a:solidFill>
                  <a:srgbClr val="FFFFFF"/>
                </a:solidFill>
                <a:latin typeface="Arial Narrow"/>
                <a:cs typeface="Arial Narrow"/>
              </a:rPr>
              <a:t>ss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40924" y="7173623"/>
            <a:ext cx="2859010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Method</a:t>
            </a:r>
            <a:r>
              <a:rPr sz="3292" spc="-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Dispatch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207719" y="7738398"/>
            <a:ext cx="1488781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08" dirty="0">
                <a:solidFill>
                  <a:srgbClr val="FFFFFF"/>
                </a:solidFill>
                <a:latin typeface="Arial Narrow"/>
                <a:cs typeface="Arial Narrow"/>
              </a:rPr>
              <a:t>D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ynamic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73025" y="7740886"/>
            <a:ext cx="918249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1" dirty="0">
                <a:solidFill>
                  <a:srgbClr val="FFFFFF"/>
                </a:solidFill>
                <a:latin typeface="Arial Narrow"/>
                <a:cs typeface="Arial Narrow"/>
              </a:rPr>
              <a:t>t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tic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25640" y="4014407"/>
            <a:ext cx="1670314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21" dirty="0">
                <a:solidFill>
                  <a:srgbClr val="FFFFFF"/>
                </a:solidFill>
                <a:latin typeface="Arial Narrow"/>
                <a:cs typeface="Arial Narrow"/>
              </a:rPr>
              <a:t>llo</a:t>
            </a:r>
            <a:r>
              <a:rPr sz="3292" spc="25" dirty="0">
                <a:solidFill>
                  <a:srgbClr val="FFFFFF"/>
                </a:solidFill>
                <a:latin typeface="Arial Narrow"/>
                <a:cs typeface="Arial Narrow"/>
              </a:rPr>
              <a:t>c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91" dirty="0">
                <a:solidFill>
                  <a:srgbClr val="FFFFFF"/>
                </a:solidFill>
                <a:latin typeface="Arial Narrow"/>
                <a:cs typeface="Arial Narrow"/>
              </a:rPr>
              <a:t>tion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4506361" y="4582088"/>
            <a:ext cx="891257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H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eap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490479" y="4581670"/>
            <a:ext cx="881202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tack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29" dirty="0"/>
              <a:t>Dimensions </a:t>
            </a:r>
            <a:r>
              <a:rPr spc="308" dirty="0"/>
              <a:t>of</a:t>
            </a:r>
            <a:r>
              <a:rPr spc="-479" dirty="0"/>
              <a:t> </a:t>
            </a:r>
            <a:r>
              <a:rPr spc="179" dirty="0"/>
              <a:t>Performance</a:t>
            </a:r>
          </a:p>
          <a:p>
            <a:pPr marL="44988">
              <a:spcBef>
                <a:spcPts val="567"/>
              </a:spcBef>
            </a:pPr>
            <a:r>
              <a:rPr sz="4918" spc="-100" dirty="0">
                <a:solidFill>
                  <a:srgbClr val="8E8E93"/>
                </a:solidFill>
              </a:rPr>
              <a:t>Class</a:t>
            </a:r>
            <a:endParaRPr sz="4918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657945"/>
            <a:ext cx="3376617" cy="436631"/>
          </a:xfrm>
          <a:custGeom>
            <a:avLst/>
            <a:gdLst/>
            <a:ahLst/>
            <a:cxnLst/>
            <a:rect l="l" t="t" r="r" b="b"/>
            <a:pathLst>
              <a:path w="4051300" h="523875">
                <a:moveTo>
                  <a:pt x="3789381" y="0"/>
                </a:moveTo>
                <a:lnTo>
                  <a:pt x="0" y="0"/>
                </a:lnTo>
                <a:lnTo>
                  <a:pt x="0" y="523544"/>
                </a:lnTo>
                <a:lnTo>
                  <a:pt x="3789381" y="523544"/>
                </a:lnTo>
                <a:lnTo>
                  <a:pt x="3836415" y="519326"/>
                </a:lnTo>
                <a:lnTo>
                  <a:pt x="3880692" y="507166"/>
                </a:lnTo>
                <a:lnTo>
                  <a:pt x="3921469" y="487804"/>
                </a:lnTo>
                <a:lnTo>
                  <a:pt x="3958007" y="461978"/>
                </a:lnTo>
                <a:lnTo>
                  <a:pt x="3989563" y="430428"/>
                </a:lnTo>
                <a:lnTo>
                  <a:pt x="4015397" y="393892"/>
                </a:lnTo>
                <a:lnTo>
                  <a:pt x="4034768" y="353112"/>
                </a:lnTo>
                <a:lnTo>
                  <a:pt x="4046933" y="308825"/>
                </a:lnTo>
                <a:lnTo>
                  <a:pt x="4051153" y="261772"/>
                </a:lnTo>
                <a:lnTo>
                  <a:pt x="4046933" y="214718"/>
                </a:lnTo>
                <a:lnTo>
                  <a:pt x="4034768" y="170431"/>
                </a:lnTo>
                <a:lnTo>
                  <a:pt x="4015397" y="129651"/>
                </a:lnTo>
                <a:lnTo>
                  <a:pt x="3989563" y="93116"/>
                </a:lnTo>
                <a:lnTo>
                  <a:pt x="3958007" y="61565"/>
                </a:lnTo>
                <a:lnTo>
                  <a:pt x="3921469" y="35739"/>
                </a:lnTo>
                <a:lnTo>
                  <a:pt x="3880692" y="16377"/>
                </a:lnTo>
                <a:lnTo>
                  <a:pt x="3836415" y="4217"/>
                </a:lnTo>
                <a:lnTo>
                  <a:pt x="3789381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0" y="6235807"/>
            <a:ext cx="3376617" cy="436631"/>
          </a:xfrm>
          <a:custGeom>
            <a:avLst/>
            <a:gdLst/>
            <a:ahLst/>
            <a:cxnLst/>
            <a:rect l="l" t="t" r="r" b="b"/>
            <a:pathLst>
              <a:path w="4051300" h="523875">
                <a:moveTo>
                  <a:pt x="3789381" y="0"/>
                </a:moveTo>
                <a:lnTo>
                  <a:pt x="0" y="0"/>
                </a:lnTo>
                <a:lnTo>
                  <a:pt x="0" y="523544"/>
                </a:lnTo>
                <a:lnTo>
                  <a:pt x="3789381" y="523544"/>
                </a:lnTo>
                <a:lnTo>
                  <a:pt x="3836415" y="519326"/>
                </a:lnTo>
                <a:lnTo>
                  <a:pt x="3880692" y="507166"/>
                </a:lnTo>
                <a:lnTo>
                  <a:pt x="3921469" y="487804"/>
                </a:lnTo>
                <a:lnTo>
                  <a:pt x="3958007" y="461978"/>
                </a:lnTo>
                <a:lnTo>
                  <a:pt x="3989563" y="430428"/>
                </a:lnTo>
                <a:lnTo>
                  <a:pt x="4015397" y="393892"/>
                </a:lnTo>
                <a:lnTo>
                  <a:pt x="4034768" y="353112"/>
                </a:lnTo>
                <a:lnTo>
                  <a:pt x="4046933" y="308825"/>
                </a:lnTo>
                <a:lnTo>
                  <a:pt x="4051153" y="261772"/>
                </a:lnTo>
                <a:lnTo>
                  <a:pt x="4046933" y="214718"/>
                </a:lnTo>
                <a:lnTo>
                  <a:pt x="4034768" y="170431"/>
                </a:lnTo>
                <a:lnTo>
                  <a:pt x="4015397" y="129651"/>
                </a:lnTo>
                <a:lnTo>
                  <a:pt x="3989563" y="93116"/>
                </a:lnTo>
                <a:lnTo>
                  <a:pt x="3958007" y="61565"/>
                </a:lnTo>
                <a:lnTo>
                  <a:pt x="3921469" y="35739"/>
                </a:lnTo>
                <a:lnTo>
                  <a:pt x="3880692" y="16377"/>
                </a:lnTo>
                <a:lnTo>
                  <a:pt x="3836415" y="4217"/>
                </a:lnTo>
                <a:lnTo>
                  <a:pt x="3789381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0" y="7813671"/>
            <a:ext cx="3376617" cy="436631"/>
          </a:xfrm>
          <a:custGeom>
            <a:avLst/>
            <a:gdLst/>
            <a:ahLst/>
            <a:cxnLst/>
            <a:rect l="l" t="t" r="r" b="b"/>
            <a:pathLst>
              <a:path w="4051300" h="523875">
                <a:moveTo>
                  <a:pt x="3789381" y="0"/>
                </a:moveTo>
                <a:lnTo>
                  <a:pt x="0" y="0"/>
                </a:lnTo>
                <a:lnTo>
                  <a:pt x="0" y="523544"/>
                </a:lnTo>
                <a:lnTo>
                  <a:pt x="3789381" y="523544"/>
                </a:lnTo>
                <a:lnTo>
                  <a:pt x="3836415" y="519326"/>
                </a:lnTo>
                <a:lnTo>
                  <a:pt x="3880692" y="507166"/>
                </a:lnTo>
                <a:lnTo>
                  <a:pt x="3921469" y="487804"/>
                </a:lnTo>
                <a:lnTo>
                  <a:pt x="3958007" y="461978"/>
                </a:lnTo>
                <a:lnTo>
                  <a:pt x="3989563" y="430428"/>
                </a:lnTo>
                <a:lnTo>
                  <a:pt x="4015397" y="393892"/>
                </a:lnTo>
                <a:lnTo>
                  <a:pt x="4034768" y="353112"/>
                </a:lnTo>
                <a:lnTo>
                  <a:pt x="4046933" y="308825"/>
                </a:lnTo>
                <a:lnTo>
                  <a:pt x="4051153" y="261772"/>
                </a:lnTo>
                <a:lnTo>
                  <a:pt x="4046933" y="214718"/>
                </a:lnTo>
                <a:lnTo>
                  <a:pt x="4034768" y="170431"/>
                </a:lnTo>
                <a:lnTo>
                  <a:pt x="4015397" y="129651"/>
                </a:lnTo>
                <a:lnTo>
                  <a:pt x="3989563" y="93116"/>
                </a:lnTo>
                <a:lnTo>
                  <a:pt x="3958007" y="61565"/>
                </a:lnTo>
                <a:lnTo>
                  <a:pt x="3921469" y="35739"/>
                </a:lnTo>
                <a:lnTo>
                  <a:pt x="3880692" y="16377"/>
                </a:lnTo>
                <a:lnTo>
                  <a:pt x="3836415" y="4217"/>
                </a:lnTo>
                <a:lnTo>
                  <a:pt x="3789381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43056"/>
                </a:lnTo>
                <a:lnTo>
                  <a:pt x="3775078" y="8643056"/>
                </a:lnTo>
                <a:lnTo>
                  <a:pt x="3728025" y="8638839"/>
                </a:lnTo>
                <a:lnTo>
                  <a:pt x="3683738" y="8626680"/>
                </a:lnTo>
                <a:lnTo>
                  <a:pt x="3642957" y="8607318"/>
                </a:lnTo>
                <a:lnTo>
                  <a:pt x="3606422" y="8581493"/>
                </a:lnTo>
                <a:lnTo>
                  <a:pt x="3574872" y="8549944"/>
                </a:lnTo>
                <a:lnTo>
                  <a:pt x="3549046" y="8513409"/>
                </a:lnTo>
                <a:lnTo>
                  <a:pt x="3529683" y="8472628"/>
                </a:lnTo>
                <a:lnTo>
                  <a:pt x="3517524" y="8428340"/>
                </a:lnTo>
                <a:lnTo>
                  <a:pt x="3513306" y="8381284"/>
                </a:lnTo>
                <a:lnTo>
                  <a:pt x="3517524" y="8334230"/>
                </a:lnTo>
                <a:lnTo>
                  <a:pt x="3529683" y="8289943"/>
                </a:lnTo>
                <a:lnTo>
                  <a:pt x="3549046" y="8249163"/>
                </a:lnTo>
                <a:lnTo>
                  <a:pt x="3574872" y="8212628"/>
                </a:lnTo>
                <a:lnTo>
                  <a:pt x="3606422" y="8181077"/>
                </a:lnTo>
                <a:lnTo>
                  <a:pt x="3642957" y="8155251"/>
                </a:lnTo>
                <a:lnTo>
                  <a:pt x="3683738" y="8135889"/>
                </a:lnTo>
                <a:lnTo>
                  <a:pt x="3728025" y="8123729"/>
                </a:lnTo>
                <a:lnTo>
                  <a:pt x="3775078" y="8119511"/>
                </a:lnTo>
                <a:lnTo>
                  <a:pt x="20104099" y="8119511"/>
                </a:lnTo>
                <a:lnTo>
                  <a:pt x="20104099" y="6749794"/>
                </a:lnTo>
                <a:lnTo>
                  <a:pt x="3775078" y="6749794"/>
                </a:lnTo>
                <a:lnTo>
                  <a:pt x="3728025" y="6745576"/>
                </a:lnTo>
                <a:lnTo>
                  <a:pt x="3683738" y="6733417"/>
                </a:lnTo>
                <a:lnTo>
                  <a:pt x="3642957" y="6714054"/>
                </a:lnTo>
                <a:lnTo>
                  <a:pt x="3606422" y="6688228"/>
                </a:lnTo>
                <a:lnTo>
                  <a:pt x="3574872" y="6656678"/>
                </a:lnTo>
                <a:lnTo>
                  <a:pt x="3549046" y="6620143"/>
                </a:lnTo>
                <a:lnTo>
                  <a:pt x="3529683" y="6579362"/>
                </a:lnTo>
                <a:lnTo>
                  <a:pt x="3517524" y="6535075"/>
                </a:lnTo>
                <a:lnTo>
                  <a:pt x="3513306" y="6488022"/>
                </a:lnTo>
                <a:lnTo>
                  <a:pt x="3517524" y="6440968"/>
                </a:lnTo>
                <a:lnTo>
                  <a:pt x="3529683" y="6396682"/>
                </a:lnTo>
                <a:lnTo>
                  <a:pt x="3549046" y="6355901"/>
                </a:lnTo>
                <a:lnTo>
                  <a:pt x="3574872" y="6319366"/>
                </a:lnTo>
                <a:lnTo>
                  <a:pt x="3606422" y="6287816"/>
                </a:lnTo>
                <a:lnTo>
                  <a:pt x="3642957" y="6261990"/>
                </a:lnTo>
                <a:lnTo>
                  <a:pt x="3683738" y="6242627"/>
                </a:lnTo>
                <a:lnTo>
                  <a:pt x="3728025" y="6230467"/>
                </a:lnTo>
                <a:lnTo>
                  <a:pt x="3775078" y="6226250"/>
                </a:lnTo>
                <a:lnTo>
                  <a:pt x="20104099" y="6226250"/>
                </a:lnTo>
                <a:lnTo>
                  <a:pt x="20104099" y="4856857"/>
                </a:lnTo>
                <a:lnTo>
                  <a:pt x="3775078" y="4856857"/>
                </a:lnTo>
                <a:lnTo>
                  <a:pt x="3728025" y="4852639"/>
                </a:lnTo>
                <a:lnTo>
                  <a:pt x="3683738" y="4840480"/>
                </a:lnTo>
                <a:lnTo>
                  <a:pt x="3642957" y="4821117"/>
                </a:lnTo>
                <a:lnTo>
                  <a:pt x="3606422" y="4795291"/>
                </a:lnTo>
                <a:lnTo>
                  <a:pt x="3574872" y="4763741"/>
                </a:lnTo>
                <a:lnTo>
                  <a:pt x="3549046" y="4727206"/>
                </a:lnTo>
                <a:lnTo>
                  <a:pt x="3529683" y="4686425"/>
                </a:lnTo>
                <a:lnTo>
                  <a:pt x="3517524" y="4642138"/>
                </a:lnTo>
                <a:lnTo>
                  <a:pt x="3513306" y="4595085"/>
                </a:lnTo>
                <a:lnTo>
                  <a:pt x="3517524" y="4548031"/>
                </a:lnTo>
                <a:lnTo>
                  <a:pt x="3529683" y="4503744"/>
                </a:lnTo>
                <a:lnTo>
                  <a:pt x="3549046" y="4462964"/>
                </a:lnTo>
                <a:lnTo>
                  <a:pt x="3574872" y="4426429"/>
                </a:lnTo>
                <a:lnTo>
                  <a:pt x="3606422" y="4394879"/>
                </a:lnTo>
                <a:lnTo>
                  <a:pt x="3642957" y="4369052"/>
                </a:lnTo>
                <a:lnTo>
                  <a:pt x="3683738" y="4349690"/>
                </a:lnTo>
                <a:lnTo>
                  <a:pt x="3728025" y="4337530"/>
                </a:lnTo>
                <a:lnTo>
                  <a:pt x="3775078" y="4333313"/>
                </a:lnTo>
                <a:lnTo>
                  <a:pt x="20104099" y="433331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119511"/>
                </a:moveTo>
                <a:lnTo>
                  <a:pt x="16318560" y="8119511"/>
                </a:lnTo>
                <a:lnTo>
                  <a:pt x="16365622" y="8123729"/>
                </a:lnTo>
                <a:lnTo>
                  <a:pt x="16409913" y="8135889"/>
                </a:lnTo>
                <a:lnTo>
                  <a:pt x="16450695" y="8155251"/>
                </a:lnTo>
                <a:lnTo>
                  <a:pt x="16487229" y="8181077"/>
                </a:lnTo>
                <a:lnTo>
                  <a:pt x="16518777" y="8212628"/>
                </a:lnTo>
                <a:lnTo>
                  <a:pt x="16544599" y="8249163"/>
                </a:lnTo>
                <a:lnTo>
                  <a:pt x="16563959" y="8289943"/>
                </a:lnTo>
                <a:lnTo>
                  <a:pt x="16576116" y="8334230"/>
                </a:lnTo>
                <a:lnTo>
                  <a:pt x="16580332" y="8381284"/>
                </a:lnTo>
                <a:lnTo>
                  <a:pt x="16576116" y="8428340"/>
                </a:lnTo>
                <a:lnTo>
                  <a:pt x="16563959" y="8472629"/>
                </a:lnTo>
                <a:lnTo>
                  <a:pt x="16544599" y="8513411"/>
                </a:lnTo>
                <a:lnTo>
                  <a:pt x="16518777" y="8549947"/>
                </a:lnTo>
                <a:lnTo>
                  <a:pt x="16487229" y="8581498"/>
                </a:lnTo>
                <a:lnTo>
                  <a:pt x="16450695" y="8607323"/>
                </a:lnTo>
                <a:lnTo>
                  <a:pt x="16409913" y="8626684"/>
                </a:lnTo>
                <a:lnTo>
                  <a:pt x="16365622" y="8638841"/>
                </a:lnTo>
                <a:lnTo>
                  <a:pt x="16318560" y="8643056"/>
                </a:lnTo>
                <a:lnTo>
                  <a:pt x="20104099" y="8643056"/>
                </a:lnTo>
                <a:lnTo>
                  <a:pt x="20104099" y="8119511"/>
                </a:lnTo>
                <a:close/>
              </a:path>
              <a:path w="20104100" h="12565380">
                <a:moveTo>
                  <a:pt x="20104099" y="6226250"/>
                </a:moveTo>
                <a:lnTo>
                  <a:pt x="16318560" y="6226250"/>
                </a:lnTo>
                <a:lnTo>
                  <a:pt x="16365622" y="6230467"/>
                </a:lnTo>
                <a:lnTo>
                  <a:pt x="16409913" y="6242627"/>
                </a:lnTo>
                <a:lnTo>
                  <a:pt x="16450695" y="6261990"/>
                </a:lnTo>
                <a:lnTo>
                  <a:pt x="16487229" y="6287816"/>
                </a:lnTo>
                <a:lnTo>
                  <a:pt x="16518777" y="6319366"/>
                </a:lnTo>
                <a:lnTo>
                  <a:pt x="16544599" y="6355901"/>
                </a:lnTo>
                <a:lnTo>
                  <a:pt x="16563959" y="6396682"/>
                </a:lnTo>
                <a:lnTo>
                  <a:pt x="16576116" y="6440968"/>
                </a:lnTo>
                <a:lnTo>
                  <a:pt x="16580332" y="6488022"/>
                </a:lnTo>
                <a:lnTo>
                  <a:pt x="16576116" y="6535075"/>
                </a:lnTo>
                <a:lnTo>
                  <a:pt x="16563959" y="6579362"/>
                </a:lnTo>
                <a:lnTo>
                  <a:pt x="16544599" y="6620143"/>
                </a:lnTo>
                <a:lnTo>
                  <a:pt x="16518777" y="6656678"/>
                </a:lnTo>
                <a:lnTo>
                  <a:pt x="16487229" y="6688228"/>
                </a:lnTo>
                <a:lnTo>
                  <a:pt x="16450695" y="6714054"/>
                </a:lnTo>
                <a:lnTo>
                  <a:pt x="16409913" y="6733417"/>
                </a:lnTo>
                <a:lnTo>
                  <a:pt x="16365622" y="6745576"/>
                </a:lnTo>
                <a:lnTo>
                  <a:pt x="16318560" y="6749794"/>
                </a:lnTo>
                <a:lnTo>
                  <a:pt x="20104099" y="6749794"/>
                </a:lnTo>
                <a:lnTo>
                  <a:pt x="20104099" y="6226250"/>
                </a:lnTo>
                <a:close/>
              </a:path>
              <a:path w="20104100" h="12565380">
                <a:moveTo>
                  <a:pt x="20104099" y="4333313"/>
                </a:moveTo>
                <a:lnTo>
                  <a:pt x="16318560" y="4333313"/>
                </a:lnTo>
                <a:lnTo>
                  <a:pt x="16365622" y="4337530"/>
                </a:lnTo>
                <a:lnTo>
                  <a:pt x="16409913" y="4349690"/>
                </a:lnTo>
                <a:lnTo>
                  <a:pt x="16450695" y="4369052"/>
                </a:lnTo>
                <a:lnTo>
                  <a:pt x="16487229" y="4394879"/>
                </a:lnTo>
                <a:lnTo>
                  <a:pt x="16518777" y="4426429"/>
                </a:lnTo>
                <a:lnTo>
                  <a:pt x="16544599" y="4462964"/>
                </a:lnTo>
                <a:lnTo>
                  <a:pt x="16563959" y="4503744"/>
                </a:lnTo>
                <a:lnTo>
                  <a:pt x="16576116" y="4548031"/>
                </a:lnTo>
                <a:lnTo>
                  <a:pt x="16580332" y="4595085"/>
                </a:lnTo>
                <a:lnTo>
                  <a:pt x="16576116" y="4642138"/>
                </a:lnTo>
                <a:lnTo>
                  <a:pt x="16563959" y="4686425"/>
                </a:lnTo>
                <a:lnTo>
                  <a:pt x="16544599" y="4727206"/>
                </a:lnTo>
                <a:lnTo>
                  <a:pt x="16518777" y="4763741"/>
                </a:lnTo>
                <a:lnTo>
                  <a:pt x="16487229" y="4795291"/>
                </a:lnTo>
                <a:lnTo>
                  <a:pt x="16450695" y="4821117"/>
                </a:lnTo>
                <a:lnTo>
                  <a:pt x="16409913" y="4840480"/>
                </a:lnTo>
                <a:lnTo>
                  <a:pt x="16365622" y="4852639"/>
                </a:lnTo>
                <a:lnTo>
                  <a:pt x="16318560" y="4856857"/>
                </a:lnTo>
                <a:lnTo>
                  <a:pt x="20104099" y="4856857"/>
                </a:lnTo>
                <a:lnTo>
                  <a:pt x="20104099" y="433331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-1" y="1046394"/>
            <a:ext cx="16756063" cy="10472804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8687232"/>
                </a:lnTo>
                <a:lnTo>
                  <a:pt x="3774754" y="8687232"/>
                </a:lnTo>
                <a:lnTo>
                  <a:pt x="3725500" y="8683258"/>
                </a:lnTo>
                <a:lnTo>
                  <a:pt x="3678776" y="8671752"/>
                </a:lnTo>
                <a:lnTo>
                  <a:pt x="3635208" y="8653338"/>
                </a:lnTo>
                <a:lnTo>
                  <a:pt x="3595420" y="8628644"/>
                </a:lnTo>
                <a:lnTo>
                  <a:pt x="3560038" y="8598293"/>
                </a:lnTo>
                <a:lnTo>
                  <a:pt x="3529687" y="8562911"/>
                </a:lnTo>
                <a:lnTo>
                  <a:pt x="3504992" y="8523123"/>
                </a:lnTo>
                <a:lnTo>
                  <a:pt x="3486579" y="8479554"/>
                </a:lnTo>
                <a:lnTo>
                  <a:pt x="3475072" y="8432831"/>
                </a:lnTo>
                <a:lnTo>
                  <a:pt x="3471098" y="8383577"/>
                </a:lnTo>
                <a:lnTo>
                  <a:pt x="3475072" y="8334323"/>
                </a:lnTo>
                <a:lnTo>
                  <a:pt x="3486579" y="8287599"/>
                </a:lnTo>
                <a:lnTo>
                  <a:pt x="3504992" y="8244031"/>
                </a:lnTo>
                <a:lnTo>
                  <a:pt x="3529687" y="8204243"/>
                </a:lnTo>
                <a:lnTo>
                  <a:pt x="3560038" y="8168861"/>
                </a:lnTo>
                <a:lnTo>
                  <a:pt x="3595420" y="8138510"/>
                </a:lnTo>
                <a:lnTo>
                  <a:pt x="3635208" y="8113815"/>
                </a:lnTo>
                <a:lnTo>
                  <a:pt x="3678776" y="8095402"/>
                </a:lnTo>
                <a:lnTo>
                  <a:pt x="3725500" y="8083895"/>
                </a:lnTo>
                <a:lnTo>
                  <a:pt x="3774754" y="8079921"/>
                </a:lnTo>
                <a:lnTo>
                  <a:pt x="20104099" y="8079921"/>
                </a:lnTo>
                <a:lnTo>
                  <a:pt x="20104099" y="6790369"/>
                </a:lnTo>
                <a:lnTo>
                  <a:pt x="3774754" y="6790369"/>
                </a:lnTo>
                <a:lnTo>
                  <a:pt x="3725500" y="6786394"/>
                </a:lnTo>
                <a:lnTo>
                  <a:pt x="3678776" y="6774888"/>
                </a:lnTo>
                <a:lnTo>
                  <a:pt x="3635208" y="6756475"/>
                </a:lnTo>
                <a:lnTo>
                  <a:pt x="3595420" y="6731780"/>
                </a:lnTo>
                <a:lnTo>
                  <a:pt x="3560038" y="6701429"/>
                </a:lnTo>
                <a:lnTo>
                  <a:pt x="3529687" y="6666047"/>
                </a:lnTo>
                <a:lnTo>
                  <a:pt x="3504992" y="6626259"/>
                </a:lnTo>
                <a:lnTo>
                  <a:pt x="3486579" y="6582691"/>
                </a:lnTo>
                <a:lnTo>
                  <a:pt x="3475072" y="6535967"/>
                </a:lnTo>
                <a:lnTo>
                  <a:pt x="3471098" y="6486713"/>
                </a:lnTo>
                <a:lnTo>
                  <a:pt x="3475072" y="6437459"/>
                </a:lnTo>
                <a:lnTo>
                  <a:pt x="3486579" y="6390735"/>
                </a:lnTo>
                <a:lnTo>
                  <a:pt x="3504992" y="6347167"/>
                </a:lnTo>
                <a:lnTo>
                  <a:pt x="3529687" y="6307379"/>
                </a:lnTo>
                <a:lnTo>
                  <a:pt x="3560038" y="6271997"/>
                </a:lnTo>
                <a:lnTo>
                  <a:pt x="3595420" y="6241646"/>
                </a:lnTo>
                <a:lnTo>
                  <a:pt x="3635208" y="6216951"/>
                </a:lnTo>
                <a:lnTo>
                  <a:pt x="3678776" y="6198538"/>
                </a:lnTo>
                <a:lnTo>
                  <a:pt x="3725500" y="6187032"/>
                </a:lnTo>
                <a:lnTo>
                  <a:pt x="3774754" y="6183057"/>
                </a:lnTo>
                <a:lnTo>
                  <a:pt x="20104099" y="6183057"/>
                </a:lnTo>
                <a:lnTo>
                  <a:pt x="20104099" y="4900374"/>
                </a:lnTo>
                <a:lnTo>
                  <a:pt x="3774754" y="4900374"/>
                </a:lnTo>
                <a:lnTo>
                  <a:pt x="3725500" y="4896399"/>
                </a:lnTo>
                <a:lnTo>
                  <a:pt x="3678776" y="4884893"/>
                </a:lnTo>
                <a:lnTo>
                  <a:pt x="3635208" y="4866480"/>
                </a:lnTo>
                <a:lnTo>
                  <a:pt x="3595420" y="4841785"/>
                </a:lnTo>
                <a:lnTo>
                  <a:pt x="3560038" y="4811434"/>
                </a:lnTo>
                <a:lnTo>
                  <a:pt x="3529687" y="4776052"/>
                </a:lnTo>
                <a:lnTo>
                  <a:pt x="3504992" y="4736264"/>
                </a:lnTo>
                <a:lnTo>
                  <a:pt x="3486579" y="4692696"/>
                </a:lnTo>
                <a:lnTo>
                  <a:pt x="3475072" y="4645972"/>
                </a:lnTo>
                <a:lnTo>
                  <a:pt x="3471098" y="4596718"/>
                </a:lnTo>
                <a:lnTo>
                  <a:pt x="3475072" y="4547464"/>
                </a:lnTo>
                <a:lnTo>
                  <a:pt x="3486579" y="4500741"/>
                </a:lnTo>
                <a:lnTo>
                  <a:pt x="3504992" y="4457172"/>
                </a:lnTo>
                <a:lnTo>
                  <a:pt x="3529687" y="4417384"/>
                </a:lnTo>
                <a:lnTo>
                  <a:pt x="3560038" y="4382002"/>
                </a:lnTo>
                <a:lnTo>
                  <a:pt x="3595420" y="4351651"/>
                </a:lnTo>
                <a:lnTo>
                  <a:pt x="3635208" y="4326957"/>
                </a:lnTo>
                <a:lnTo>
                  <a:pt x="3678776" y="4308543"/>
                </a:lnTo>
                <a:lnTo>
                  <a:pt x="3725500" y="4297037"/>
                </a:lnTo>
                <a:lnTo>
                  <a:pt x="3774754" y="4293063"/>
                </a:lnTo>
                <a:lnTo>
                  <a:pt x="20104099" y="4293063"/>
                </a:lnTo>
                <a:lnTo>
                  <a:pt x="20104099" y="0"/>
                </a:lnTo>
                <a:close/>
              </a:path>
              <a:path w="20104100" h="12565380">
                <a:moveTo>
                  <a:pt x="20104099" y="8079921"/>
                </a:moveTo>
                <a:lnTo>
                  <a:pt x="16318874" y="8079921"/>
                </a:lnTo>
                <a:lnTo>
                  <a:pt x="16368138" y="8083895"/>
                </a:lnTo>
                <a:lnTo>
                  <a:pt x="16414868" y="8095402"/>
                </a:lnTo>
                <a:lnTo>
                  <a:pt x="16458439" y="8113815"/>
                </a:lnTo>
                <a:lnTo>
                  <a:pt x="16498226" y="8138510"/>
                </a:lnTo>
                <a:lnTo>
                  <a:pt x="16533606" y="8168861"/>
                </a:lnTo>
                <a:lnTo>
                  <a:pt x="16563953" y="8204243"/>
                </a:lnTo>
                <a:lnTo>
                  <a:pt x="16588644" y="8244031"/>
                </a:lnTo>
                <a:lnTo>
                  <a:pt x="16607053" y="8287599"/>
                </a:lnTo>
                <a:lnTo>
                  <a:pt x="16618557" y="8334323"/>
                </a:lnTo>
                <a:lnTo>
                  <a:pt x="16622530" y="8383577"/>
                </a:lnTo>
                <a:lnTo>
                  <a:pt x="16618557" y="8432831"/>
                </a:lnTo>
                <a:lnTo>
                  <a:pt x="16607053" y="8479554"/>
                </a:lnTo>
                <a:lnTo>
                  <a:pt x="16588644" y="8523123"/>
                </a:lnTo>
                <a:lnTo>
                  <a:pt x="16563953" y="8562911"/>
                </a:lnTo>
                <a:lnTo>
                  <a:pt x="16533606" y="8598293"/>
                </a:lnTo>
                <a:lnTo>
                  <a:pt x="16498226" y="8628644"/>
                </a:lnTo>
                <a:lnTo>
                  <a:pt x="16458439" y="8653338"/>
                </a:lnTo>
                <a:lnTo>
                  <a:pt x="16414868" y="8671752"/>
                </a:lnTo>
                <a:lnTo>
                  <a:pt x="16368138" y="8683258"/>
                </a:lnTo>
                <a:lnTo>
                  <a:pt x="16318874" y="8687232"/>
                </a:lnTo>
                <a:lnTo>
                  <a:pt x="20104099" y="8687232"/>
                </a:lnTo>
                <a:lnTo>
                  <a:pt x="20104099" y="8079921"/>
                </a:lnTo>
                <a:close/>
              </a:path>
              <a:path w="20104100" h="12565380">
                <a:moveTo>
                  <a:pt x="20104099" y="6183057"/>
                </a:moveTo>
                <a:lnTo>
                  <a:pt x="16318874" y="6183057"/>
                </a:lnTo>
                <a:lnTo>
                  <a:pt x="16368138" y="6187032"/>
                </a:lnTo>
                <a:lnTo>
                  <a:pt x="16414868" y="6198538"/>
                </a:lnTo>
                <a:lnTo>
                  <a:pt x="16458439" y="6216951"/>
                </a:lnTo>
                <a:lnTo>
                  <a:pt x="16498226" y="6241646"/>
                </a:lnTo>
                <a:lnTo>
                  <a:pt x="16533606" y="6271997"/>
                </a:lnTo>
                <a:lnTo>
                  <a:pt x="16563953" y="6307379"/>
                </a:lnTo>
                <a:lnTo>
                  <a:pt x="16588644" y="6347167"/>
                </a:lnTo>
                <a:lnTo>
                  <a:pt x="16607053" y="6390735"/>
                </a:lnTo>
                <a:lnTo>
                  <a:pt x="16618557" y="6437459"/>
                </a:lnTo>
                <a:lnTo>
                  <a:pt x="16622530" y="6486713"/>
                </a:lnTo>
                <a:lnTo>
                  <a:pt x="16618557" y="6535967"/>
                </a:lnTo>
                <a:lnTo>
                  <a:pt x="16607053" y="6582691"/>
                </a:lnTo>
                <a:lnTo>
                  <a:pt x="16588644" y="6626259"/>
                </a:lnTo>
                <a:lnTo>
                  <a:pt x="16563953" y="6666047"/>
                </a:lnTo>
                <a:lnTo>
                  <a:pt x="16533606" y="6701429"/>
                </a:lnTo>
                <a:lnTo>
                  <a:pt x="16498226" y="6731780"/>
                </a:lnTo>
                <a:lnTo>
                  <a:pt x="16458439" y="6756475"/>
                </a:lnTo>
                <a:lnTo>
                  <a:pt x="16414868" y="6774888"/>
                </a:lnTo>
                <a:lnTo>
                  <a:pt x="16368138" y="6786394"/>
                </a:lnTo>
                <a:lnTo>
                  <a:pt x="16318874" y="6790369"/>
                </a:lnTo>
                <a:lnTo>
                  <a:pt x="20104099" y="6790369"/>
                </a:lnTo>
                <a:lnTo>
                  <a:pt x="20104099" y="6183057"/>
                </a:lnTo>
                <a:close/>
              </a:path>
              <a:path w="20104100" h="12565380">
                <a:moveTo>
                  <a:pt x="20104099" y="4293063"/>
                </a:moveTo>
                <a:lnTo>
                  <a:pt x="16318874" y="4293063"/>
                </a:lnTo>
                <a:lnTo>
                  <a:pt x="16368138" y="4297037"/>
                </a:lnTo>
                <a:lnTo>
                  <a:pt x="16414868" y="4308543"/>
                </a:lnTo>
                <a:lnTo>
                  <a:pt x="16458439" y="4326957"/>
                </a:lnTo>
                <a:lnTo>
                  <a:pt x="16498226" y="4351651"/>
                </a:lnTo>
                <a:lnTo>
                  <a:pt x="16533606" y="4382002"/>
                </a:lnTo>
                <a:lnTo>
                  <a:pt x="16563953" y="4417384"/>
                </a:lnTo>
                <a:lnTo>
                  <a:pt x="16588644" y="4457172"/>
                </a:lnTo>
                <a:lnTo>
                  <a:pt x="16607053" y="4500741"/>
                </a:lnTo>
                <a:lnTo>
                  <a:pt x="16618557" y="4547464"/>
                </a:lnTo>
                <a:lnTo>
                  <a:pt x="16622530" y="4596718"/>
                </a:lnTo>
                <a:lnTo>
                  <a:pt x="16618557" y="4645972"/>
                </a:lnTo>
                <a:lnTo>
                  <a:pt x="16607053" y="4692696"/>
                </a:lnTo>
                <a:lnTo>
                  <a:pt x="16588644" y="4736264"/>
                </a:lnTo>
                <a:lnTo>
                  <a:pt x="16563953" y="4776052"/>
                </a:lnTo>
                <a:lnTo>
                  <a:pt x="16533606" y="4811434"/>
                </a:lnTo>
                <a:lnTo>
                  <a:pt x="16498226" y="4841785"/>
                </a:lnTo>
                <a:lnTo>
                  <a:pt x="16458439" y="4866480"/>
                </a:lnTo>
                <a:lnTo>
                  <a:pt x="16414868" y="4884893"/>
                </a:lnTo>
                <a:lnTo>
                  <a:pt x="16368138" y="4896399"/>
                </a:lnTo>
                <a:lnTo>
                  <a:pt x="16318874" y="4900374"/>
                </a:lnTo>
                <a:lnTo>
                  <a:pt x="20104099" y="4900374"/>
                </a:lnTo>
                <a:lnTo>
                  <a:pt x="20104099" y="42930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6822747" y="5594015"/>
            <a:ext cx="327129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Counting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512644" y="6164611"/>
            <a:ext cx="879085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83" dirty="0">
                <a:solidFill>
                  <a:srgbClr val="FFFFFF"/>
                </a:solidFill>
                <a:latin typeface="Arial Narrow"/>
                <a:cs typeface="Arial Narrow"/>
              </a:rPr>
              <a:t>M</a:t>
            </a:r>
            <a:r>
              <a:rPr sz="3292" spc="167" dirty="0">
                <a:solidFill>
                  <a:srgbClr val="FFFFFF"/>
                </a:solidFill>
                <a:latin typeface="Arial Narrow"/>
                <a:cs typeface="Arial Narrow"/>
              </a:rPr>
              <a:t>o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r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77750" y="6161277"/>
            <a:ext cx="70178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108" dirty="0">
                <a:solidFill>
                  <a:srgbClr val="FFFFFF"/>
                </a:solidFill>
                <a:latin typeface="Arial Narrow"/>
                <a:cs typeface="Arial Narrow"/>
              </a:rPr>
              <a:t>L</a:t>
            </a:r>
            <a:r>
              <a:rPr sz="3292" spc="38" dirty="0">
                <a:solidFill>
                  <a:srgbClr val="FFFFFF"/>
                </a:solidFill>
                <a:latin typeface="Arial Narrow"/>
                <a:cs typeface="Arial Narrow"/>
              </a:rPr>
              <a:t>e</a:t>
            </a:r>
            <a:r>
              <a:rPr sz="3292" spc="-146" dirty="0">
                <a:solidFill>
                  <a:srgbClr val="FFFFFF"/>
                </a:solidFill>
                <a:latin typeface="Arial Narrow"/>
                <a:cs typeface="Arial Narrow"/>
              </a:rPr>
              <a:t>ss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40924" y="7173623"/>
            <a:ext cx="2859010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Method</a:t>
            </a:r>
            <a:r>
              <a:rPr sz="3292" spc="-92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Dispatch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207719" y="7738398"/>
            <a:ext cx="1488781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208" dirty="0">
                <a:solidFill>
                  <a:srgbClr val="FFFFFF"/>
                </a:solidFill>
                <a:latin typeface="Arial Narrow"/>
                <a:cs typeface="Arial Narrow"/>
              </a:rPr>
              <a:t>D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ynamic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73025" y="7740886"/>
            <a:ext cx="918249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1" dirty="0">
                <a:solidFill>
                  <a:srgbClr val="FFFFFF"/>
                </a:solidFill>
                <a:latin typeface="Arial Narrow"/>
                <a:cs typeface="Arial Narrow"/>
              </a:rPr>
              <a:t>t</a:t>
            </a:r>
            <a:r>
              <a:rPr sz="3292" spc="125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tic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25640" y="4014407"/>
            <a:ext cx="1670314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21" dirty="0">
                <a:solidFill>
                  <a:srgbClr val="FFFFFF"/>
                </a:solidFill>
                <a:latin typeface="Arial Narrow"/>
                <a:cs typeface="Arial Narrow"/>
              </a:rPr>
              <a:t>llo</a:t>
            </a:r>
            <a:r>
              <a:rPr sz="3292" spc="25" dirty="0">
                <a:solidFill>
                  <a:srgbClr val="FFFFFF"/>
                </a:solidFill>
                <a:latin typeface="Arial Narrow"/>
                <a:cs typeface="Arial Narrow"/>
              </a:rPr>
              <a:t>c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a</a:t>
            </a:r>
            <a:r>
              <a:rPr sz="3292" spc="191" dirty="0">
                <a:solidFill>
                  <a:srgbClr val="FFFFFF"/>
                </a:solidFill>
                <a:latin typeface="Arial Narrow"/>
                <a:cs typeface="Arial Narrow"/>
              </a:rPr>
              <a:t>tion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4506361" y="4582088"/>
            <a:ext cx="891257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H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eap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490479" y="4581670"/>
            <a:ext cx="881202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-313" dirty="0">
                <a:solidFill>
                  <a:srgbClr val="FFFFFF"/>
                </a:solidFill>
                <a:latin typeface="Arial Narrow"/>
                <a:cs typeface="Arial Narrow"/>
              </a:rPr>
              <a:t>S</a:t>
            </a:r>
            <a:r>
              <a:rPr sz="3292" spc="79" dirty="0">
                <a:solidFill>
                  <a:srgbClr val="FFFFFF"/>
                </a:solidFill>
                <a:latin typeface="Arial Narrow"/>
                <a:cs typeface="Arial Narrow"/>
              </a:rPr>
              <a:t>tack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29" dirty="0"/>
              <a:t>Dimensions </a:t>
            </a:r>
            <a:r>
              <a:rPr spc="308" dirty="0"/>
              <a:t>of</a:t>
            </a:r>
            <a:r>
              <a:rPr spc="-479" dirty="0"/>
              <a:t> </a:t>
            </a:r>
            <a:r>
              <a:rPr spc="179" dirty="0"/>
              <a:t>Performance</a:t>
            </a:r>
          </a:p>
          <a:p>
            <a:pPr marL="44988">
              <a:spcBef>
                <a:spcPts val="567"/>
              </a:spcBef>
            </a:pPr>
            <a:r>
              <a:rPr sz="4918" spc="150" dirty="0">
                <a:solidFill>
                  <a:srgbClr val="8E8E93"/>
                </a:solidFill>
              </a:rPr>
              <a:t>Struct</a:t>
            </a:r>
            <a:endParaRPr sz="4918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1423247"/>
            <a:ext cx="14682724" cy="178292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142" dirty="0"/>
              <a:t>C++ vs Swift vs Objective-C</a:t>
            </a:r>
            <a:br>
              <a:rPr lang="en-US" spc="142" dirty="0"/>
            </a:br>
            <a:r>
              <a:rPr lang="en-US" sz="5001" spc="25" dirty="0">
                <a:solidFill>
                  <a:srgbClr val="8E8E93"/>
                </a:solidFill>
              </a:rPr>
              <a:t>Dynamic Dispatch</a:t>
            </a:r>
            <a:endParaRPr sz="5001" spc="142" dirty="0"/>
          </a:p>
        </p:txBody>
      </p:sp>
      <p:sp>
        <p:nvSpPr>
          <p:cNvPr id="3" name="object 3"/>
          <p:cNvSpPr txBox="1"/>
          <p:nvPr/>
        </p:nvSpPr>
        <p:spPr>
          <a:xfrm>
            <a:off x="1080303" y="4058043"/>
            <a:ext cx="12566518" cy="48803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3292" spc="75" dirty="0">
                <a:solidFill>
                  <a:srgbClr val="FFFFFF"/>
                </a:solidFill>
                <a:latin typeface="Arial Narrow"/>
                <a:cs typeface="Arial Narrow"/>
              </a:rPr>
              <a:t>Implementation principle</a:t>
            </a:r>
            <a:endParaRPr sz="3292" dirty="0">
              <a:latin typeface="Arial Narrow"/>
              <a:cs typeface="Arial Narrow"/>
            </a:endParaRPr>
          </a:p>
          <a:p>
            <a:pPr marL="324444" indent="-313859">
              <a:spcBef>
                <a:spcPts val="1533"/>
              </a:spcBef>
              <a:buSzPct val="89473"/>
              <a:buFontTx/>
              <a:buChar char="•"/>
              <a:tabLst>
                <a:tab pos="324444" algn="l"/>
                <a:tab pos="324973" algn="l"/>
              </a:tabLst>
            </a:pPr>
            <a:r>
              <a:rPr lang="en-US" sz="3001" spc="75" dirty="0">
                <a:solidFill>
                  <a:srgbClr val="FFFFFF"/>
                </a:solidFill>
                <a:latin typeface="Arial Narrow"/>
                <a:cs typeface="Arial Narrow"/>
              </a:rPr>
              <a:t>C</a:t>
            </a:r>
            <a:r>
              <a:rPr lang="en-US" sz="3001" spc="75" dirty="0">
                <a:solidFill>
                  <a:srgbClr val="FFFFFF"/>
                </a:solidFill>
                <a:latin typeface="Arial Narrow"/>
                <a:cs typeface="Arial Narrow"/>
              </a:rPr>
              <a:t>++ &amp; </a:t>
            </a:r>
            <a:r>
              <a:rPr lang="en-US" sz="3001" spc="75" dirty="0">
                <a:solidFill>
                  <a:srgbClr val="FFFFFF"/>
                </a:solidFill>
                <a:latin typeface="Arial Narrow"/>
                <a:cs typeface="Arial Narrow"/>
              </a:rPr>
              <a:t>Swift: </a:t>
            </a:r>
            <a:r>
              <a:rPr lang="en-US" sz="3001" spc="75" dirty="0" err="1">
                <a:solidFill>
                  <a:srgbClr val="FFFFFF"/>
                </a:solidFill>
                <a:latin typeface="Arial Narrow"/>
                <a:cs typeface="Arial Narrow"/>
              </a:rPr>
              <a:t>vtable</a:t>
            </a:r>
            <a:r>
              <a:rPr lang="en-US" sz="3001" spc="75" dirty="0">
                <a:solidFill>
                  <a:srgbClr val="FFFFFF"/>
                </a:solidFill>
                <a:latin typeface="Arial Narrow"/>
                <a:cs typeface="Arial Narrow"/>
              </a:rPr>
              <a:t>, no need to delegate to super class</a:t>
            </a:r>
            <a:endParaRPr lang="en-US" sz="3001" spc="75" dirty="0">
              <a:solidFill>
                <a:srgbClr val="FFFFFF"/>
              </a:solidFill>
              <a:latin typeface="Arial Narrow"/>
              <a:cs typeface="Arial Narrow"/>
            </a:endParaRPr>
          </a:p>
          <a:p>
            <a:pPr marL="324444" indent="-313859">
              <a:spcBef>
                <a:spcPts val="1488"/>
              </a:spcBef>
              <a:buSzPct val="89473"/>
              <a:buFontTx/>
              <a:buChar char="•"/>
              <a:tabLst>
                <a:tab pos="324444" algn="l"/>
                <a:tab pos="324973" algn="l"/>
              </a:tabLst>
            </a:pPr>
            <a:r>
              <a:rPr lang="en-US" sz="3001" spc="75" dirty="0">
                <a:solidFill>
                  <a:srgbClr val="FFFFFF"/>
                </a:solidFill>
                <a:latin typeface="Arial Narrow"/>
                <a:cs typeface="Arial Narrow"/>
              </a:rPr>
              <a:t>Objective-C: selector string </a:t>
            </a:r>
            <a:r>
              <a:rPr lang="en-US" sz="3001" spc="75" dirty="0">
                <a:solidFill>
                  <a:srgbClr val="FFFFFF"/>
                </a:solidFill>
                <a:latin typeface="Arial Narrow"/>
                <a:cs typeface="Arial Narrow"/>
              </a:rPr>
              <a:t>pointer to function implementation </a:t>
            </a:r>
            <a:r>
              <a:rPr lang="en-US" sz="3001" spc="75" dirty="0">
                <a:solidFill>
                  <a:srgbClr val="FFFFFF"/>
                </a:solidFill>
                <a:latin typeface="Arial Narrow"/>
                <a:cs typeface="Arial Narrow"/>
              </a:rPr>
              <a:t>map. Delegate to super class map</a:t>
            </a:r>
          </a:p>
          <a:p>
            <a:pPr marL="324444" indent="-313859">
              <a:spcBef>
                <a:spcPts val="1488"/>
              </a:spcBef>
              <a:buSzPct val="89473"/>
              <a:buFontTx/>
              <a:buChar char="•"/>
              <a:tabLst>
                <a:tab pos="324444" algn="l"/>
                <a:tab pos="324973" algn="l"/>
              </a:tabLst>
            </a:pPr>
            <a:endParaRPr lang="en-US" sz="3001" spc="75" dirty="0">
              <a:solidFill>
                <a:srgbClr val="FFFFFF"/>
              </a:solidFill>
              <a:latin typeface="Arial Narrow"/>
              <a:cs typeface="Arial Narrow"/>
            </a:endParaRPr>
          </a:p>
          <a:p>
            <a:pPr marL="10585"/>
            <a:r>
              <a:rPr lang="en-US" sz="3667" spc="75" dirty="0">
                <a:solidFill>
                  <a:srgbClr val="FFFFFF"/>
                </a:solidFill>
                <a:latin typeface="Arial Narrow"/>
                <a:cs typeface="Arial Narrow"/>
              </a:rPr>
              <a:t>Performance</a:t>
            </a:r>
            <a:endParaRPr lang="en-US" sz="3667" dirty="0">
              <a:latin typeface="Arial Narrow"/>
              <a:cs typeface="Arial Narrow"/>
            </a:endParaRPr>
          </a:p>
          <a:p>
            <a:pPr marL="324444" indent="-313859">
              <a:spcBef>
                <a:spcPts val="1533"/>
              </a:spcBef>
              <a:buSzPct val="89473"/>
              <a:buFontTx/>
              <a:buChar char="•"/>
              <a:tabLst>
                <a:tab pos="324444" algn="l"/>
                <a:tab pos="324973" algn="l"/>
              </a:tabLst>
            </a:pPr>
            <a:r>
              <a:rPr lang="en-US" sz="3334" spc="75" dirty="0">
                <a:solidFill>
                  <a:srgbClr val="FFFFFF"/>
                </a:solidFill>
                <a:latin typeface="Arial Narrow"/>
                <a:cs typeface="Arial Narrow"/>
              </a:rPr>
              <a:t>Swift </a:t>
            </a:r>
            <a:r>
              <a:rPr lang="en-US" sz="3334" spc="75" dirty="0">
                <a:solidFill>
                  <a:srgbClr val="FFFFFF"/>
                </a:solidFill>
                <a:latin typeface="Arial Narrow"/>
                <a:cs typeface="Arial Narrow"/>
              </a:rPr>
              <a:t>~= </a:t>
            </a:r>
            <a:r>
              <a:rPr lang="en-US" sz="3334" spc="75" dirty="0">
                <a:solidFill>
                  <a:srgbClr val="FFFFFF"/>
                </a:solidFill>
                <a:latin typeface="Arial Narrow"/>
                <a:cs typeface="Arial Narrow"/>
              </a:rPr>
              <a:t>C++ </a:t>
            </a:r>
            <a:r>
              <a:rPr lang="en-US" sz="3334" spc="75" dirty="0">
                <a:solidFill>
                  <a:srgbClr val="FFFFFF"/>
                </a:solidFill>
                <a:latin typeface="Arial Narrow"/>
                <a:cs typeface="Arial Narrow"/>
              </a:rPr>
              <a:t> &gt; Objective-C</a:t>
            </a:r>
            <a:endParaRPr lang="en-US" sz="3334" spc="75" dirty="0">
              <a:solidFill>
                <a:srgbClr val="FFFFFF"/>
              </a:solidFill>
              <a:latin typeface="Arial Narrow"/>
              <a:cs typeface="Arial Narrow"/>
            </a:endParaRPr>
          </a:p>
          <a:p>
            <a:pPr marL="324444" indent="-313859">
              <a:spcBef>
                <a:spcPts val="1488"/>
              </a:spcBef>
              <a:buSzPct val="89473"/>
              <a:buChar char="•"/>
              <a:tabLst>
                <a:tab pos="324444" algn="l"/>
                <a:tab pos="324973" algn="l"/>
              </a:tabLst>
            </a:pPr>
            <a:endParaRPr sz="3167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7426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6668" y="5366780"/>
            <a:ext cx="5342252" cy="11415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7418" spc="225" dirty="0">
                <a:solidFill>
                  <a:srgbClr val="FFFFFF"/>
                </a:solidFill>
                <a:latin typeface="Arial Narrow"/>
                <a:cs typeface="Arial Narrow"/>
              </a:rPr>
              <a:t>Protocol</a:t>
            </a:r>
            <a:r>
              <a:rPr sz="7418" spc="-471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7418" spc="-21" dirty="0">
                <a:solidFill>
                  <a:srgbClr val="FFFFFF"/>
                </a:solidFill>
                <a:latin typeface="Arial Narrow"/>
                <a:cs typeface="Arial Narrow"/>
              </a:rPr>
              <a:t>Types</a:t>
            </a:r>
            <a:endParaRPr sz="7418">
              <a:latin typeface="Arial Narrow"/>
              <a:cs typeface="Arial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36669" y="5366780"/>
            <a:ext cx="3731214" cy="11415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7418" spc="279" dirty="0"/>
              <a:t>Allocation</a:t>
            </a:r>
            <a:endParaRPr sz="7418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1576" y="2498931"/>
            <a:ext cx="14231539" cy="756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4918" spc="204" dirty="0">
                <a:solidFill>
                  <a:srgbClr val="8E8E93"/>
                </a:solidFill>
                <a:latin typeface="Arial Narrow"/>
                <a:cs typeface="Arial Narrow"/>
              </a:rPr>
              <a:t>Polymorphism</a:t>
            </a:r>
            <a:r>
              <a:rPr sz="4918" spc="-63" dirty="0">
                <a:solidFill>
                  <a:srgbClr val="8E8E93"/>
                </a:solidFill>
                <a:latin typeface="Arial Narrow"/>
                <a:cs typeface="Arial Narrow"/>
              </a:rPr>
              <a:t> </a:t>
            </a:r>
            <a:r>
              <a:rPr sz="4918" spc="354" dirty="0">
                <a:solidFill>
                  <a:srgbClr val="8E8E93"/>
                </a:solidFill>
                <a:latin typeface="Arial Narrow"/>
                <a:cs typeface="Arial Narrow"/>
              </a:rPr>
              <a:t>without</a:t>
            </a:r>
            <a:r>
              <a:rPr sz="4918" spc="-63" dirty="0">
                <a:solidFill>
                  <a:srgbClr val="8E8E93"/>
                </a:solidFill>
                <a:latin typeface="Arial Narrow"/>
                <a:cs typeface="Arial Narrow"/>
              </a:rPr>
              <a:t> </a:t>
            </a:r>
            <a:r>
              <a:rPr sz="4918" spc="188" dirty="0">
                <a:solidFill>
                  <a:srgbClr val="8E8E93"/>
                </a:solidFill>
                <a:latin typeface="Arial Narrow"/>
                <a:cs typeface="Arial Narrow"/>
              </a:rPr>
              <a:t>inheritance</a:t>
            </a:r>
            <a:r>
              <a:rPr sz="4918" spc="-63" dirty="0">
                <a:solidFill>
                  <a:srgbClr val="8E8E93"/>
                </a:solidFill>
                <a:latin typeface="Arial Narrow"/>
                <a:cs typeface="Arial Narrow"/>
              </a:rPr>
              <a:t> </a:t>
            </a:r>
            <a:r>
              <a:rPr sz="4918" spc="208" dirty="0">
                <a:solidFill>
                  <a:srgbClr val="8E8E93"/>
                </a:solidFill>
                <a:latin typeface="Arial Narrow"/>
                <a:cs typeface="Arial Narrow"/>
              </a:rPr>
              <a:t>or</a:t>
            </a:r>
            <a:r>
              <a:rPr sz="4918" spc="-63" dirty="0">
                <a:solidFill>
                  <a:srgbClr val="8E8E93"/>
                </a:solidFill>
                <a:latin typeface="Arial Narrow"/>
                <a:cs typeface="Arial Narrow"/>
              </a:rPr>
              <a:t> </a:t>
            </a:r>
            <a:r>
              <a:rPr sz="4918" spc="117" dirty="0">
                <a:solidFill>
                  <a:srgbClr val="8E8E93"/>
                </a:solidFill>
                <a:latin typeface="Arial Narrow"/>
                <a:cs typeface="Arial Narrow"/>
              </a:rPr>
              <a:t>reference</a:t>
            </a:r>
            <a:r>
              <a:rPr sz="4918" spc="-63" dirty="0">
                <a:solidFill>
                  <a:srgbClr val="8E8E93"/>
                </a:solidFill>
                <a:latin typeface="Arial Narrow"/>
                <a:cs typeface="Arial Narrow"/>
              </a:rPr>
              <a:t> </a:t>
            </a:r>
            <a:r>
              <a:rPr sz="4918" spc="133" dirty="0">
                <a:solidFill>
                  <a:srgbClr val="8E8E93"/>
                </a:solidFill>
                <a:latin typeface="Arial Narrow"/>
                <a:cs typeface="Arial Narrow"/>
              </a:rPr>
              <a:t>semantics</a:t>
            </a:r>
            <a:endParaRPr sz="4918">
              <a:latin typeface="Arial Narrow"/>
              <a:cs typeface="Arial Narrow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200" dirty="0"/>
              <a:t>Protocol</a:t>
            </a:r>
            <a:r>
              <a:rPr spc="-417" dirty="0"/>
              <a:t> </a:t>
            </a:r>
            <a:r>
              <a:rPr spc="-13" dirty="0"/>
              <a:t>Types</a:t>
            </a:r>
          </a:p>
        </p:txBody>
      </p:sp>
      <p:sp>
        <p:nvSpPr>
          <p:cNvPr id="4" name="object 4"/>
          <p:cNvSpPr/>
          <p:nvPr/>
        </p:nvSpPr>
        <p:spPr>
          <a:xfrm>
            <a:off x="1019981" y="3435285"/>
            <a:ext cx="7331174" cy="7405269"/>
          </a:xfrm>
          <a:custGeom>
            <a:avLst/>
            <a:gdLst/>
            <a:ahLst/>
            <a:cxnLst/>
            <a:rect l="l" t="t" r="r" b="b"/>
            <a:pathLst>
              <a:path w="8796020" h="8884920">
                <a:moveTo>
                  <a:pt x="0" y="0"/>
                </a:moveTo>
                <a:lnTo>
                  <a:pt x="8795543" y="0"/>
                </a:lnTo>
                <a:lnTo>
                  <a:pt x="8795543" y="8884923"/>
                </a:lnTo>
                <a:lnTo>
                  <a:pt x="0" y="8884923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 txBox="1"/>
          <p:nvPr/>
        </p:nvSpPr>
        <p:spPr>
          <a:xfrm>
            <a:off x="1230523" y="3623374"/>
            <a:ext cx="5202001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protocol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 {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r>
              <a:rPr sz="2042" spc="-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79815" y="4600723"/>
            <a:ext cx="18915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333988" y="5089529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279815" y="5089529"/>
            <a:ext cx="94629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91626" y="5578335"/>
            <a:ext cx="189207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30523" y="4423029"/>
            <a:ext cx="1892070" cy="19743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2640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r>
              <a:rPr sz="2042" spc="-50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72640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122178" y="6555946"/>
            <a:ext cx="267959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1733367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491626" y="7533559"/>
            <a:ext cx="94577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595091" y="7044753"/>
            <a:ext cx="110348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x2,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…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230523" y="6378251"/>
            <a:ext cx="2206973" cy="197400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2640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x1,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y1,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861074" y="8999713"/>
            <a:ext cx="15766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drawables: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595091" y="8999713"/>
            <a:ext cx="15766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4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230523" y="8999713"/>
            <a:ext cx="1261203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for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649237" y="9488519"/>
            <a:ext cx="173382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drawables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230523" y="9977325"/>
            <a:ext cx="1734353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2640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9599827" y="6365545"/>
            <a:ext cx="6109135" cy="2094772"/>
          </a:xfrm>
          <a:custGeom>
            <a:avLst/>
            <a:gdLst/>
            <a:ahLst/>
            <a:cxnLst/>
            <a:rect l="l" t="t" r="r" b="b"/>
            <a:pathLst>
              <a:path w="7329805" h="2513329">
                <a:moveTo>
                  <a:pt x="0" y="0"/>
                </a:moveTo>
                <a:lnTo>
                  <a:pt x="7329619" y="0"/>
                </a:lnTo>
                <a:lnTo>
                  <a:pt x="7329619" y="2513012"/>
                </a:lnTo>
                <a:lnTo>
                  <a:pt x="0" y="2513012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 txBox="1"/>
          <p:nvPr/>
        </p:nvSpPr>
        <p:spPr>
          <a:xfrm>
            <a:off x="12489121" y="6555685"/>
            <a:ext cx="18915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9809278" y="6377990"/>
            <a:ext cx="2837840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2640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class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SharedLine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x1, y1,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x2,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282191" y="7533296"/>
            <a:ext cx="23646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2804398" y="7044490"/>
            <a:ext cx="157610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9809278" y="8022102"/>
            <a:ext cx="15771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43556" y="2521600"/>
            <a:ext cx="12203315" cy="756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4918" spc="233" dirty="0">
                <a:solidFill>
                  <a:srgbClr val="8E8E93"/>
                </a:solidFill>
                <a:latin typeface="Arial Narrow"/>
                <a:cs typeface="Arial Narrow"/>
              </a:rPr>
              <a:t>Dynamic</a:t>
            </a:r>
            <a:r>
              <a:rPr sz="4918" spc="-71" dirty="0">
                <a:solidFill>
                  <a:srgbClr val="8E8E93"/>
                </a:solidFill>
                <a:latin typeface="Arial Narrow"/>
                <a:cs typeface="Arial Narrow"/>
              </a:rPr>
              <a:t> </a:t>
            </a:r>
            <a:r>
              <a:rPr sz="4918" spc="179" dirty="0">
                <a:solidFill>
                  <a:srgbClr val="8E8E93"/>
                </a:solidFill>
                <a:latin typeface="Arial Narrow"/>
                <a:cs typeface="Arial Narrow"/>
              </a:rPr>
              <a:t>dispatch</a:t>
            </a:r>
            <a:r>
              <a:rPr lang="en-US" sz="4918" spc="179" dirty="0">
                <a:solidFill>
                  <a:srgbClr val="8E8E93"/>
                </a:solidFill>
                <a:latin typeface="Arial Narrow"/>
                <a:cs typeface="Arial Narrow"/>
              </a:rPr>
              <a:t> </a:t>
            </a:r>
            <a:r>
              <a:rPr lang="en-US" sz="4918" spc="179" dirty="0">
                <a:solidFill>
                  <a:srgbClr val="8E8E93"/>
                </a:solidFill>
                <a:latin typeface="Arial Narrow"/>
                <a:cs typeface="Arial Narrow"/>
              </a:rPr>
              <a:t>&amp; Store value uniformly</a:t>
            </a:r>
            <a:endParaRPr sz="4918" dirty="0">
              <a:latin typeface="Arial Narrow"/>
              <a:cs typeface="Arial Narrow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09793" y="1448896"/>
            <a:ext cx="14682724" cy="10133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pc="142" dirty="0"/>
              <a:t>Two Problems</a:t>
            </a:r>
            <a:endParaRPr spc="167" dirty="0"/>
          </a:p>
        </p:txBody>
      </p:sp>
      <p:sp>
        <p:nvSpPr>
          <p:cNvPr id="4" name="object 4"/>
          <p:cNvSpPr/>
          <p:nvPr/>
        </p:nvSpPr>
        <p:spPr>
          <a:xfrm>
            <a:off x="11892490" y="2992289"/>
            <a:ext cx="1116718" cy="1116718"/>
          </a:xfrm>
          <a:custGeom>
            <a:avLst/>
            <a:gdLst/>
            <a:ahLst/>
            <a:cxnLst/>
            <a:rect l="l" t="t" r="r" b="b"/>
            <a:pathLst>
              <a:path w="1339850" h="1339850">
                <a:moveTo>
                  <a:pt x="1143622" y="195910"/>
                </a:moveTo>
                <a:lnTo>
                  <a:pt x="1176274" y="230942"/>
                </a:lnTo>
                <a:lnTo>
                  <a:pt x="1205958" y="267657"/>
                </a:lnTo>
                <a:lnTo>
                  <a:pt x="1232673" y="305895"/>
                </a:lnTo>
                <a:lnTo>
                  <a:pt x="1256420" y="345497"/>
                </a:lnTo>
                <a:lnTo>
                  <a:pt x="1277198" y="386301"/>
                </a:lnTo>
                <a:lnTo>
                  <a:pt x="1295008" y="428148"/>
                </a:lnTo>
                <a:lnTo>
                  <a:pt x="1309850" y="470877"/>
                </a:lnTo>
                <a:lnTo>
                  <a:pt x="1321723" y="514327"/>
                </a:lnTo>
                <a:lnTo>
                  <a:pt x="1330628" y="558338"/>
                </a:lnTo>
                <a:lnTo>
                  <a:pt x="1336565" y="602751"/>
                </a:lnTo>
                <a:lnTo>
                  <a:pt x="1339533" y="647404"/>
                </a:lnTo>
                <a:lnTo>
                  <a:pt x="1339533" y="692137"/>
                </a:lnTo>
                <a:lnTo>
                  <a:pt x="1336565" y="736790"/>
                </a:lnTo>
                <a:lnTo>
                  <a:pt x="1330628" y="781202"/>
                </a:lnTo>
                <a:lnTo>
                  <a:pt x="1321723" y="825214"/>
                </a:lnTo>
                <a:lnTo>
                  <a:pt x="1309850" y="868664"/>
                </a:lnTo>
                <a:lnTo>
                  <a:pt x="1295008" y="911393"/>
                </a:lnTo>
                <a:lnTo>
                  <a:pt x="1277198" y="953239"/>
                </a:lnTo>
                <a:lnTo>
                  <a:pt x="1256420" y="994044"/>
                </a:lnTo>
                <a:lnTo>
                  <a:pt x="1232673" y="1033645"/>
                </a:lnTo>
                <a:lnTo>
                  <a:pt x="1205958" y="1071884"/>
                </a:lnTo>
                <a:lnTo>
                  <a:pt x="1176274" y="1108599"/>
                </a:lnTo>
                <a:lnTo>
                  <a:pt x="1143622" y="1143630"/>
                </a:lnTo>
                <a:lnTo>
                  <a:pt x="1108591" y="1176281"/>
                </a:lnTo>
                <a:lnTo>
                  <a:pt x="1071876" y="1205963"/>
                </a:lnTo>
                <a:lnTo>
                  <a:pt x="1033637" y="1232677"/>
                </a:lnTo>
                <a:lnTo>
                  <a:pt x="994036" y="1256423"/>
                </a:lnTo>
                <a:lnTo>
                  <a:pt x="953232" y="1277201"/>
                </a:lnTo>
                <a:lnTo>
                  <a:pt x="911385" y="1295010"/>
                </a:lnTo>
                <a:lnTo>
                  <a:pt x="868656" y="1309851"/>
                </a:lnTo>
                <a:lnTo>
                  <a:pt x="825206" y="1321724"/>
                </a:lnTo>
                <a:lnTo>
                  <a:pt x="781194" y="1330629"/>
                </a:lnTo>
                <a:lnTo>
                  <a:pt x="736782" y="1336565"/>
                </a:lnTo>
                <a:lnTo>
                  <a:pt x="692129" y="1339533"/>
                </a:lnTo>
                <a:lnTo>
                  <a:pt x="647396" y="1339533"/>
                </a:lnTo>
                <a:lnTo>
                  <a:pt x="602743" y="1336565"/>
                </a:lnTo>
                <a:lnTo>
                  <a:pt x="558331" y="1330629"/>
                </a:lnTo>
                <a:lnTo>
                  <a:pt x="514319" y="1321724"/>
                </a:lnTo>
                <a:lnTo>
                  <a:pt x="470869" y="1309851"/>
                </a:lnTo>
                <a:lnTo>
                  <a:pt x="428140" y="1295010"/>
                </a:lnTo>
                <a:lnTo>
                  <a:pt x="386294" y="1277201"/>
                </a:lnTo>
                <a:lnTo>
                  <a:pt x="345489" y="1256423"/>
                </a:lnTo>
                <a:lnTo>
                  <a:pt x="305888" y="1232677"/>
                </a:lnTo>
                <a:lnTo>
                  <a:pt x="267649" y="1205963"/>
                </a:lnTo>
                <a:lnTo>
                  <a:pt x="230934" y="1176281"/>
                </a:lnTo>
                <a:lnTo>
                  <a:pt x="195903" y="1143630"/>
                </a:lnTo>
                <a:lnTo>
                  <a:pt x="163252" y="1108599"/>
                </a:lnTo>
                <a:lnTo>
                  <a:pt x="133570" y="1071884"/>
                </a:lnTo>
                <a:lnTo>
                  <a:pt x="106856" y="1033645"/>
                </a:lnTo>
                <a:lnTo>
                  <a:pt x="83110" y="994044"/>
                </a:lnTo>
                <a:lnTo>
                  <a:pt x="62332" y="953239"/>
                </a:lnTo>
                <a:lnTo>
                  <a:pt x="44523" y="911393"/>
                </a:lnTo>
                <a:lnTo>
                  <a:pt x="29682" y="868664"/>
                </a:lnTo>
                <a:lnTo>
                  <a:pt x="17809" y="825214"/>
                </a:lnTo>
                <a:lnTo>
                  <a:pt x="8904" y="781202"/>
                </a:lnTo>
                <a:lnTo>
                  <a:pt x="2968" y="736790"/>
                </a:lnTo>
                <a:lnTo>
                  <a:pt x="0" y="692137"/>
                </a:lnTo>
                <a:lnTo>
                  <a:pt x="0" y="647404"/>
                </a:lnTo>
                <a:lnTo>
                  <a:pt x="2968" y="602751"/>
                </a:lnTo>
                <a:lnTo>
                  <a:pt x="8904" y="558338"/>
                </a:lnTo>
                <a:lnTo>
                  <a:pt x="17809" y="514327"/>
                </a:lnTo>
                <a:lnTo>
                  <a:pt x="29682" y="470877"/>
                </a:lnTo>
                <a:lnTo>
                  <a:pt x="44523" y="428148"/>
                </a:lnTo>
                <a:lnTo>
                  <a:pt x="62332" y="386301"/>
                </a:lnTo>
                <a:lnTo>
                  <a:pt x="83110" y="345497"/>
                </a:lnTo>
                <a:lnTo>
                  <a:pt x="106856" y="305895"/>
                </a:lnTo>
                <a:lnTo>
                  <a:pt x="133570" y="267657"/>
                </a:lnTo>
                <a:lnTo>
                  <a:pt x="163252" y="230942"/>
                </a:lnTo>
                <a:lnTo>
                  <a:pt x="195903" y="195910"/>
                </a:lnTo>
                <a:lnTo>
                  <a:pt x="230934" y="163259"/>
                </a:lnTo>
                <a:lnTo>
                  <a:pt x="267649" y="133575"/>
                </a:lnTo>
                <a:lnTo>
                  <a:pt x="305888" y="106860"/>
                </a:lnTo>
                <a:lnTo>
                  <a:pt x="345489" y="83113"/>
                </a:lnTo>
                <a:lnTo>
                  <a:pt x="386294" y="62335"/>
                </a:lnTo>
                <a:lnTo>
                  <a:pt x="428140" y="44525"/>
                </a:lnTo>
                <a:lnTo>
                  <a:pt x="470869" y="29683"/>
                </a:lnTo>
                <a:lnTo>
                  <a:pt x="514319" y="17810"/>
                </a:lnTo>
                <a:lnTo>
                  <a:pt x="558331" y="8905"/>
                </a:lnTo>
                <a:lnTo>
                  <a:pt x="602743" y="2968"/>
                </a:lnTo>
                <a:lnTo>
                  <a:pt x="647396" y="0"/>
                </a:lnTo>
                <a:lnTo>
                  <a:pt x="692129" y="0"/>
                </a:lnTo>
                <a:lnTo>
                  <a:pt x="736782" y="2968"/>
                </a:lnTo>
                <a:lnTo>
                  <a:pt x="781194" y="8905"/>
                </a:lnTo>
                <a:lnTo>
                  <a:pt x="825206" y="17810"/>
                </a:lnTo>
                <a:lnTo>
                  <a:pt x="868656" y="29683"/>
                </a:lnTo>
                <a:lnTo>
                  <a:pt x="911385" y="44525"/>
                </a:lnTo>
                <a:lnTo>
                  <a:pt x="953232" y="62335"/>
                </a:lnTo>
                <a:lnTo>
                  <a:pt x="994036" y="83113"/>
                </a:lnTo>
                <a:lnTo>
                  <a:pt x="1033637" y="106860"/>
                </a:lnTo>
                <a:lnTo>
                  <a:pt x="1071876" y="133575"/>
                </a:lnTo>
                <a:lnTo>
                  <a:pt x="1108591" y="163259"/>
                </a:lnTo>
                <a:lnTo>
                  <a:pt x="1143622" y="195910"/>
                </a:lnTo>
                <a:close/>
              </a:path>
            </a:pathLst>
          </a:custGeom>
          <a:ln w="41883">
            <a:solidFill>
              <a:srgbClr val="DC5A5A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12258157" y="3378639"/>
            <a:ext cx="373650" cy="373650"/>
          </a:xfrm>
          <a:custGeom>
            <a:avLst/>
            <a:gdLst/>
            <a:ahLst/>
            <a:cxnLst/>
            <a:rect l="l" t="t" r="r" b="b"/>
            <a:pathLst>
              <a:path w="448309" h="448310">
                <a:moveTo>
                  <a:pt x="0" y="418505"/>
                </a:moveTo>
                <a:lnTo>
                  <a:pt x="418505" y="0"/>
                </a:lnTo>
                <a:lnTo>
                  <a:pt x="448121" y="29616"/>
                </a:lnTo>
                <a:lnTo>
                  <a:pt x="29616" y="448121"/>
                </a:lnTo>
                <a:lnTo>
                  <a:pt x="0" y="418505"/>
                </a:lnTo>
                <a:close/>
              </a:path>
            </a:pathLst>
          </a:custGeom>
          <a:solidFill>
            <a:srgbClr val="DC5A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12258157" y="3378635"/>
            <a:ext cx="373650" cy="373650"/>
          </a:xfrm>
          <a:custGeom>
            <a:avLst/>
            <a:gdLst/>
            <a:ahLst/>
            <a:cxnLst/>
            <a:rect l="l" t="t" r="r" b="b"/>
            <a:pathLst>
              <a:path w="448309" h="448310">
                <a:moveTo>
                  <a:pt x="29616" y="0"/>
                </a:moveTo>
                <a:lnTo>
                  <a:pt x="448121" y="418505"/>
                </a:lnTo>
                <a:lnTo>
                  <a:pt x="418505" y="448121"/>
                </a:lnTo>
                <a:lnTo>
                  <a:pt x="0" y="29616"/>
                </a:lnTo>
                <a:lnTo>
                  <a:pt x="29616" y="0"/>
                </a:lnTo>
                <a:close/>
              </a:path>
            </a:pathLst>
          </a:custGeom>
          <a:solidFill>
            <a:srgbClr val="DC5A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10202897" y="5290722"/>
            <a:ext cx="122257" cy="122257"/>
          </a:xfrm>
          <a:custGeom>
            <a:avLst/>
            <a:gdLst/>
            <a:ahLst/>
            <a:cxnLst/>
            <a:rect l="l" t="t" r="r" b="b"/>
            <a:pathLst>
              <a:path w="146684" h="146685">
                <a:moveTo>
                  <a:pt x="48867" y="0"/>
                </a:moveTo>
                <a:lnTo>
                  <a:pt x="0" y="146602"/>
                </a:lnTo>
                <a:lnTo>
                  <a:pt x="146592" y="97735"/>
                </a:lnTo>
                <a:lnTo>
                  <a:pt x="4886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/>
          <p:nvPr/>
        </p:nvSpPr>
        <p:spPr>
          <a:xfrm>
            <a:off x="12450713" y="4587883"/>
            <a:ext cx="0" cy="722956"/>
          </a:xfrm>
          <a:custGeom>
            <a:avLst/>
            <a:gdLst/>
            <a:ahLst/>
            <a:cxnLst/>
            <a:rect l="l" t="t" r="r" b="b"/>
            <a:pathLst>
              <a:path h="867410">
                <a:moveTo>
                  <a:pt x="0" y="0"/>
                </a:moveTo>
                <a:lnTo>
                  <a:pt x="0" y="867355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10"/>
          <p:cNvSpPr/>
          <p:nvPr/>
        </p:nvSpPr>
        <p:spPr>
          <a:xfrm>
            <a:off x="12393115" y="5297703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138215" y="0"/>
                </a:moveTo>
                <a:lnTo>
                  <a:pt x="0" y="0"/>
                </a:lnTo>
                <a:lnTo>
                  <a:pt x="69107" y="138215"/>
                </a:lnTo>
                <a:lnTo>
                  <a:pt x="13821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/>
          <p:nvPr/>
        </p:nvSpPr>
        <p:spPr>
          <a:xfrm>
            <a:off x="14768374" y="5287659"/>
            <a:ext cx="118552" cy="125432"/>
          </a:xfrm>
          <a:custGeom>
            <a:avLst/>
            <a:gdLst/>
            <a:ahLst/>
            <a:cxnLst/>
            <a:rect l="l" t="t" r="r" b="b"/>
            <a:pathLst>
              <a:path w="142240" h="150495">
                <a:moveTo>
                  <a:pt x="105829" y="0"/>
                </a:moveTo>
                <a:lnTo>
                  <a:pt x="0" y="88908"/>
                </a:lnTo>
                <a:lnTo>
                  <a:pt x="141828" y="150278"/>
                </a:lnTo>
                <a:lnTo>
                  <a:pt x="10582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9108141" y="5838365"/>
            <a:ext cx="2051374" cy="2831489"/>
          </a:xfrm>
          <a:custGeom>
            <a:avLst/>
            <a:gdLst/>
            <a:ahLst/>
            <a:cxnLst/>
            <a:rect l="l" t="t" r="r" b="b"/>
            <a:pathLst>
              <a:path w="2461259" h="3397250">
                <a:moveTo>
                  <a:pt x="0" y="0"/>
                </a:moveTo>
                <a:lnTo>
                  <a:pt x="2460951" y="0"/>
                </a:lnTo>
                <a:lnTo>
                  <a:pt x="2460951" y="3396776"/>
                </a:lnTo>
                <a:lnTo>
                  <a:pt x="0" y="3396776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 txBox="1"/>
          <p:nvPr/>
        </p:nvSpPr>
        <p:spPr>
          <a:xfrm>
            <a:off x="9807420" y="5874970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272823" y="6461883"/>
            <a:ext cx="1722179" cy="391209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212" rIns="0" bIns="0" rtlCol="0">
            <a:spAutoFit/>
          </a:bodyPr>
          <a:lstStyle/>
          <a:p>
            <a:pPr marL="56103">
              <a:spcBef>
                <a:spcPts val="6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272823" y="7000713"/>
            <a:ext cx="1722179" cy="38479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69861" rIns="0" bIns="0" rtlCol="0">
            <a:spAutoFit/>
          </a:bodyPr>
          <a:lstStyle/>
          <a:p>
            <a:pPr marL="56103">
              <a:spcBef>
                <a:spcPts val="55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272823" y="7539551"/>
            <a:ext cx="1722179" cy="386934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1978" rIns="0" bIns="0" rtlCol="0">
            <a:spAutoFit/>
          </a:bodyPr>
          <a:lstStyle/>
          <a:p>
            <a:pPr marL="56103">
              <a:spcBef>
                <a:spcPts val="567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272823" y="8078390"/>
            <a:ext cx="1722179" cy="389072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4095" rIns="0" bIns="0" rtlCol="0">
            <a:spAutoFit/>
          </a:bodyPr>
          <a:lstStyle/>
          <a:p>
            <a:pPr marL="56103">
              <a:spcBef>
                <a:spcPts val="58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425104" y="5826724"/>
            <a:ext cx="2051374" cy="353801"/>
          </a:xfrm>
          <a:prstGeom prst="rect">
            <a:avLst/>
          </a:prstGeom>
          <a:solidFill>
            <a:srgbClr val="305C2F"/>
          </a:solidFill>
        </p:spPr>
        <p:txBody>
          <a:bodyPr vert="horz" wrap="square" lIns="0" tIns="39165" rIns="0" bIns="0" rtlCol="0">
            <a:spAutoFit/>
          </a:bodyPr>
          <a:lstStyle/>
          <a:p>
            <a:pPr marL="635656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589785" y="6460224"/>
            <a:ext cx="1722179" cy="392813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7800" rIns="0" bIns="0" rtlCol="0">
            <a:spAutoFit/>
          </a:bodyPr>
          <a:lstStyle/>
          <a:p>
            <a:pPr marL="51869">
              <a:spcBef>
                <a:spcPts val="61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589785" y="6999064"/>
            <a:ext cx="1722179" cy="386400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1449" rIns="0" bIns="0" rtlCol="0">
            <a:spAutoFit/>
          </a:bodyPr>
          <a:lstStyle/>
          <a:p>
            <a:pPr marL="51869">
              <a:spcBef>
                <a:spcPts val="56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3742066" y="5826052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5234664" y="6066746"/>
            <a:ext cx="0" cy="414932"/>
          </a:xfrm>
          <a:custGeom>
            <a:avLst/>
            <a:gdLst/>
            <a:ahLst/>
            <a:cxnLst/>
            <a:rect l="l" t="t" r="r" b="b"/>
            <a:pathLst>
              <a:path h="497840">
                <a:moveTo>
                  <a:pt x="0" y="0"/>
                </a:moveTo>
                <a:lnTo>
                  <a:pt x="0" y="49747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5186664" y="5983837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3"/>
                </a:lnTo>
                <a:lnTo>
                  <a:pt x="16865" y="98309"/>
                </a:lnTo>
                <a:lnTo>
                  <a:pt x="35171" y="110653"/>
                </a:lnTo>
                <a:lnTo>
                  <a:pt x="57589" y="115179"/>
                </a:lnTo>
                <a:lnTo>
                  <a:pt x="80003" y="110653"/>
                </a:lnTo>
                <a:lnTo>
                  <a:pt x="98309" y="98309"/>
                </a:lnTo>
                <a:lnTo>
                  <a:pt x="110653" y="80003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4767676" y="6470784"/>
            <a:ext cx="0" cy="293205"/>
          </a:xfrm>
          <a:custGeom>
            <a:avLst/>
            <a:gdLst/>
            <a:ahLst/>
            <a:cxnLst/>
            <a:rect l="l" t="t" r="r" b="b"/>
            <a:pathLst>
              <a:path h="351790">
                <a:moveTo>
                  <a:pt x="0" y="0"/>
                </a:moveTo>
                <a:lnTo>
                  <a:pt x="0" y="351413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/>
          <p:nvPr/>
        </p:nvSpPr>
        <p:spPr>
          <a:xfrm>
            <a:off x="14710076" y="6750576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138215" y="0"/>
                </a:moveTo>
                <a:lnTo>
                  <a:pt x="0" y="0"/>
                </a:lnTo>
                <a:lnTo>
                  <a:pt x="69107" y="138215"/>
                </a:lnTo>
                <a:lnTo>
                  <a:pt x="13821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4758878" y="6496059"/>
            <a:ext cx="502788" cy="0"/>
          </a:xfrm>
          <a:custGeom>
            <a:avLst/>
            <a:gdLst/>
            <a:ahLst/>
            <a:cxnLst/>
            <a:rect l="l" t="t" r="r" b="b"/>
            <a:pathLst>
              <a:path w="603250">
                <a:moveTo>
                  <a:pt x="602683" y="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019981" y="3435285"/>
            <a:ext cx="7331174" cy="7405269"/>
          </a:xfrm>
          <a:custGeom>
            <a:avLst/>
            <a:gdLst/>
            <a:ahLst/>
            <a:cxnLst/>
            <a:rect l="l" t="t" r="r" b="b"/>
            <a:pathLst>
              <a:path w="8796020" h="8884920">
                <a:moveTo>
                  <a:pt x="0" y="0"/>
                </a:moveTo>
                <a:lnTo>
                  <a:pt x="8795543" y="0"/>
                </a:lnTo>
                <a:lnTo>
                  <a:pt x="8795543" y="8884923"/>
                </a:lnTo>
                <a:lnTo>
                  <a:pt x="0" y="8884923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845716" y="9590609"/>
            <a:ext cx="7680394" cy="1075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 txBox="1"/>
          <p:nvPr/>
        </p:nvSpPr>
        <p:spPr>
          <a:xfrm>
            <a:off x="1230523" y="3623374"/>
            <a:ext cx="5202001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protocol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 {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r>
              <a:rPr sz="2042" spc="-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79815" y="4600723"/>
            <a:ext cx="18915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333988" y="5089529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279815" y="5089529"/>
            <a:ext cx="94629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2491626" y="5578335"/>
            <a:ext cx="189207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230523" y="4423029"/>
            <a:ext cx="1892070" cy="19743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2640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r>
              <a:rPr sz="2042" spc="-50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72640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3122178" y="6555946"/>
            <a:ext cx="267959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1733367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491626" y="7533559"/>
            <a:ext cx="94577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3595091" y="7044753"/>
            <a:ext cx="110348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x2,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…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1230523" y="6378251"/>
            <a:ext cx="2206973" cy="197400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2640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x1,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y1,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230523" y="8822019"/>
            <a:ext cx="3940797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drawables: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for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in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drawables</a:t>
            </a:r>
            <a:r>
              <a:rPr sz="2042" spc="-3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111895" y="9856783"/>
            <a:ext cx="7148054" cy="431291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5906" rIns="0" bIns="0" rtlCol="0">
            <a:spAutoFit/>
          </a:bodyPr>
          <a:lstStyle/>
          <a:p>
            <a:pPr marL="586963">
              <a:spcBef>
                <a:spcPts val="91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230522" y="10466131"/>
            <a:ext cx="15771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13745207" y="6919742"/>
            <a:ext cx="2051374" cy="3932329"/>
          </a:xfrm>
          <a:custGeom>
            <a:avLst/>
            <a:gdLst/>
            <a:ahLst/>
            <a:cxnLst/>
            <a:rect l="l" t="t" r="r" b="b"/>
            <a:pathLst>
              <a:path w="2461259" h="4718050">
                <a:moveTo>
                  <a:pt x="0" y="0"/>
                </a:moveTo>
                <a:lnTo>
                  <a:pt x="2460940" y="0"/>
                </a:lnTo>
                <a:lnTo>
                  <a:pt x="2460940" y="4717908"/>
                </a:lnTo>
                <a:lnTo>
                  <a:pt x="0" y="4717908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4" name="object 44"/>
          <p:cNvSpPr txBox="1"/>
          <p:nvPr/>
        </p:nvSpPr>
        <p:spPr>
          <a:xfrm>
            <a:off x="13970255" y="6957132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SharedLine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13910848" y="7531470"/>
            <a:ext cx="1722179" cy="386400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71449" rIns="0" bIns="0" rtlCol="0">
            <a:spAutoFit/>
          </a:bodyPr>
          <a:lstStyle/>
          <a:p>
            <a:pPr marL="52398">
              <a:spcBef>
                <a:spcPts val="56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type: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13909888" y="8070300"/>
            <a:ext cx="1722179" cy="3885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73566" rIns="0" bIns="0" rtlCol="0">
            <a:spAutoFit/>
          </a:bodyPr>
          <a:lstStyle/>
          <a:p>
            <a:pPr marL="53457">
              <a:spcBef>
                <a:spcPts val="579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refCount: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47" name="object 47"/>
          <p:cNvGraphicFramePr>
            <a:graphicFrameLocks noGrp="1"/>
          </p:cNvGraphicFramePr>
          <p:nvPr/>
        </p:nvGraphicFramePr>
        <p:xfrm>
          <a:off x="13909887" y="8609138"/>
          <a:ext cx="1721799" cy="21074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5210"/>
                <a:gridCol w="1116589"/>
              </a:tblGrid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48" name="object 21"/>
          <p:cNvSpPr/>
          <p:nvPr/>
        </p:nvSpPr>
        <p:spPr>
          <a:xfrm rot="19001915" flipV="1">
            <a:off x="9901437" y="4343550"/>
            <a:ext cx="1092118" cy="707685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9" name="object 21"/>
          <p:cNvSpPr/>
          <p:nvPr/>
        </p:nvSpPr>
        <p:spPr>
          <a:xfrm rot="13452116" flipV="1">
            <a:off x="13701948" y="4888557"/>
            <a:ext cx="983059" cy="707685"/>
          </a:xfrm>
          <a:custGeom>
            <a:avLst/>
            <a:gdLst/>
            <a:ahLst/>
            <a:cxnLst/>
            <a:rect l="l" t="t" r="r" b="b"/>
            <a:pathLst>
              <a:path w="1235709">
                <a:moveTo>
                  <a:pt x="0" y="0"/>
                </a:moveTo>
                <a:lnTo>
                  <a:pt x="15706" y="0"/>
                </a:lnTo>
                <a:lnTo>
                  <a:pt x="1219690" y="0"/>
                </a:lnTo>
                <a:lnTo>
                  <a:pt x="12353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74378" y="5338777"/>
            <a:ext cx="14924857" cy="27315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35225" marR="4234" indent="-925168">
              <a:lnSpc>
                <a:spcPts val="7143"/>
              </a:lnSpc>
            </a:pPr>
            <a:r>
              <a:rPr lang="en-US" sz="4168" spc="246" dirty="0"/>
              <a:t>"All problems in computer science can be solved by </a:t>
            </a:r>
            <a:r>
              <a:rPr lang="en-US" sz="4168" spc="246" dirty="0"/>
              <a:t>another level </a:t>
            </a:r>
            <a:r>
              <a:rPr lang="en-US" sz="4168" spc="246" dirty="0"/>
              <a:t>of </a:t>
            </a:r>
            <a:r>
              <a:rPr lang="en-US" sz="4168" spc="246" dirty="0"/>
              <a:t>indirection”</a:t>
            </a:r>
            <a:br>
              <a:rPr lang="en-US" sz="4168" spc="246" dirty="0"/>
            </a:br>
            <a:r>
              <a:rPr lang="en-US" sz="4168" spc="246" dirty="0"/>
              <a:t>          </a:t>
            </a:r>
            <a:r>
              <a:rPr lang="en-US" sz="4168" spc="246" dirty="0"/>
              <a:t>                                            -- David </a:t>
            </a:r>
            <a:r>
              <a:rPr lang="en-US" sz="4168" spc="246" dirty="0"/>
              <a:t>Wheeler</a:t>
            </a:r>
            <a:endParaRPr sz="4168" spc="283" dirty="0"/>
          </a:p>
        </p:txBody>
      </p:sp>
      <p:sp>
        <p:nvSpPr>
          <p:cNvPr id="3" name="Rectangle 2"/>
          <p:cNvSpPr/>
          <p:nvPr/>
        </p:nvSpPr>
        <p:spPr>
          <a:xfrm>
            <a:off x="6917301" y="8252136"/>
            <a:ext cx="6435223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/>
              <a:t>"All problems in computer science can be </a:t>
            </a:r>
            <a:r>
              <a:rPr lang="en-US" sz="1500" dirty="0"/>
              <a:t>solved </a:t>
            </a:r>
            <a:r>
              <a:rPr lang="en-US" sz="1500" dirty="0"/>
              <a:t>by another level of indirection"</a:t>
            </a:r>
          </a:p>
        </p:txBody>
      </p:sp>
    </p:spTree>
    <p:extLst>
      <p:ext uri="{BB962C8B-B14F-4D97-AF65-F5344CB8AC3E}">
        <p14:creationId xmlns:p14="http://schemas.microsoft.com/office/powerpoint/2010/main" val="107175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6669" y="1423248"/>
            <a:ext cx="14682724" cy="1013257"/>
          </a:xfrm>
        </p:spPr>
        <p:txBody>
          <a:bodyPr/>
          <a:lstStyle/>
          <a:p>
            <a:r>
              <a:rPr lang="en-US" dirty="0" smtClean="0"/>
              <a:t>Introduce indirection to solve the two problem</a:t>
            </a:r>
            <a:endParaRPr lang="en-US" dirty="0"/>
          </a:p>
        </p:txBody>
      </p:sp>
      <p:sp>
        <p:nvSpPr>
          <p:cNvPr id="4" name="object 2"/>
          <p:cNvSpPr txBox="1">
            <a:spLocks/>
          </p:cNvSpPr>
          <p:nvPr/>
        </p:nvSpPr>
        <p:spPr>
          <a:xfrm>
            <a:off x="1074378" y="5338777"/>
            <a:ext cx="14924857" cy="637354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>
              <a:defRPr sz="7900" b="0" i="0">
                <a:solidFill>
                  <a:schemeClr val="bg1"/>
                </a:solidFill>
                <a:latin typeface="Arial Narrow"/>
                <a:ea typeface="+mj-ea"/>
                <a:cs typeface="Arial Narrow"/>
              </a:defRPr>
            </a:lvl1pPr>
          </a:lstStyle>
          <a:p>
            <a:pPr marL="935225" marR="4234" indent="-925168">
              <a:lnSpc>
                <a:spcPts val="7143"/>
              </a:lnSpc>
              <a:buAutoNum type="arabicPeriod"/>
            </a:pPr>
            <a:r>
              <a:rPr lang="en-US" sz="4501" dirty="0"/>
              <a:t>How </a:t>
            </a:r>
            <a:r>
              <a:rPr lang="en-US" sz="4501" dirty="0"/>
              <a:t>to find the right method </a:t>
            </a:r>
            <a:r>
              <a:rPr lang="en-US" sz="4501" dirty="0"/>
              <a:t>implementation?  </a:t>
            </a:r>
          </a:p>
          <a:p>
            <a:pPr marL="10056" marR="4234">
              <a:lnSpc>
                <a:spcPts val="7143"/>
              </a:lnSpc>
            </a:pPr>
            <a:r>
              <a:rPr lang="en-US" sz="4501" dirty="0">
                <a:solidFill>
                  <a:srgbClr val="00B050"/>
                </a:solidFill>
              </a:rPr>
              <a:t>       Protocol Witness Table</a:t>
            </a:r>
          </a:p>
          <a:p>
            <a:pPr marL="10056" marR="4234">
              <a:lnSpc>
                <a:spcPts val="7143"/>
              </a:lnSpc>
            </a:pPr>
            <a:r>
              <a:rPr lang="en-US" sz="4501" dirty="0"/>
              <a:t>2.    How to store the data of types with different sizes?</a:t>
            </a:r>
          </a:p>
          <a:p>
            <a:pPr marL="10056" marR="4234">
              <a:lnSpc>
                <a:spcPts val="7143"/>
              </a:lnSpc>
            </a:pPr>
            <a:r>
              <a:rPr lang="en-US" sz="4501" dirty="0">
                <a:solidFill>
                  <a:srgbClr val="00B050"/>
                </a:solidFill>
              </a:rPr>
              <a:t>       Value Witness Table  + Existential Container</a:t>
            </a:r>
          </a:p>
          <a:p>
            <a:pPr marL="935225" marR="4234" indent="-925168">
              <a:lnSpc>
                <a:spcPts val="7143"/>
              </a:lnSpc>
              <a:buAutoNum type="arabicPeriod"/>
            </a:pPr>
            <a:endParaRPr lang="en-US" sz="4501" dirty="0"/>
          </a:p>
          <a:p>
            <a:pPr marL="935225" marR="4234" indent="-925168">
              <a:lnSpc>
                <a:spcPts val="7143"/>
              </a:lnSpc>
            </a:pPr>
            <a:r>
              <a:rPr lang="en-US" sz="4168" kern="0" spc="246" dirty="0"/>
              <a:t/>
            </a:r>
            <a:br>
              <a:rPr lang="en-US" sz="4168" kern="0" spc="246" dirty="0"/>
            </a:br>
            <a:endParaRPr lang="en-US" sz="4168" kern="0" spc="283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1010868" y="4065819"/>
            <a:ext cx="12130415" cy="1013257"/>
          </a:xfrm>
          <a:prstGeom prst="rect">
            <a:avLst/>
          </a:prstGeom>
        </p:spPr>
        <p:txBody>
          <a:bodyPr/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kern="0" dirty="0">
                <a:solidFill>
                  <a:sysClr val="windowText" lastClr="000000"/>
                </a:solidFill>
              </a:rPr>
              <a:t>1. How to find the right method implementation?</a:t>
            </a:r>
          </a:p>
          <a:p>
            <a:r>
              <a:rPr lang="en-US" sz="1500" kern="0" dirty="0">
                <a:solidFill>
                  <a:sysClr val="windowText" lastClr="000000"/>
                </a:solidFill>
              </a:rPr>
              <a:t>2. How to store the data of types with different sizes?</a:t>
            </a:r>
          </a:p>
        </p:txBody>
      </p:sp>
    </p:spTree>
    <p:extLst>
      <p:ext uri="{BB962C8B-B14F-4D97-AF65-F5344CB8AC3E}">
        <p14:creationId xmlns:p14="http://schemas.microsoft.com/office/powerpoint/2010/main" val="41685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</a:t>
            </a:r>
            <a:r>
              <a:rPr spc="-104" dirty="0"/>
              <a:t> </a:t>
            </a:r>
            <a:r>
              <a:rPr spc="200" dirty="0"/>
              <a:t>Protocol</a:t>
            </a:r>
            <a:r>
              <a:rPr spc="-338" dirty="0"/>
              <a:t> </a:t>
            </a:r>
            <a:r>
              <a:rPr spc="125" dirty="0"/>
              <a:t>Witness</a:t>
            </a:r>
            <a:r>
              <a:rPr spc="-371" dirty="0"/>
              <a:t> </a:t>
            </a:r>
            <a:r>
              <a:rPr spc="17" dirty="0"/>
              <a:t>Table</a:t>
            </a:r>
            <a:r>
              <a:rPr spc="-104" dirty="0"/>
              <a:t> </a:t>
            </a:r>
            <a:r>
              <a:rPr spc="29" dirty="0"/>
              <a:t>(PWT)</a:t>
            </a:r>
          </a:p>
          <a:p>
            <a:pPr marL="44988">
              <a:spcBef>
                <a:spcPts val="567"/>
              </a:spcBef>
            </a:pPr>
            <a:r>
              <a:rPr sz="4918" spc="233" dirty="0">
                <a:solidFill>
                  <a:srgbClr val="8E8E93"/>
                </a:solidFill>
              </a:rPr>
              <a:t>Dynamic</a:t>
            </a:r>
            <a:r>
              <a:rPr sz="4918" spc="-71" dirty="0">
                <a:solidFill>
                  <a:srgbClr val="8E8E93"/>
                </a:solidFill>
              </a:rPr>
              <a:t> </a:t>
            </a:r>
            <a:r>
              <a:rPr sz="4918" spc="179" dirty="0">
                <a:solidFill>
                  <a:srgbClr val="8E8E93"/>
                </a:solidFill>
              </a:rPr>
              <a:t>dispatch</a:t>
            </a:r>
            <a:r>
              <a:rPr sz="4918" spc="-71" dirty="0">
                <a:solidFill>
                  <a:srgbClr val="8E8E93"/>
                </a:solidFill>
              </a:rPr>
              <a:t> </a:t>
            </a:r>
            <a:r>
              <a:rPr sz="4918" spc="354" dirty="0">
                <a:solidFill>
                  <a:srgbClr val="8E8E93"/>
                </a:solidFill>
              </a:rPr>
              <a:t>without</a:t>
            </a:r>
            <a:r>
              <a:rPr sz="4918" spc="-71" dirty="0">
                <a:solidFill>
                  <a:srgbClr val="8E8E93"/>
                </a:solidFill>
              </a:rPr>
              <a:t> </a:t>
            </a:r>
            <a:r>
              <a:rPr sz="4918" spc="-38" dirty="0">
                <a:solidFill>
                  <a:srgbClr val="8E8E93"/>
                </a:solidFill>
              </a:rPr>
              <a:t>a</a:t>
            </a:r>
            <a:r>
              <a:rPr sz="4918" spc="-250" dirty="0">
                <a:solidFill>
                  <a:srgbClr val="8E8E93"/>
                </a:solidFill>
              </a:rPr>
              <a:t> </a:t>
            </a:r>
            <a:r>
              <a:rPr sz="4918" spc="4" dirty="0">
                <a:solidFill>
                  <a:srgbClr val="8E8E93"/>
                </a:solidFill>
              </a:rPr>
              <a:t>V-Table</a:t>
            </a:r>
            <a:endParaRPr sz="4918"/>
          </a:p>
        </p:txBody>
      </p:sp>
      <p:sp>
        <p:nvSpPr>
          <p:cNvPr id="3" name="object 3"/>
          <p:cNvSpPr txBox="1"/>
          <p:nvPr/>
        </p:nvSpPr>
        <p:spPr>
          <a:xfrm>
            <a:off x="11337658" y="6277741"/>
            <a:ext cx="2310177" cy="357007"/>
          </a:xfrm>
          <a:prstGeom prst="rect">
            <a:avLst/>
          </a:prstGeom>
          <a:solidFill>
            <a:srgbClr val="2E5174"/>
          </a:solidFill>
        </p:spPr>
        <p:txBody>
          <a:bodyPr vert="horz" wrap="square" lIns="0" tIns="42340" rIns="0" bIns="0" rtlCol="0">
            <a:spAutoFit/>
          </a:bodyPr>
          <a:lstStyle/>
          <a:p>
            <a:pPr marL="208003">
              <a:spcBef>
                <a:spcPts val="33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LineDrawable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490906" y="7375447"/>
            <a:ext cx="2003741" cy="350059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5460" rIns="0" bIns="0" rtlCol="0">
            <a:spAutoFit/>
          </a:bodyPr>
          <a:lstStyle/>
          <a:p>
            <a:pPr marL="55044">
              <a:spcBef>
                <a:spcPts val="279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490906" y="6832044"/>
            <a:ext cx="2003741" cy="352197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577" rIns="0" bIns="0" rtlCol="0">
            <a:spAutoFit/>
          </a:bodyPr>
          <a:lstStyle/>
          <a:p>
            <a:pPr marL="55044">
              <a:spcBef>
                <a:spcPts val="2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775814" y="6277741"/>
            <a:ext cx="2310177" cy="1720593"/>
          </a:xfrm>
          <a:custGeom>
            <a:avLst/>
            <a:gdLst/>
            <a:ahLst/>
            <a:cxnLst/>
            <a:rect l="l" t="t" r="r" b="b"/>
            <a:pathLst>
              <a:path w="2771775" h="2064384">
                <a:moveTo>
                  <a:pt x="0" y="0"/>
                </a:moveTo>
                <a:lnTo>
                  <a:pt x="2771475" y="0"/>
                </a:lnTo>
                <a:lnTo>
                  <a:pt x="2771475" y="2064115"/>
                </a:lnTo>
                <a:lnTo>
                  <a:pt x="0" y="206411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8899800" y="6320053"/>
            <a:ext cx="207095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PointDrawable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929061" y="737544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 txBox="1"/>
          <p:nvPr/>
        </p:nvSpPr>
        <p:spPr>
          <a:xfrm>
            <a:off x="8929061" y="7375447"/>
            <a:ext cx="2003741" cy="350059"/>
          </a:xfrm>
          <a:prstGeom prst="rect">
            <a:avLst/>
          </a:prstGeom>
        </p:spPr>
        <p:txBody>
          <a:bodyPr vert="horz" wrap="square" lIns="0" tIns="35460" rIns="0" bIns="0" rtlCol="0">
            <a:spAutoFit/>
          </a:bodyPr>
          <a:lstStyle/>
          <a:p>
            <a:pPr marL="50810">
              <a:spcBef>
                <a:spcPts val="279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929061" y="683204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 txBox="1"/>
          <p:nvPr/>
        </p:nvSpPr>
        <p:spPr>
          <a:xfrm>
            <a:off x="8929061" y="6832044"/>
            <a:ext cx="2003741" cy="352197"/>
          </a:xfrm>
          <a:prstGeom prst="rect">
            <a:avLst/>
          </a:prstGeom>
        </p:spPr>
        <p:txBody>
          <a:bodyPr vert="horz" wrap="square" lIns="0" tIns="37577" rIns="0" bIns="0" rtlCol="0">
            <a:spAutoFit/>
          </a:bodyPr>
          <a:lstStyle/>
          <a:p>
            <a:pPr marL="50810">
              <a:spcBef>
                <a:spcPts val="2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0710615" y="7077005"/>
            <a:ext cx="529" cy="1330006"/>
          </a:xfrm>
          <a:custGeom>
            <a:avLst/>
            <a:gdLst/>
            <a:ahLst/>
            <a:cxnLst/>
            <a:rect l="l" t="t" r="r" b="b"/>
            <a:pathLst>
              <a:path w="634" h="1595754">
                <a:moveTo>
                  <a:pt x="67" y="0"/>
                </a:moveTo>
                <a:lnTo>
                  <a:pt x="67" y="159536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10662704" y="6994097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7" y="0"/>
                </a:moveTo>
                <a:lnTo>
                  <a:pt x="35164" y="4531"/>
                </a:lnTo>
                <a:lnTo>
                  <a:pt x="16861" y="16875"/>
                </a:lnTo>
                <a:lnTo>
                  <a:pt x="4522" y="35181"/>
                </a:lnTo>
                <a:lnTo>
                  <a:pt x="0" y="57600"/>
                </a:lnTo>
                <a:lnTo>
                  <a:pt x="4526" y="80014"/>
                </a:lnTo>
                <a:lnTo>
                  <a:pt x="16870" y="98318"/>
                </a:lnTo>
                <a:lnTo>
                  <a:pt x="35187" y="110659"/>
                </a:lnTo>
                <a:lnTo>
                  <a:pt x="57577" y="115179"/>
                </a:lnTo>
                <a:lnTo>
                  <a:pt x="80004" y="110654"/>
                </a:lnTo>
                <a:lnTo>
                  <a:pt x="98309" y="98313"/>
                </a:lnTo>
                <a:lnTo>
                  <a:pt x="110652" y="80008"/>
                </a:lnTo>
                <a:lnTo>
                  <a:pt x="115175" y="57589"/>
                </a:lnTo>
                <a:lnTo>
                  <a:pt x="110645" y="35171"/>
                </a:lnTo>
                <a:lnTo>
                  <a:pt x="98298" y="16865"/>
                </a:lnTo>
                <a:lnTo>
                  <a:pt x="80006" y="4531"/>
                </a:lnTo>
                <a:lnTo>
                  <a:pt x="5758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42">
              <a:lnSpc>
                <a:spcPts val="3888"/>
              </a:lnSpc>
            </a:pPr>
            <a:r>
              <a:rPr spc="75" dirty="0"/>
              <a:t>4</a:t>
            </a:r>
          </a:p>
        </p:txBody>
      </p:sp>
      <p:sp>
        <p:nvSpPr>
          <p:cNvPr id="15" name="object 15"/>
          <p:cNvSpPr/>
          <p:nvPr/>
        </p:nvSpPr>
        <p:spPr>
          <a:xfrm>
            <a:off x="1004874" y="4065818"/>
            <a:ext cx="7415854" cy="6144595"/>
          </a:xfrm>
          <a:custGeom>
            <a:avLst/>
            <a:gdLst/>
            <a:ahLst/>
            <a:cxnLst/>
            <a:rect l="l" t="t" r="r" b="b"/>
            <a:pathLst>
              <a:path w="8897620" h="7372350">
                <a:moveTo>
                  <a:pt x="0" y="0"/>
                </a:moveTo>
                <a:lnTo>
                  <a:pt x="8897247" y="0"/>
                </a:lnTo>
                <a:lnTo>
                  <a:pt x="8897247" y="7371880"/>
                </a:lnTo>
                <a:lnTo>
                  <a:pt x="0" y="7371880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/>
          <p:nvPr/>
        </p:nvSpPr>
        <p:spPr>
          <a:xfrm>
            <a:off x="872444" y="5828225"/>
            <a:ext cx="7680394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1138617" y="6094402"/>
            <a:ext cx="7148054" cy="543540"/>
          </a:xfrm>
          <a:custGeom>
            <a:avLst/>
            <a:gdLst/>
            <a:ahLst/>
            <a:cxnLst/>
            <a:rect l="l" t="t" r="r" b="b"/>
            <a:pathLst>
              <a:path w="8576310" h="652145">
                <a:moveTo>
                  <a:pt x="0" y="0"/>
                </a:moveTo>
                <a:lnTo>
                  <a:pt x="8576293" y="0"/>
                </a:lnTo>
                <a:lnTo>
                  <a:pt x="8576293" y="651896"/>
                </a:lnTo>
                <a:lnTo>
                  <a:pt x="0" y="651896"/>
                </a:lnTo>
                <a:lnTo>
                  <a:pt x="0" y="0"/>
                </a:lnTo>
                <a:close/>
              </a:path>
            </a:pathLst>
          </a:custGeom>
          <a:solidFill>
            <a:srgbClr val="3444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/>
          <p:nvPr/>
        </p:nvSpPr>
        <p:spPr>
          <a:xfrm>
            <a:off x="1138617" y="6094402"/>
            <a:ext cx="7148054" cy="543540"/>
          </a:xfrm>
          <a:custGeom>
            <a:avLst/>
            <a:gdLst/>
            <a:ahLst/>
            <a:cxnLst/>
            <a:rect l="l" t="t" r="r" b="b"/>
            <a:pathLst>
              <a:path w="8576310" h="652145">
                <a:moveTo>
                  <a:pt x="0" y="0"/>
                </a:moveTo>
                <a:lnTo>
                  <a:pt x="8576293" y="0"/>
                </a:lnTo>
                <a:lnTo>
                  <a:pt x="8576293" y="651896"/>
                </a:lnTo>
                <a:lnTo>
                  <a:pt x="0" y="65189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505A7A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 txBox="1"/>
          <p:nvPr/>
        </p:nvSpPr>
        <p:spPr>
          <a:xfrm>
            <a:off x="1185030" y="4234272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protocol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603770" y="4234272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657943" y="4723077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446133" y="4723077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185030" y="5211883"/>
            <a:ext cx="2228143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r>
              <a:rPr sz="2042" spc="-54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549467" y="5700689"/>
            <a:ext cx="1597806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…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3391855" y="716710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2446133" y="7655913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185030" y="6678300"/>
            <a:ext cx="2070956" cy="17948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7093950" y="8390603"/>
            <a:ext cx="3630127" cy="529"/>
          </a:xfrm>
          <a:custGeom>
            <a:avLst/>
            <a:gdLst/>
            <a:ahLst/>
            <a:cxnLst/>
            <a:rect l="l" t="t" r="r" b="b"/>
            <a:pathLst>
              <a:path w="4355465" h="634">
                <a:moveTo>
                  <a:pt x="0" y="20"/>
                </a:moveTo>
                <a:lnTo>
                  <a:pt x="4355249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7104448" y="6254204"/>
            <a:ext cx="0" cy="2127057"/>
          </a:xfrm>
          <a:custGeom>
            <a:avLst/>
            <a:gdLst/>
            <a:ahLst/>
            <a:cxnLst/>
            <a:rect l="l" t="t" r="r" b="b"/>
            <a:pathLst>
              <a:path h="2552065">
                <a:moveTo>
                  <a:pt x="0" y="2551765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5549451" y="6273936"/>
            <a:ext cx="1577695" cy="0"/>
          </a:xfrm>
          <a:custGeom>
            <a:avLst/>
            <a:gdLst/>
            <a:ahLst/>
            <a:cxnLst/>
            <a:rect l="l" t="t" r="r" b="b"/>
            <a:pathLst>
              <a:path w="1892934">
                <a:moveTo>
                  <a:pt x="0" y="0"/>
                </a:moveTo>
                <a:lnTo>
                  <a:pt x="15706" y="0"/>
                </a:lnTo>
                <a:lnTo>
                  <a:pt x="189270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5447343" y="6216337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138215" y="0"/>
                </a:moveTo>
                <a:lnTo>
                  <a:pt x="0" y="69107"/>
                </a:lnTo>
                <a:lnTo>
                  <a:pt x="138215" y="138215"/>
                </a:lnTo>
                <a:lnTo>
                  <a:pt x="13821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28"/>
          <p:cNvSpPr/>
          <p:nvPr/>
        </p:nvSpPr>
        <p:spPr>
          <a:xfrm flipV="1">
            <a:off x="3932329" y="9181474"/>
            <a:ext cx="9140109" cy="38105"/>
          </a:xfrm>
          <a:custGeom>
            <a:avLst/>
            <a:gdLst/>
            <a:ahLst/>
            <a:cxnLst/>
            <a:rect l="l" t="t" r="r" b="b"/>
            <a:pathLst>
              <a:path w="4355465" h="634">
                <a:moveTo>
                  <a:pt x="0" y="20"/>
                </a:moveTo>
                <a:lnTo>
                  <a:pt x="4355249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12"/>
          <p:cNvSpPr/>
          <p:nvPr/>
        </p:nvSpPr>
        <p:spPr>
          <a:xfrm>
            <a:off x="13072438" y="7027355"/>
            <a:ext cx="131585" cy="2192224"/>
          </a:xfrm>
          <a:custGeom>
            <a:avLst/>
            <a:gdLst/>
            <a:ahLst/>
            <a:cxnLst/>
            <a:rect l="l" t="t" r="r" b="b"/>
            <a:pathLst>
              <a:path w="634" h="1595754">
                <a:moveTo>
                  <a:pt x="67" y="0"/>
                </a:moveTo>
                <a:lnTo>
                  <a:pt x="67" y="159536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12"/>
          <p:cNvSpPr/>
          <p:nvPr/>
        </p:nvSpPr>
        <p:spPr>
          <a:xfrm>
            <a:off x="3884445" y="8066283"/>
            <a:ext cx="38105" cy="1153296"/>
          </a:xfrm>
          <a:custGeom>
            <a:avLst/>
            <a:gdLst/>
            <a:ahLst/>
            <a:cxnLst/>
            <a:rect l="l" t="t" r="r" b="b"/>
            <a:pathLst>
              <a:path w="634" h="1595754">
                <a:moveTo>
                  <a:pt x="67" y="0"/>
                </a:moveTo>
                <a:lnTo>
                  <a:pt x="67" y="159536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22"/>
          <p:cNvSpPr/>
          <p:nvPr/>
        </p:nvSpPr>
        <p:spPr>
          <a:xfrm rot="9258749" flipH="1" flipV="1">
            <a:off x="3828281" y="8000777"/>
            <a:ext cx="151899" cy="231275"/>
          </a:xfrm>
          <a:custGeom>
            <a:avLst/>
            <a:gdLst/>
            <a:ahLst/>
            <a:cxnLst/>
            <a:rect l="l" t="t" r="r" b="b"/>
            <a:pathLst>
              <a:path w="128270" h="154305">
                <a:moveTo>
                  <a:pt x="115965" y="0"/>
                </a:moveTo>
                <a:lnTo>
                  <a:pt x="0" y="102133"/>
                </a:lnTo>
                <a:lnTo>
                  <a:pt x="128090" y="154058"/>
                </a:lnTo>
                <a:lnTo>
                  <a:pt x="11596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446" dirty="0"/>
              <a:t>How</a:t>
            </a:r>
            <a:r>
              <a:rPr spc="-95" dirty="0"/>
              <a:t> </a:t>
            </a:r>
            <a:r>
              <a:rPr spc="438" dirty="0"/>
              <a:t>to</a:t>
            </a:r>
            <a:r>
              <a:rPr spc="-95" dirty="0"/>
              <a:t> </a:t>
            </a:r>
            <a:r>
              <a:rPr spc="175" dirty="0"/>
              <a:t>Look</a:t>
            </a:r>
            <a:r>
              <a:rPr spc="-95" dirty="0"/>
              <a:t> </a:t>
            </a:r>
            <a:r>
              <a:rPr spc="346" dirty="0"/>
              <a:t>Up</a:t>
            </a:r>
            <a:r>
              <a:rPr spc="-95" dirty="0"/>
              <a:t> </a:t>
            </a:r>
            <a:r>
              <a:rPr spc="358" dirty="0"/>
              <a:t>the</a:t>
            </a:r>
            <a:r>
              <a:rPr spc="-95" dirty="0"/>
              <a:t> </a:t>
            </a:r>
            <a:r>
              <a:rPr spc="200" dirty="0"/>
              <a:t>Protocol</a:t>
            </a:r>
            <a:r>
              <a:rPr spc="-333" dirty="0"/>
              <a:t> </a:t>
            </a:r>
            <a:r>
              <a:rPr spc="125" dirty="0"/>
              <a:t>Witness</a:t>
            </a:r>
            <a:r>
              <a:rPr spc="-367" dirty="0"/>
              <a:t> </a:t>
            </a:r>
            <a:r>
              <a:rPr spc="-75" dirty="0"/>
              <a:t>Table?</a:t>
            </a:r>
          </a:p>
        </p:txBody>
      </p:sp>
      <p:sp>
        <p:nvSpPr>
          <p:cNvPr id="3" name="object 3"/>
          <p:cNvSpPr/>
          <p:nvPr/>
        </p:nvSpPr>
        <p:spPr>
          <a:xfrm>
            <a:off x="11113720" y="4634547"/>
            <a:ext cx="1211983" cy="657329"/>
          </a:xfrm>
          <a:custGeom>
            <a:avLst/>
            <a:gdLst/>
            <a:ahLst/>
            <a:cxnLst/>
            <a:rect l="l" t="t" r="r" b="b"/>
            <a:pathLst>
              <a:path w="1454150" h="788670">
                <a:moveTo>
                  <a:pt x="0" y="0"/>
                </a:moveTo>
                <a:lnTo>
                  <a:pt x="1454070" y="0"/>
                </a:lnTo>
                <a:lnTo>
                  <a:pt x="1454070" y="788133"/>
                </a:lnTo>
                <a:lnTo>
                  <a:pt x="0" y="78813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11190082" y="4710500"/>
            <a:ext cx="1079141" cy="3446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131783" rIns="0" bIns="0" rtlCol="0">
            <a:spAutoFit/>
          </a:bodyPr>
          <a:lstStyle/>
          <a:p>
            <a:pPr marL="50281">
              <a:spcBef>
                <a:spcPts val="1038"/>
              </a:spcBef>
            </a:pPr>
            <a:r>
              <a:rPr sz="1375" spc="-4" dirty="0">
                <a:solidFill>
                  <a:srgbClr val="FFFFFF"/>
                </a:solidFill>
                <a:latin typeface="Lucida Console"/>
                <a:cs typeface="Lucida Console"/>
              </a:rPr>
              <a:t>refCount</a:t>
            </a:r>
            <a:endParaRPr sz="1375">
              <a:latin typeface="Lucida Console"/>
              <a:cs typeface="Lucida Console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2318672" y="4636720"/>
            <a:ext cx="1211983" cy="652566"/>
          </a:xfrm>
          <a:custGeom>
            <a:avLst/>
            <a:gdLst/>
            <a:ahLst/>
            <a:cxnLst/>
            <a:rect l="l" t="t" r="r" b="b"/>
            <a:pathLst>
              <a:path w="1454150" h="782954">
                <a:moveTo>
                  <a:pt x="0" y="0"/>
                </a:moveTo>
                <a:lnTo>
                  <a:pt x="1454070" y="0"/>
                </a:lnTo>
                <a:lnTo>
                  <a:pt x="1454070" y="782908"/>
                </a:lnTo>
                <a:lnTo>
                  <a:pt x="0" y="782908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12395035" y="4712681"/>
            <a:ext cx="1079141" cy="491144"/>
          </a:xfrm>
          <a:custGeom>
            <a:avLst/>
            <a:gdLst/>
            <a:ahLst/>
            <a:cxnLst/>
            <a:rect l="l" t="t" r="r" b="b"/>
            <a:pathLst>
              <a:path w="1294765" h="589279">
                <a:moveTo>
                  <a:pt x="0" y="0"/>
                </a:moveTo>
                <a:lnTo>
                  <a:pt x="1294473" y="0"/>
                </a:lnTo>
                <a:lnTo>
                  <a:pt x="1294473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12395035" y="4712681"/>
            <a:ext cx="1079141" cy="351128"/>
          </a:xfrm>
          <a:prstGeom prst="rect">
            <a:avLst/>
          </a:prstGeom>
        </p:spPr>
        <p:txBody>
          <a:bodyPr vert="horz" wrap="square" lIns="0" tIns="36518" rIns="0" bIns="0" rtlCol="0">
            <a:spAutoFit/>
          </a:bodyPr>
          <a:lstStyle/>
          <a:p>
            <a:pPr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3528163" y="4635708"/>
            <a:ext cx="1178640" cy="654683"/>
          </a:xfrm>
          <a:custGeom>
            <a:avLst/>
            <a:gdLst/>
            <a:ahLst/>
            <a:cxnLst/>
            <a:rect l="l" t="t" r="r" b="b"/>
            <a:pathLst>
              <a:path w="1414144" h="785495">
                <a:moveTo>
                  <a:pt x="0" y="785347"/>
                </a:moveTo>
                <a:lnTo>
                  <a:pt x="1413569" y="785347"/>
                </a:lnTo>
                <a:lnTo>
                  <a:pt x="1413569" y="0"/>
                </a:lnTo>
                <a:lnTo>
                  <a:pt x="0" y="0"/>
                </a:lnTo>
                <a:lnTo>
                  <a:pt x="0" y="785347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 txBox="1"/>
          <p:nvPr/>
        </p:nvSpPr>
        <p:spPr>
          <a:xfrm>
            <a:off x="1360548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775813" y="4090577"/>
            <a:ext cx="2051374" cy="1232624"/>
          </a:xfrm>
          <a:custGeom>
            <a:avLst/>
            <a:gdLst/>
            <a:ahLst/>
            <a:cxnLst/>
            <a:rect l="l" t="t" r="r" b="b"/>
            <a:pathLst>
              <a:path w="2461259" h="1478914">
                <a:moveTo>
                  <a:pt x="0" y="0"/>
                </a:moveTo>
                <a:lnTo>
                  <a:pt x="2460940" y="0"/>
                </a:lnTo>
                <a:lnTo>
                  <a:pt x="2460940" y="1478593"/>
                </a:lnTo>
                <a:lnTo>
                  <a:pt x="0" y="14785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 txBox="1"/>
          <p:nvPr/>
        </p:nvSpPr>
        <p:spPr>
          <a:xfrm>
            <a:off x="9004525" y="412954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[Drawable]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941454" y="4702296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 txBox="1"/>
          <p:nvPr/>
        </p:nvSpPr>
        <p:spPr>
          <a:xfrm>
            <a:off x="8941454" y="4702296"/>
            <a:ext cx="1722179" cy="352731"/>
          </a:xfrm>
          <a:prstGeom prst="rect">
            <a:avLst/>
          </a:prstGeom>
        </p:spPr>
        <p:txBody>
          <a:bodyPr vert="horz" wrap="square" lIns="0" tIns="38106" rIns="0" bIns="0" rtlCol="0">
            <a:spAutoFit/>
          </a:bodyPr>
          <a:lstStyle/>
          <a:p>
            <a:pPr marL="56103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_storage: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0684346" y="4962983"/>
            <a:ext cx="283149" cy="0"/>
          </a:xfrm>
          <a:custGeom>
            <a:avLst/>
            <a:gdLst/>
            <a:ahLst/>
            <a:cxnLst/>
            <a:rect l="l" t="t" r="r" b="b"/>
            <a:pathLst>
              <a:path w="339725">
                <a:moveTo>
                  <a:pt x="0" y="0"/>
                </a:moveTo>
                <a:lnTo>
                  <a:pt x="15706" y="0"/>
                </a:lnTo>
                <a:lnTo>
                  <a:pt x="323927" y="0"/>
                </a:lnTo>
                <a:lnTo>
                  <a:pt x="33963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/>
          <p:nvPr/>
        </p:nvSpPr>
        <p:spPr>
          <a:xfrm>
            <a:off x="10954363" y="4905385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/>
          <p:nvPr/>
        </p:nvSpPr>
        <p:spPr>
          <a:xfrm>
            <a:off x="10601438" y="491498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14706325" y="4635708"/>
            <a:ext cx="1228390" cy="654683"/>
          </a:xfrm>
          <a:custGeom>
            <a:avLst/>
            <a:gdLst/>
            <a:ahLst/>
            <a:cxnLst/>
            <a:rect l="l" t="t" r="r" b="b"/>
            <a:pathLst>
              <a:path w="1473834" h="785495">
                <a:moveTo>
                  <a:pt x="0" y="0"/>
                </a:moveTo>
                <a:lnTo>
                  <a:pt x="1473714" y="0"/>
                </a:lnTo>
                <a:lnTo>
                  <a:pt x="1473714" y="785347"/>
                </a:lnTo>
                <a:lnTo>
                  <a:pt x="0" y="785347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 txBox="1"/>
          <p:nvPr/>
        </p:nvSpPr>
        <p:spPr>
          <a:xfrm>
            <a:off x="1478364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3314174" y="4944954"/>
            <a:ext cx="0" cy="1545411"/>
          </a:xfrm>
          <a:custGeom>
            <a:avLst/>
            <a:gdLst/>
            <a:ahLst/>
            <a:cxnLst/>
            <a:rect l="l" t="t" r="r" b="b"/>
            <a:pathLst>
              <a:path h="1854200">
                <a:moveTo>
                  <a:pt x="0" y="0"/>
                </a:moveTo>
                <a:lnTo>
                  <a:pt x="0" y="185387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13266176" y="4862045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5" y="4526"/>
                </a:lnTo>
                <a:lnTo>
                  <a:pt x="16869" y="16869"/>
                </a:lnTo>
                <a:lnTo>
                  <a:pt x="4526" y="35175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5"/>
                </a:lnTo>
                <a:lnTo>
                  <a:pt x="98313" y="16869"/>
                </a:lnTo>
                <a:lnTo>
                  <a:pt x="80008" y="4526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1019981" y="3435285"/>
            <a:ext cx="7331174" cy="7405269"/>
          </a:xfrm>
          <a:custGeom>
            <a:avLst/>
            <a:gdLst/>
            <a:ahLst/>
            <a:cxnLst/>
            <a:rect l="l" t="t" r="r" b="b"/>
            <a:pathLst>
              <a:path w="8796020" h="8884920">
                <a:moveTo>
                  <a:pt x="0" y="0"/>
                </a:moveTo>
                <a:lnTo>
                  <a:pt x="8795543" y="0"/>
                </a:lnTo>
                <a:lnTo>
                  <a:pt x="8795543" y="8884923"/>
                </a:lnTo>
                <a:lnTo>
                  <a:pt x="0" y="8884923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11369075" y="6480498"/>
            <a:ext cx="1949229" cy="0"/>
          </a:xfrm>
          <a:custGeom>
            <a:avLst/>
            <a:gdLst/>
            <a:ahLst/>
            <a:cxnLst/>
            <a:rect l="l" t="t" r="r" b="b"/>
            <a:pathLst>
              <a:path w="2338705">
                <a:moveTo>
                  <a:pt x="0" y="0"/>
                </a:moveTo>
                <a:lnTo>
                  <a:pt x="15706" y="0"/>
                </a:lnTo>
                <a:lnTo>
                  <a:pt x="2338431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1266968" y="6422899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138215" y="0"/>
                </a:moveTo>
                <a:lnTo>
                  <a:pt x="0" y="69107"/>
                </a:lnTo>
                <a:lnTo>
                  <a:pt x="138215" y="138215"/>
                </a:lnTo>
                <a:lnTo>
                  <a:pt x="13821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845716" y="9590609"/>
            <a:ext cx="7680394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 txBox="1"/>
          <p:nvPr/>
        </p:nvSpPr>
        <p:spPr>
          <a:xfrm>
            <a:off x="1219938" y="362337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protocol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2638679" y="362337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4057420" y="3623374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160624" y="3623374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3269230" y="4600723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2323403" y="5089529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3269230" y="5089529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481041" y="5578335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219938" y="4423029"/>
            <a:ext cx="1913240" cy="19743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r>
              <a:rPr sz="2042" spc="-50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3426763" y="655594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481041" y="7533559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3584506" y="7044753"/>
            <a:ext cx="2228143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x2, y2: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…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1219938" y="6378252"/>
            <a:ext cx="2228143" cy="197400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 :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x1,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y1,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1219938" y="8822019"/>
            <a:ext cx="3961967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drawables: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for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in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drawables</a:t>
            </a:r>
            <a:r>
              <a:rPr sz="2042" spc="-3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1111895" y="9856783"/>
            <a:ext cx="7148054" cy="431291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5906" rIns="0" bIns="0" rtlCol="0">
            <a:spAutoFit/>
          </a:bodyPr>
          <a:lstStyle/>
          <a:p>
            <a:pPr marL="586963">
              <a:spcBef>
                <a:spcPts val="91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219938" y="10466131"/>
            <a:ext cx="17888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8775814" y="6277741"/>
            <a:ext cx="2310177" cy="1720593"/>
          </a:xfrm>
          <a:custGeom>
            <a:avLst/>
            <a:gdLst/>
            <a:ahLst/>
            <a:cxnLst/>
            <a:rect l="l" t="t" r="r" b="b"/>
            <a:pathLst>
              <a:path w="2771775" h="2064384">
                <a:moveTo>
                  <a:pt x="0" y="0"/>
                </a:moveTo>
                <a:lnTo>
                  <a:pt x="2771475" y="0"/>
                </a:lnTo>
                <a:lnTo>
                  <a:pt x="2771475" y="2064115"/>
                </a:lnTo>
                <a:lnTo>
                  <a:pt x="0" y="206411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42"/>
          <p:cNvSpPr txBox="1"/>
          <p:nvPr/>
        </p:nvSpPr>
        <p:spPr>
          <a:xfrm>
            <a:off x="8899800" y="6320053"/>
            <a:ext cx="207095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PointDrawable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8929061" y="737544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4" name="object 44"/>
          <p:cNvSpPr txBox="1"/>
          <p:nvPr/>
        </p:nvSpPr>
        <p:spPr>
          <a:xfrm>
            <a:off x="8929061" y="7375447"/>
            <a:ext cx="2003741" cy="350059"/>
          </a:xfrm>
          <a:prstGeom prst="rect">
            <a:avLst/>
          </a:prstGeom>
        </p:spPr>
        <p:txBody>
          <a:bodyPr vert="horz" wrap="square" lIns="0" tIns="35460" rIns="0" bIns="0" rtlCol="0">
            <a:spAutoFit/>
          </a:bodyPr>
          <a:lstStyle/>
          <a:p>
            <a:pPr marL="50810">
              <a:spcBef>
                <a:spcPts val="279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8929061" y="683204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46"/>
          <p:cNvSpPr txBox="1"/>
          <p:nvPr/>
        </p:nvSpPr>
        <p:spPr>
          <a:xfrm>
            <a:off x="8929061" y="6832044"/>
            <a:ext cx="2003741" cy="352197"/>
          </a:xfrm>
          <a:prstGeom prst="rect">
            <a:avLst/>
          </a:prstGeom>
        </p:spPr>
        <p:txBody>
          <a:bodyPr vert="horz" wrap="square" lIns="0" tIns="37577" rIns="0" bIns="0" rtlCol="0">
            <a:spAutoFit/>
          </a:bodyPr>
          <a:lstStyle/>
          <a:p>
            <a:pPr marL="50810">
              <a:spcBef>
                <a:spcPts val="2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7" name="object 47"/>
          <p:cNvSpPr/>
          <p:nvPr/>
        </p:nvSpPr>
        <p:spPr>
          <a:xfrm>
            <a:off x="10710615" y="7077005"/>
            <a:ext cx="529" cy="1330006"/>
          </a:xfrm>
          <a:custGeom>
            <a:avLst/>
            <a:gdLst/>
            <a:ahLst/>
            <a:cxnLst/>
            <a:rect l="l" t="t" r="r" b="b"/>
            <a:pathLst>
              <a:path w="634" h="1595754">
                <a:moveTo>
                  <a:pt x="67" y="0"/>
                </a:moveTo>
                <a:lnTo>
                  <a:pt x="67" y="159536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8" name="object 48"/>
          <p:cNvSpPr/>
          <p:nvPr/>
        </p:nvSpPr>
        <p:spPr>
          <a:xfrm>
            <a:off x="10662704" y="6994097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7" y="0"/>
                </a:moveTo>
                <a:lnTo>
                  <a:pt x="35164" y="4531"/>
                </a:lnTo>
                <a:lnTo>
                  <a:pt x="16861" y="16875"/>
                </a:lnTo>
                <a:lnTo>
                  <a:pt x="4522" y="35181"/>
                </a:lnTo>
                <a:lnTo>
                  <a:pt x="0" y="57600"/>
                </a:lnTo>
                <a:lnTo>
                  <a:pt x="4526" y="80014"/>
                </a:lnTo>
                <a:lnTo>
                  <a:pt x="16870" y="98318"/>
                </a:lnTo>
                <a:lnTo>
                  <a:pt x="35187" y="110659"/>
                </a:lnTo>
                <a:lnTo>
                  <a:pt x="57577" y="115179"/>
                </a:lnTo>
                <a:lnTo>
                  <a:pt x="80004" y="110654"/>
                </a:lnTo>
                <a:lnTo>
                  <a:pt x="98309" y="98313"/>
                </a:lnTo>
                <a:lnTo>
                  <a:pt x="110652" y="80008"/>
                </a:lnTo>
                <a:lnTo>
                  <a:pt x="115175" y="57589"/>
                </a:lnTo>
                <a:lnTo>
                  <a:pt x="110645" y="35171"/>
                </a:lnTo>
                <a:lnTo>
                  <a:pt x="98298" y="16865"/>
                </a:lnTo>
                <a:lnTo>
                  <a:pt x="80006" y="4531"/>
                </a:lnTo>
                <a:lnTo>
                  <a:pt x="5758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9" name="object 49"/>
          <p:cNvSpPr/>
          <p:nvPr/>
        </p:nvSpPr>
        <p:spPr>
          <a:xfrm>
            <a:off x="7093950" y="8390603"/>
            <a:ext cx="3630127" cy="529"/>
          </a:xfrm>
          <a:custGeom>
            <a:avLst/>
            <a:gdLst/>
            <a:ahLst/>
            <a:cxnLst/>
            <a:rect l="l" t="t" r="r" b="b"/>
            <a:pathLst>
              <a:path w="4355465" h="634">
                <a:moveTo>
                  <a:pt x="0" y="20"/>
                </a:moveTo>
                <a:lnTo>
                  <a:pt x="4355249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0" name="object 50"/>
          <p:cNvSpPr/>
          <p:nvPr/>
        </p:nvSpPr>
        <p:spPr>
          <a:xfrm>
            <a:off x="7104448" y="5785218"/>
            <a:ext cx="0" cy="2595972"/>
          </a:xfrm>
          <a:custGeom>
            <a:avLst/>
            <a:gdLst/>
            <a:ahLst/>
            <a:cxnLst/>
            <a:rect l="l" t="t" r="r" b="b"/>
            <a:pathLst>
              <a:path h="3114675">
                <a:moveTo>
                  <a:pt x="0" y="311446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1" name="object 51"/>
          <p:cNvSpPr/>
          <p:nvPr/>
        </p:nvSpPr>
        <p:spPr>
          <a:xfrm>
            <a:off x="5549451" y="5785217"/>
            <a:ext cx="1577695" cy="0"/>
          </a:xfrm>
          <a:custGeom>
            <a:avLst/>
            <a:gdLst/>
            <a:ahLst/>
            <a:cxnLst/>
            <a:rect l="l" t="t" r="r" b="b"/>
            <a:pathLst>
              <a:path w="1892934">
                <a:moveTo>
                  <a:pt x="0" y="0"/>
                </a:moveTo>
                <a:lnTo>
                  <a:pt x="15706" y="0"/>
                </a:lnTo>
                <a:lnTo>
                  <a:pt x="189270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2" name="object 52"/>
          <p:cNvSpPr/>
          <p:nvPr/>
        </p:nvSpPr>
        <p:spPr>
          <a:xfrm>
            <a:off x="5447343" y="5727618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138215" y="0"/>
                </a:moveTo>
                <a:lnTo>
                  <a:pt x="0" y="69107"/>
                </a:lnTo>
                <a:lnTo>
                  <a:pt x="138215" y="138215"/>
                </a:lnTo>
                <a:lnTo>
                  <a:pt x="13821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446" dirty="0"/>
              <a:t>How</a:t>
            </a:r>
            <a:r>
              <a:rPr spc="-104" dirty="0"/>
              <a:t> </a:t>
            </a:r>
            <a:r>
              <a:rPr spc="438" dirty="0"/>
              <a:t>to</a:t>
            </a:r>
            <a:r>
              <a:rPr spc="-104" dirty="0"/>
              <a:t> </a:t>
            </a:r>
            <a:r>
              <a:rPr spc="92" dirty="0"/>
              <a:t>Store</a:t>
            </a:r>
            <a:r>
              <a:rPr spc="-338" dirty="0"/>
              <a:t> </a:t>
            </a:r>
            <a:r>
              <a:rPr spc="-38" dirty="0"/>
              <a:t>Values</a:t>
            </a:r>
            <a:r>
              <a:rPr spc="-104" dirty="0"/>
              <a:t> </a:t>
            </a:r>
            <a:r>
              <a:rPr spc="200" dirty="0"/>
              <a:t>Uniformly?</a:t>
            </a:r>
          </a:p>
        </p:txBody>
      </p:sp>
      <p:sp>
        <p:nvSpPr>
          <p:cNvPr id="3" name="object 3"/>
          <p:cNvSpPr/>
          <p:nvPr/>
        </p:nvSpPr>
        <p:spPr>
          <a:xfrm>
            <a:off x="11371432" y="6468262"/>
            <a:ext cx="2051374" cy="2831489"/>
          </a:xfrm>
          <a:custGeom>
            <a:avLst/>
            <a:gdLst/>
            <a:ahLst/>
            <a:cxnLst/>
            <a:rect l="l" t="t" r="r" b="b"/>
            <a:pathLst>
              <a:path w="2461259" h="3397250">
                <a:moveTo>
                  <a:pt x="0" y="0"/>
                </a:moveTo>
                <a:lnTo>
                  <a:pt x="2460940" y="0"/>
                </a:lnTo>
                <a:lnTo>
                  <a:pt x="2460940" y="3396776"/>
                </a:lnTo>
                <a:lnTo>
                  <a:pt x="0" y="3396776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12067744" y="650332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536112" y="7091781"/>
            <a:ext cx="1722179" cy="38960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4624" rIns="0" bIns="0" rtlCol="0">
            <a:spAutoFit/>
          </a:bodyPr>
          <a:lstStyle/>
          <a:p>
            <a:pPr marL="53457">
              <a:spcBef>
                <a:spcPts val="5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536112" y="7630619"/>
            <a:ext cx="1722179" cy="391744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741" rIns="0" bIns="0" rtlCol="0">
            <a:spAutoFit/>
          </a:bodyPr>
          <a:lstStyle/>
          <a:p>
            <a:pPr marL="53457">
              <a:spcBef>
                <a:spcPts val="60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536112" y="8169457"/>
            <a:ext cx="1722179" cy="385331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0390" rIns="0" bIns="0" rtlCol="0">
            <a:spAutoFit/>
          </a:bodyPr>
          <a:lstStyle/>
          <a:p>
            <a:pPr marL="53457">
              <a:spcBef>
                <a:spcPts val="55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536112" y="8708295"/>
            <a:ext cx="1722179" cy="38746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2507" rIns="0" bIns="0" rtlCol="0">
            <a:spAutoFit/>
          </a:bodyPr>
          <a:lstStyle/>
          <a:p>
            <a:pPr marL="53457">
              <a:spcBef>
                <a:spcPts val="5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3.0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688394" y="6456630"/>
            <a:ext cx="2051374" cy="352197"/>
          </a:xfrm>
          <a:prstGeom prst="rect">
            <a:avLst/>
          </a:prstGeom>
          <a:solidFill>
            <a:srgbClr val="305C2F"/>
          </a:solidFill>
        </p:spPr>
        <p:txBody>
          <a:bodyPr vert="horz" wrap="square" lIns="0" tIns="37577" rIns="0" bIns="0" rtlCol="0">
            <a:spAutoFit/>
          </a:bodyPr>
          <a:lstStyle/>
          <a:p>
            <a:pPr marL="632481">
              <a:spcBef>
                <a:spcPts val="2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852988" y="7090122"/>
            <a:ext cx="1722179" cy="391209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76212" rIns="0" bIns="0" rtlCol="0">
            <a:spAutoFit/>
          </a:bodyPr>
          <a:lstStyle/>
          <a:p>
            <a:pPr marL="57691">
              <a:spcBef>
                <a:spcPts val="6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852988" y="7628960"/>
            <a:ext cx="1722179" cy="384796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69861" rIns="0" bIns="0" rtlCol="0">
            <a:spAutoFit/>
          </a:bodyPr>
          <a:lstStyle/>
          <a:p>
            <a:pPr marL="57691">
              <a:spcBef>
                <a:spcPts val="55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291211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12854605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8469" y="0"/>
                </a:moveTo>
                <a:lnTo>
                  <a:pt x="0" y="138540"/>
                </a:lnTo>
                <a:lnTo>
                  <a:pt x="138215" y="137901"/>
                </a:lnTo>
                <a:lnTo>
                  <a:pt x="6846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/>
          <p:nvPr/>
        </p:nvSpPr>
        <p:spPr>
          <a:xfrm>
            <a:off x="12327050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0" y="0"/>
                </a:moveTo>
                <a:lnTo>
                  <a:pt x="714449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/>
          <p:nvPr/>
        </p:nvSpPr>
        <p:spPr>
          <a:xfrm>
            <a:off x="12338047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/>
          <p:nvPr/>
        </p:nvSpPr>
        <p:spPr>
          <a:xfrm>
            <a:off x="1019981" y="3435285"/>
            <a:ext cx="7331174" cy="7405269"/>
          </a:xfrm>
          <a:custGeom>
            <a:avLst/>
            <a:gdLst/>
            <a:ahLst/>
            <a:cxnLst/>
            <a:rect l="l" t="t" r="r" b="b"/>
            <a:pathLst>
              <a:path w="8796020" h="8884920">
                <a:moveTo>
                  <a:pt x="0" y="0"/>
                </a:moveTo>
                <a:lnTo>
                  <a:pt x="8795543" y="0"/>
                </a:lnTo>
                <a:lnTo>
                  <a:pt x="8795543" y="8884923"/>
                </a:lnTo>
                <a:lnTo>
                  <a:pt x="0" y="8884923"/>
                </a:lnTo>
                <a:lnTo>
                  <a:pt x="0" y="0"/>
                </a:lnTo>
                <a:close/>
              </a:path>
            </a:pathLst>
          </a:custGeom>
          <a:solidFill>
            <a:srgbClr val="292B3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845716" y="8630624"/>
            <a:ext cx="7680394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 txBox="1"/>
          <p:nvPr/>
        </p:nvSpPr>
        <p:spPr>
          <a:xfrm>
            <a:off x="1230523" y="3623374"/>
            <a:ext cx="5202001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protocol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 {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r>
              <a:rPr sz="2042" spc="-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279815" y="4600723"/>
            <a:ext cx="18915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333988" y="5089529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x,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279815" y="5089529"/>
            <a:ext cx="94629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491626" y="5578335"/>
            <a:ext cx="189207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 { …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230523" y="4423029"/>
            <a:ext cx="1892070" cy="19743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2640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r>
              <a:rPr sz="2042" spc="-50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72640">
              <a:spcBef>
                <a:spcPts val="1396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122178" y="6555946"/>
            <a:ext cx="267959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-54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1733367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Double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2491626" y="7533559"/>
            <a:ext cx="94577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3595091" y="7044753"/>
            <a:ext cx="110348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x2,</a:t>
            </a:r>
            <a:r>
              <a:rPr sz="2042" spc="-6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y2: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 …</a:t>
            </a:r>
            <a:r>
              <a:rPr sz="2042" spc="-71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230523" y="6378251"/>
            <a:ext cx="2206973" cy="197400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72640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x1,</a:t>
            </a:r>
            <a:r>
              <a:rPr sz="2042" spc="-54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y1,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  <a:p>
            <a:pPr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111895" y="8896810"/>
            <a:ext cx="7148054" cy="413656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98441" rIns="0" bIns="0" rtlCol="0">
            <a:spAutoFit/>
          </a:bodyPr>
          <a:lstStyle/>
          <a:p>
            <a:pPr marL="113794">
              <a:spcBef>
                <a:spcPts val="775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drawables:</a:t>
            </a:r>
            <a:r>
              <a:rPr sz="2042" spc="-25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]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230523" y="9488519"/>
            <a:ext cx="315274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for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in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drawables</a:t>
            </a:r>
            <a:r>
              <a:rPr sz="2042" spc="-3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703437" y="9977325"/>
            <a:ext cx="126120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230522" y="10466131"/>
            <a:ext cx="15771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11113720" y="4634547"/>
            <a:ext cx="1211983" cy="657329"/>
          </a:xfrm>
          <a:custGeom>
            <a:avLst/>
            <a:gdLst/>
            <a:ahLst/>
            <a:cxnLst/>
            <a:rect l="l" t="t" r="r" b="b"/>
            <a:pathLst>
              <a:path w="1454150" h="788670">
                <a:moveTo>
                  <a:pt x="0" y="0"/>
                </a:moveTo>
                <a:lnTo>
                  <a:pt x="1454070" y="0"/>
                </a:lnTo>
                <a:lnTo>
                  <a:pt x="1454070" y="788133"/>
                </a:lnTo>
                <a:lnTo>
                  <a:pt x="0" y="78813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 txBox="1"/>
          <p:nvPr/>
        </p:nvSpPr>
        <p:spPr>
          <a:xfrm>
            <a:off x="11190082" y="4710500"/>
            <a:ext cx="1079141" cy="344666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131783" rIns="0" bIns="0" rtlCol="0">
            <a:spAutoFit/>
          </a:bodyPr>
          <a:lstStyle/>
          <a:p>
            <a:pPr marL="50281">
              <a:spcBef>
                <a:spcPts val="1038"/>
              </a:spcBef>
            </a:pPr>
            <a:r>
              <a:rPr sz="1375" spc="-4" dirty="0">
                <a:solidFill>
                  <a:srgbClr val="FFFFFF"/>
                </a:solidFill>
                <a:latin typeface="Lucida Console"/>
                <a:cs typeface="Lucida Console"/>
              </a:rPr>
              <a:t>refCount</a:t>
            </a:r>
            <a:endParaRPr sz="1375">
              <a:latin typeface="Lucida Console"/>
              <a:cs typeface="Lucida Console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12318672" y="4636720"/>
            <a:ext cx="1211983" cy="652566"/>
          </a:xfrm>
          <a:custGeom>
            <a:avLst/>
            <a:gdLst/>
            <a:ahLst/>
            <a:cxnLst/>
            <a:rect l="l" t="t" r="r" b="b"/>
            <a:pathLst>
              <a:path w="1454150" h="782954">
                <a:moveTo>
                  <a:pt x="0" y="0"/>
                </a:moveTo>
                <a:lnTo>
                  <a:pt x="1454070" y="0"/>
                </a:lnTo>
                <a:lnTo>
                  <a:pt x="1454070" y="782908"/>
                </a:lnTo>
                <a:lnTo>
                  <a:pt x="0" y="782908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35"/>
          <p:cNvSpPr txBox="1"/>
          <p:nvPr/>
        </p:nvSpPr>
        <p:spPr>
          <a:xfrm>
            <a:off x="12395035" y="4712681"/>
            <a:ext cx="1079141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13528163" y="4635708"/>
            <a:ext cx="1178640" cy="654683"/>
          </a:xfrm>
          <a:custGeom>
            <a:avLst/>
            <a:gdLst/>
            <a:ahLst/>
            <a:cxnLst/>
            <a:rect l="l" t="t" r="r" b="b"/>
            <a:pathLst>
              <a:path w="1414144" h="785495">
                <a:moveTo>
                  <a:pt x="0" y="785347"/>
                </a:moveTo>
                <a:lnTo>
                  <a:pt x="1413569" y="785347"/>
                </a:lnTo>
                <a:lnTo>
                  <a:pt x="1413569" y="0"/>
                </a:lnTo>
                <a:lnTo>
                  <a:pt x="0" y="0"/>
                </a:lnTo>
                <a:lnTo>
                  <a:pt x="0" y="785347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37"/>
          <p:cNvSpPr txBox="1"/>
          <p:nvPr/>
        </p:nvSpPr>
        <p:spPr>
          <a:xfrm>
            <a:off x="1360548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8775813" y="4090577"/>
            <a:ext cx="2051374" cy="1232624"/>
          </a:xfrm>
          <a:custGeom>
            <a:avLst/>
            <a:gdLst/>
            <a:ahLst/>
            <a:cxnLst/>
            <a:rect l="l" t="t" r="r" b="b"/>
            <a:pathLst>
              <a:path w="2461259" h="1478914">
                <a:moveTo>
                  <a:pt x="0" y="0"/>
                </a:moveTo>
                <a:lnTo>
                  <a:pt x="2460940" y="0"/>
                </a:lnTo>
                <a:lnTo>
                  <a:pt x="2460940" y="1478593"/>
                </a:lnTo>
                <a:lnTo>
                  <a:pt x="0" y="1478593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9"/>
          <p:cNvSpPr txBox="1"/>
          <p:nvPr/>
        </p:nvSpPr>
        <p:spPr>
          <a:xfrm>
            <a:off x="9004525" y="4129547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[Drawable]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8941454" y="4702296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41"/>
          <p:cNvSpPr txBox="1"/>
          <p:nvPr/>
        </p:nvSpPr>
        <p:spPr>
          <a:xfrm>
            <a:off x="8941454" y="4702296"/>
            <a:ext cx="1722179" cy="352731"/>
          </a:xfrm>
          <a:prstGeom prst="rect">
            <a:avLst/>
          </a:prstGeom>
        </p:spPr>
        <p:txBody>
          <a:bodyPr vert="horz" wrap="square" lIns="0" tIns="38106" rIns="0" bIns="0" rtlCol="0">
            <a:spAutoFit/>
          </a:bodyPr>
          <a:lstStyle/>
          <a:p>
            <a:pPr marL="56103">
              <a:spcBef>
                <a:spcPts val="300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_storage: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10684346" y="4962983"/>
            <a:ext cx="283149" cy="0"/>
          </a:xfrm>
          <a:custGeom>
            <a:avLst/>
            <a:gdLst/>
            <a:ahLst/>
            <a:cxnLst/>
            <a:rect l="l" t="t" r="r" b="b"/>
            <a:pathLst>
              <a:path w="339725">
                <a:moveTo>
                  <a:pt x="0" y="0"/>
                </a:moveTo>
                <a:lnTo>
                  <a:pt x="15706" y="0"/>
                </a:lnTo>
                <a:lnTo>
                  <a:pt x="323927" y="0"/>
                </a:lnTo>
                <a:lnTo>
                  <a:pt x="339633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3" name="object 43"/>
          <p:cNvSpPr/>
          <p:nvPr/>
        </p:nvSpPr>
        <p:spPr>
          <a:xfrm>
            <a:off x="10954363" y="4905385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4" name="object 44"/>
          <p:cNvSpPr/>
          <p:nvPr/>
        </p:nvSpPr>
        <p:spPr>
          <a:xfrm>
            <a:off x="10601438" y="491498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45"/>
          <p:cNvSpPr/>
          <p:nvPr/>
        </p:nvSpPr>
        <p:spPr>
          <a:xfrm>
            <a:off x="14706325" y="4635708"/>
            <a:ext cx="1228390" cy="654683"/>
          </a:xfrm>
          <a:custGeom>
            <a:avLst/>
            <a:gdLst/>
            <a:ahLst/>
            <a:cxnLst/>
            <a:rect l="l" t="t" r="r" b="b"/>
            <a:pathLst>
              <a:path w="1473834" h="785495">
                <a:moveTo>
                  <a:pt x="0" y="0"/>
                </a:moveTo>
                <a:lnTo>
                  <a:pt x="1473714" y="0"/>
                </a:lnTo>
                <a:lnTo>
                  <a:pt x="1473714" y="785347"/>
                </a:lnTo>
                <a:lnTo>
                  <a:pt x="0" y="785347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46"/>
          <p:cNvSpPr txBox="1"/>
          <p:nvPr/>
        </p:nvSpPr>
        <p:spPr>
          <a:xfrm>
            <a:off x="14783646" y="4712689"/>
            <a:ext cx="1093960" cy="351128"/>
          </a:xfrm>
          <a:prstGeom prst="rect">
            <a:avLst/>
          </a:prstGeom>
          <a:solidFill>
            <a:srgbClr val="58A854"/>
          </a:solidFill>
        </p:spPr>
        <p:txBody>
          <a:bodyPr vert="horz" wrap="square" lIns="0" tIns="36518" rIns="0" bIns="0" rtlCol="0">
            <a:spAutoFit/>
          </a:bodyPr>
          <a:lstStyle/>
          <a:p>
            <a:pPr marL="6351" algn="ctr">
              <a:spcBef>
                <a:spcPts val="28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?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7" name="object 47"/>
          <p:cNvSpPr/>
          <p:nvPr/>
        </p:nvSpPr>
        <p:spPr>
          <a:xfrm>
            <a:off x="14189592" y="5431636"/>
            <a:ext cx="2646" cy="513902"/>
          </a:xfrm>
          <a:custGeom>
            <a:avLst/>
            <a:gdLst/>
            <a:ahLst/>
            <a:cxnLst/>
            <a:rect l="l" t="t" r="r" b="b"/>
            <a:pathLst>
              <a:path w="3175" h="616585">
                <a:moveTo>
                  <a:pt x="1416" y="0"/>
                </a:moveTo>
                <a:lnTo>
                  <a:pt x="1416" y="616435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8" name="object 48"/>
          <p:cNvSpPr/>
          <p:nvPr/>
        </p:nvSpPr>
        <p:spPr>
          <a:xfrm>
            <a:off x="14134261" y="5329522"/>
            <a:ext cx="115377" cy="115906"/>
          </a:xfrm>
          <a:custGeom>
            <a:avLst/>
            <a:gdLst/>
            <a:ahLst/>
            <a:cxnLst/>
            <a:rect l="l" t="t" r="r" b="b"/>
            <a:pathLst>
              <a:path w="138430" h="139064">
                <a:moveTo>
                  <a:pt x="69736" y="0"/>
                </a:moveTo>
                <a:lnTo>
                  <a:pt x="0" y="137901"/>
                </a:lnTo>
                <a:lnTo>
                  <a:pt x="138205" y="138540"/>
                </a:lnTo>
                <a:lnTo>
                  <a:pt x="6973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9" name="object 49"/>
          <p:cNvSpPr/>
          <p:nvPr/>
        </p:nvSpPr>
        <p:spPr>
          <a:xfrm>
            <a:off x="14181545" y="5938526"/>
            <a:ext cx="595936" cy="0"/>
          </a:xfrm>
          <a:custGeom>
            <a:avLst/>
            <a:gdLst/>
            <a:ahLst/>
            <a:cxnLst/>
            <a:rect l="l" t="t" r="r" b="b"/>
            <a:pathLst>
              <a:path w="715009">
                <a:moveTo>
                  <a:pt x="714449" y="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0" name="object 50"/>
          <p:cNvSpPr/>
          <p:nvPr/>
        </p:nvSpPr>
        <p:spPr>
          <a:xfrm>
            <a:off x="14766018" y="5941354"/>
            <a:ext cx="0" cy="433985"/>
          </a:xfrm>
          <a:custGeom>
            <a:avLst/>
            <a:gdLst/>
            <a:ahLst/>
            <a:cxnLst/>
            <a:rect l="l" t="t" r="r" b="b"/>
            <a:pathLst>
              <a:path h="520700">
                <a:moveTo>
                  <a:pt x="0" y="0"/>
                </a:moveTo>
                <a:lnTo>
                  <a:pt x="0" y="520151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 </a:t>
            </a:r>
            <a:r>
              <a:rPr spc="95" dirty="0"/>
              <a:t>Existential</a:t>
            </a:r>
            <a:r>
              <a:rPr spc="-288" dirty="0"/>
              <a:t> </a:t>
            </a:r>
            <a:r>
              <a:rPr spc="200" dirty="0"/>
              <a:t>Container</a:t>
            </a:r>
          </a:p>
          <a:p>
            <a:pPr marL="44988">
              <a:spcBef>
                <a:spcPts val="567"/>
              </a:spcBef>
            </a:pPr>
            <a:r>
              <a:rPr sz="4918" spc="163" dirty="0">
                <a:solidFill>
                  <a:srgbClr val="8E8E93"/>
                </a:solidFill>
              </a:rPr>
              <a:t>Boxing </a:t>
            </a:r>
            <a:r>
              <a:rPr sz="4918" spc="63" dirty="0">
                <a:solidFill>
                  <a:srgbClr val="8E8E93"/>
                </a:solidFill>
              </a:rPr>
              <a:t>values </a:t>
            </a:r>
            <a:r>
              <a:rPr sz="4918" spc="238" dirty="0">
                <a:solidFill>
                  <a:srgbClr val="8E8E93"/>
                </a:solidFill>
              </a:rPr>
              <a:t>of </a:t>
            </a:r>
            <a:r>
              <a:rPr sz="4918" spc="254" dirty="0">
                <a:solidFill>
                  <a:srgbClr val="8E8E93"/>
                </a:solidFill>
              </a:rPr>
              <a:t>protocol</a:t>
            </a:r>
            <a:r>
              <a:rPr sz="4918" spc="-738" dirty="0">
                <a:solidFill>
                  <a:srgbClr val="8E8E93"/>
                </a:solidFill>
              </a:rPr>
              <a:t> </a:t>
            </a:r>
            <a:r>
              <a:rPr sz="4918" spc="170" dirty="0">
                <a:solidFill>
                  <a:srgbClr val="8E8E93"/>
                </a:solidFill>
              </a:rPr>
              <a:t>types</a:t>
            </a:r>
            <a:endParaRPr sz="4918"/>
          </a:p>
        </p:txBody>
      </p:sp>
      <p:sp>
        <p:nvSpPr>
          <p:cNvPr id="3" name="object 3"/>
          <p:cNvSpPr/>
          <p:nvPr/>
        </p:nvSpPr>
        <p:spPr>
          <a:xfrm>
            <a:off x="7223068" y="6243662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7376315" y="684937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7376315" y="631962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7376315" y="737913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7376315" y="7908891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7376315" y="84386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 </a:t>
            </a:r>
            <a:r>
              <a:rPr spc="95" dirty="0"/>
              <a:t>Existential</a:t>
            </a:r>
            <a:r>
              <a:rPr spc="-288" dirty="0"/>
              <a:t> </a:t>
            </a:r>
            <a:r>
              <a:rPr spc="200" dirty="0"/>
              <a:t>Container</a:t>
            </a:r>
          </a:p>
          <a:p>
            <a:pPr marL="44988">
              <a:spcBef>
                <a:spcPts val="567"/>
              </a:spcBef>
            </a:pPr>
            <a:r>
              <a:rPr sz="4918" spc="163" dirty="0">
                <a:solidFill>
                  <a:srgbClr val="8E8E93"/>
                </a:solidFill>
              </a:rPr>
              <a:t>Boxing </a:t>
            </a:r>
            <a:r>
              <a:rPr sz="4918" spc="63" dirty="0">
                <a:solidFill>
                  <a:srgbClr val="8E8E93"/>
                </a:solidFill>
              </a:rPr>
              <a:t>values </a:t>
            </a:r>
            <a:r>
              <a:rPr sz="4918" spc="238" dirty="0">
                <a:solidFill>
                  <a:srgbClr val="8E8E93"/>
                </a:solidFill>
              </a:rPr>
              <a:t>of </a:t>
            </a:r>
            <a:r>
              <a:rPr sz="4918" spc="254" dirty="0">
                <a:solidFill>
                  <a:srgbClr val="8E8E93"/>
                </a:solidFill>
              </a:rPr>
              <a:t>protocol</a:t>
            </a:r>
            <a:r>
              <a:rPr sz="4918" spc="-738" dirty="0">
                <a:solidFill>
                  <a:srgbClr val="8E8E93"/>
                </a:solidFill>
              </a:rPr>
              <a:t> </a:t>
            </a:r>
            <a:r>
              <a:rPr sz="4918" spc="170" dirty="0">
                <a:solidFill>
                  <a:srgbClr val="8E8E93"/>
                </a:solidFill>
              </a:rPr>
              <a:t>types</a:t>
            </a:r>
            <a:endParaRPr sz="4918"/>
          </a:p>
        </p:txBody>
      </p:sp>
      <p:sp>
        <p:nvSpPr>
          <p:cNvPr id="3" name="object 3"/>
          <p:cNvSpPr txBox="1"/>
          <p:nvPr/>
        </p:nvSpPr>
        <p:spPr>
          <a:xfrm>
            <a:off x="1080304" y="4058043"/>
            <a:ext cx="589002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Inline</a:t>
            </a:r>
            <a:r>
              <a:rPr sz="3292" spc="-17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Value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Bu</a:t>
            </a:r>
            <a:r>
              <a:rPr sz="3292" spc="-100" dirty="0">
                <a:solidFill>
                  <a:srgbClr val="FFFFFF"/>
                </a:solidFill>
                <a:latin typeface="Trebuchet MS"/>
                <a:cs typeface="Trebuchet MS"/>
              </a:rPr>
              <a:t>ﬀ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er:</a:t>
            </a:r>
            <a:r>
              <a:rPr sz="3292" spc="-2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7" dirty="0">
                <a:solidFill>
                  <a:srgbClr val="FFFFFF"/>
                </a:solidFill>
                <a:latin typeface="Arial Narrow"/>
                <a:cs typeface="Arial Narrow"/>
              </a:rPr>
              <a:t>currently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3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42" dirty="0">
                <a:solidFill>
                  <a:srgbClr val="FFFFFF"/>
                </a:solidFill>
                <a:latin typeface="Arial Narrow"/>
                <a:cs typeface="Arial Narrow"/>
              </a:rPr>
              <a:t>words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223068" y="6243662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7376315" y="84386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7357032" y="6304359"/>
          <a:ext cx="2003143" cy="210177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03143"/>
              </a:tblGrid>
              <a:tr h="512499">
                <a:tc>
                  <a:txBody>
                    <a:bodyPr/>
                    <a:lstStyle/>
                    <a:p>
                      <a:endParaRPr sz="3300">
                        <a:latin typeface="Arial Narrow"/>
                        <a:cs typeface="Arial Narrow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lnT w="31412">
                      <a:solidFill>
                        <a:srgbClr val="FFFFFF"/>
                      </a:solidFill>
                      <a:prstDash val="solid"/>
                    </a:lnT>
                    <a:solidFill>
                      <a:srgbClr val="528FCC"/>
                    </a:solidFill>
                  </a:tcPr>
                </a:tc>
              </a:tr>
              <a:tr h="529757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valueBuffer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solidFill>
                      <a:srgbClr val="528FCC"/>
                    </a:solidFill>
                  </a:tcPr>
                </a:tc>
              </a:tr>
              <a:tr h="525237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lnB w="31412">
                      <a:solidFill>
                        <a:srgbClr val="FFFFFF"/>
                      </a:solidFill>
                      <a:prstDash val="solid"/>
                    </a:lnB>
                    <a:solidFill>
                      <a:srgbClr val="528FCC"/>
                    </a:solidFill>
                  </a:tcPr>
                </a:tc>
              </a:tr>
              <a:tr h="534278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31412">
                      <a:solidFill>
                        <a:srgbClr val="FFFFFF"/>
                      </a:solidFill>
                      <a:prstDash val="solid"/>
                    </a:lnT>
                    <a:lnB w="46626">
                      <a:solidFill>
                        <a:srgbClr val="FFFFFF"/>
                      </a:solidFill>
                      <a:prstDash val="solid"/>
                    </a:lnB>
                    <a:solidFill>
                      <a:srgbClr val="528F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 </a:t>
            </a:r>
            <a:r>
              <a:rPr spc="95" dirty="0"/>
              <a:t>Existential</a:t>
            </a:r>
            <a:r>
              <a:rPr spc="-288" dirty="0"/>
              <a:t> </a:t>
            </a:r>
            <a:r>
              <a:rPr spc="200" dirty="0"/>
              <a:t>Container</a:t>
            </a:r>
          </a:p>
          <a:p>
            <a:pPr marL="44988">
              <a:spcBef>
                <a:spcPts val="567"/>
              </a:spcBef>
            </a:pPr>
            <a:r>
              <a:rPr sz="4918" spc="163" dirty="0">
                <a:solidFill>
                  <a:srgbClr val="8E8E93"/>
                </a:solidFill>
              </a:rPr>
              <a:t>Boxing </a:t>
            </a:r>
            <a:r>
              <a:rPr sz="4918" spc="63" dirty="0">
                <a:solidFill>
                  <a:srgbClr val="8E8E93"/>
                </a:solidFill>
              </a:rPr>
              <a:t>values </a:t>
            </a:r>
            <a:r>
              <a:rPr sz="4918" spc="238" dirty="0">
                <a:solidFill>
                  <a:srgbClr val="8E8E93"/>
                </a:solidFill>
              </a:rPr>
              <a:t>of </a:t>
            </a:r>
            <a:r>
              <a:rPr sz="4918" spc="254" dirty="0">
                <a:solidFill>
                  <a:srgbClr val="8E8E93"/>
                </a:solidFill>
              </a:rPr>
              <a:t>protocol</a:t>
            </a:r>
            <a:r>
              <a:rPr sz="4918" spc="-738" dirty="0">
                <a:solidFill>
                  <a:srgbClr val="8E8E93"/>
                </a:solidFill>
              </a:rPr>
              <a:t> </a:t>
            </a:r>
            <a:r>
              <a:rPr sz="4918" spc="170" dirty="0">
                <a:solidFill>
                  <a:srgbClr val="8E8E93"/>
                </a:solidFill>
              </a:rPr>
              <a:t>types</a:t>
            </a:r>
            <a:endParaRPr sz="4918"/>
          </a:p>
        </p:txBody>
      </p:sp>
      <p:sp>
        <p:nvSpPr>
          <p:cNvPr id="3" name="object 3"/>
          <p:cNvSpPr txBox="1"/>
          <p:nvPr/>
        </p:nvSpPr>
        <p:spPr>
          <a:xfrm>
            <a:off x="1080304" y="4058043"/>
            <a:ext cx="5890026" cy="5066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Inline</a:t>
            </a:r>
            <a:r>
              <a:rPr sz="3292" spc="-17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Value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Bu</a:t>
            </a:r>
            <a:r>
              <a:rPr sz="3292" spc="-100" dirty="0">
                <a:solidFill>
                  <a:srgbClr val="FFFFFF"/>
                </a:solidFill>
                <a:latin typeface="Trebuchet MS"/>
                <a:cs typeface="Trebuchet MS"/>
              </a:rPr>
              <a:t>ﬀ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er:</a:t>
            </a:r>
            <a:r>
              <a:rPr sz="3292" spc="-2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7" dirty="0">
                <a:solidFill>
                  <a:srgbClr val="FFFFFF"/>
                </a:solidFill>
                <a:latin typeface="Arial Narrow"/>
                <a:cs typeface="Arial Narrow"/>
              </a:rPr>
              <a:t>currently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3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42" dirty="0">
                <a:solidFill>
                  <a:srgbClr val="FFFFFF"/>
                </a:solidFill>
                <a:latin typeface="Arial Narrow"/>
                <a:cs typeface="Arial Narrow"/>
              </a:rPr>
              <a:t>words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223068" y="6243662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7315618" y="6319762"/>
            <a:ext cx="2562100" cy="1020924"/>
          </a:xfrm>
          <a:custGeom>
            <a:avLst/>
            <a:gdLst/>
            <a:ahLst/>
            <a:cxnLst/>
            <a:rect l="l" t="t" r="r" b="b"/>
            <a:pathLst>
              <a:path w="3074034" h="1224915">
                <a:moveTo>
                  <a:pt x="3073801" y="0"/>
                </a:moveTo>
                <a:lnTo>
                  <a:pt x="3073801" y="1224423"/>
                </a:lnTo>
                <a:lnTo>
                  <a:pt x="0" y="1224423"/>
                </a:lnTo>
                <a:lnTo>
                  <a:pt x="0" y="0"/>
                </a:lnTo>
                <a:lnTo>
                  <a:pt x="3073801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9532588" y="6429166"/>
            <a:ext cx="269304" cy="809753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376315" y="84386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7357032" y="6304359"/>
          <a:ext cx="2003143" cy="210177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03143"/>
              </a:tblGrid>
              <a:tr h="512499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229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x: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lnT w="31412">
                      <a:solidFill>
                        <a:srgbClr val="FFFFFF"/>
                      </a:solidFill>
                      <a:prstDash val="solid"/>
                    </a:lnT>
                    <a:solidFill>
                      <a:srgbClr val="58A854"/>
                    </a:solidFill>
                  </a:tcPr>
                </a:tc>
              </a:tr>
              <a:tr h="529757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y: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solidFill>
                      <a:srgbClr val="58A854"/>
                    </a:solidFill>
                  </a:tcPr>
                </a:tc>
              </a:tr>
              <a:tr h="525237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lnB w="31412">
                      <a:solidFill>
                        <a:srgbClr val="FFFFFF"/>
                      </a:solidFill>
                      <a:prstDash val="solid"/>
                    </a:lnB>
                    <a:solidFill>
                      <a:srgbClr val="528FCC"/>
                    </a:solidFill>
                  </a:tcPr>
                </a:tc>
              </a:tr>
              <a:tr h="534278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31412">
                      <a:solidFill>
                        <a:srgbClr val="FFFFFF"/>
                      </a:solidFill>
                      <a:prstDash val="solid"/>
                    </a:lnT>
                    <a:lnB w="46626">
                      <a:solidFill>
                        <a:srgbClr val="FFFFFF"/>
                      </a:solidFill>
                      <a:prstDash val="solid"/>
                    </a:lnB>
                    <a:solidFill>
                      <a:srgbClr val="528F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01325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67" dirty="0"/>
              <a:t>A</a:t>
            </a:r>
            <a:r>
              <a:rPr spc="163" dirty="0"/>
              <a:t>ll</a:t>
            </a:r>
            <a:r>
              <a:rPr spc="417" dirty="0"/>
              <a:t>o</a:t>
            </a:r>
            <a:r>
              <a:rPr spc="50" dirty="0"/>
              <a:t>c</a:t>
            </a:r>
            <a:r>
              <a:rPr spc="25" dirty="0"/>
              <a:t>a</a:t>
            </a:r>
            <a:r>
              <a:rPr spc="383" dirty="0"/>
              <a:t>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0304" y="3861364"/>
            <a:ext cx="6112311" cy="14083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39200"/>
              </a:lnSpc>
            </a:pPr>
            <a:r>
              <a:rPr sz="3292" spc="142" dirty="0">
                <a:solidFill>
                  <a:srgbClr val="FFFFFF"/>
                </a:solidFill>
                <a:latin typeface="Arial Narrow"/>
                <a:cs typeface="Arial Narrow"/>
              </a:rPr>
              <a:t>Decrement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stack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pointer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to </a:t>
            </a:r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allocate  </a:t>
            </a:r>
            <a:r>
              <a:rPr sz="3292" spc="138" dirty="0">
                <a:solidFill>
                  <a:srgbClr val="FFFFFF"/>
                </a:solidFill>
                <a:latin typeface="Arial Narrow"/>
                <a:cs typeface="Arial Narrow"/>
              </a:rPr>
              <a:t>Increment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stack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8" dirty="0">
                <a:solidFill>
                  <a:srgbClr val="FFFFFF"/>
                </a:solidFill>
                <a:latin typeface="Arial Narrow"/>
                <a:cs typeface="Arial Narrow"/>
              </a:rPr>
              <a:t>pointer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to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95" dirty="0">
                <a:solidFill>
                  <a:srgbClr val="FFFFFF"/>
                </a:solidFill>
                <a:latin typeface="Arial Narrow"/>
                <a:cs typeface="Arial Narrow"/>
              </a:rPr>
              <a:t>deallocate</a:t>
            </a:r>
            <a:endParaRPr sz="3292" dirty="0">
              <a:latin typeface="Arial Narrow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71577" y="2498931"/>
            <a:ext cx="1310953" cy="756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4918" spc="-458" dirty="0">
                <a:solidFill>
                  <a:srgbClr val="8E8E93"/>
                </a:solidFill>
                <a:latin typeface="Arial Narrow"/>
                <a:cs typeface="Arial Narrow"/>
              </a:rPr>
              <a:t>S</a:t>
            </a:r>
            <a:r>
              <a:rPr sz="4918" spc="129" dirty="0">
                <a:solidFill>
                  <a:srgbClr val="8E8E93"/>
                </a:solidFill>
                <a:latin typeface="Arial Narrow"/>
                <a:cs typeface="Arial Narrow"/>
              </a:rPr>
              <a:t>tack</a:t>
            </a:r>
            <a:endParaRPr sz="4918">
              <a:latin typeface="Arial Narrow"/>
              <a:cs typeface="Arial Narrow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5115365" y="1609738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8"/>
                </a:lnTo>
                <a:lnTo>
                  <a:pt x="19423" y="275120"/>
                </a:lnTo>
                <a:lnTo>
                  <a:pt x="41980" y="310601"/>
                </a:lnTo>
                <a:lnTo>
                  <a:pt x="71573" y="340195"/>
                </a:lnTo>
                <a:lnTo>
                  <a:pt x="107052" y="362753"/>
                </a:lnTo>
                <a:lnTo>
                  <a:pt x="147271" y="377129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29"/>
                </a:lnTo>
                <a:lnTo>
                  <a:pt x="1233220" y="362753"/>
                </a:lnTo>
                <a:lnTo>
                  <a:pt x="1268700" y="340195"/>
                </a:lnTo>
                <a:lnTo>
                  <a:pt x="1298292" y="310601"/>
                </a:lnTo>
                <a:lnTo>
                  <a:pt x="1320850" y="275120"/>
                </a:lnTo>
                <a:lnTo>
                  <a:pt x="1335226" y="234898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15155771" y="1644175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1"/>
                </a:lnTo>
                <a:lnTo>
                  <a:pt x="28896" y="238212"/>
                </a:lnTo>
                <a:lnTo>
                  <a:pt x="61317" y="270633"/>
                </a:lnTo>
                <a:lnTo>
                  <a:pt x="102429" y="291894"/>
                </a:lnTo>
                <a:lnTo>
                  <a:pt x="149765" y="299530"/>
                </a:lnTo>
                <a:lnTo>
                  <a:pt x="197105" y="291894"/>
                </a:lnTo>
                <a:lnTo>
                  <a:pt x="238217" y="270633"/>
                </a:lnTo>
                <a:lnTo>
                  <a:pt x="270636" y="238212"/>
                </a:lnTo>
                <a:lnTo>
                  <a:pt x="291895" y="197101"/>
                </a:lnTo>
                <a:lnTo>
                  <a:pt x="299530" y="149765"/>
                </a:lnTo>
                <a:lnTo>
                  <a:pt x="291895" y="102429"/>
                </a:lnTo>
                <a:lnTo>
                  <a:pt x="270636" y="61317"/>
                </a:lnTo>
                <a:lnTo>
                  <a:pt x="238217" y="28896"/>
                </a:lnTo>
                <a:lnTo>
                  <a:pt x="197105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15115365" y="1969294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7"/>
                </a:lnTo>
                <a:lnTo>
                  <a:pt x="19423" y="275118"/>
                </a:lnTo>
                <a:lnTo>
                  <a:pt x="41980" y="310597"/>
                </a:lnTo>
                <a:lnTo>
                  <a:pt x="71573" y="340188"/>
                </a:lnTo>
                <a:lnTo>
                  <a:pt x="107052" y="362745"/>
                </a:lnTo>
                <a:lnTo>
                  <a:pt x="147271" y="377119"/>
                </a:lnTo>
                <a:lnTo>
                  <a:pt x="191083" y="382166"/>
                </a:lnTo>
                <a:lnTo>
                  <a:pt x="1149190" y="382166"/>
                </a:lnTo>
                <a:lnTo>
                  <a:pt x="1193001" y="377119"/>
                </a:lnTo>
                <a:lnTo>
                  <a:pt x="1233220" y="362745"/>
                </a:lnTo>
                <a:lnTo>
                  <a:pt x="1268700" y="340188"/>
                </a:lnTo>
                <a:lnTo>
                  <a:pt x="1298292" y="310597"/>
                </a:lnTo>
                <a:lnTo>
                  <a:pt x="1320850" y="275118"/>
                </a:lnTo>
                <a:lnTo>
                  <a:pt x="1335226" y="234897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15115365" y="2328843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7"/>
                </a:lnTo>
                <a:lnTo>
                  <a:pt x="107052" y="19423"/>
                </a:lnTo>
                <a:lnTo>
                  <a:pt x="71573" y="41981"/>
                </a:lnTo>
                <a:lnTo>
                  <a:pt x="41980" y="71575"/>
                </a:lnTo>
                <a:lnTo>
                  <a:pt x="19423" y="107056"/>
                </a:lnTo>
                <a:lnTo>
                  <a:pt x="5046" y="147278"/>
                </a:lnTo>
                <a:lnTo>
                  <a:pt x="0" y="191093"/>
                </a:lnTo>
                <a:lnTo>
                  <a:pt x="5046" y="234908"/>
                </a:lnTo>
                <a:lnTo>
                  <a:pt x="19423" y="275128"/>
                </a:lnTo>
                <a:lnTo>
                  <a:pt x="41980" y="310608"/>
                </a:lnTo>
                <a:lnTo>
                  <a:pt x="71573" y="340199"/>
                </a:lnTo>
                <a:lnTo>
                  <a:pt x="107052" y="362755"/>
                </a:lnTo>
                <a:lnTo>
                  <a:pt x="147271" y="377130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30"/>
                </a:lnTo>
                <a:lnTo>
                  <a:pt x="1233220" y="362755"/>
                </a:lnTo>
                <a:lnTo>
                  <a:pt x="1268700" y="340199"/>
                </a:lnTo>
                <a:lnTo>
                  <a:pt x="1298292" y="310608"/>
                </a:lnTo>
                <a:lnTo>
                  <a:pt x="1320850" y="275128"/>
                </a:lnTo>
                <a:lnTo>
                  <a:pt x="1335226" y="234908"/>
                </a:lnTo>
                <a:lnTo>
                  <a:pt x="1340273" y="191093"/>
                </a:lnTo>
                <a:lnTo>
                  <a:pt x="1335226" y="147278"/>
                </a:lnTo>
                <a:lnTo>
                  <a:pt x="1320850" y="107056"/>
                </a:lnTo>
                <a:lnTo>
                  <a:pt x="1298292" y="71575"/>
                </a:lnTo>
                <a:lnTo>
                  <a:pt x="1268700" y="41981"/>
                </a:lnTo>
                <a:lnTo>
                  <a:pt x="1233220" y="19423"/>
                </a:lnTo>
                <a:lnTo>
                  <a:pt x="1193001" y="5047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1577" y="2498931"/>
            <a:ext cx="7688418" cy="756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4918" spc="163" dirty="0">
                <a:solidFill>
                  <a:srgbClr val="8E8E93"/>
                </a:solidFill>
                <a:latin typeface="Arial Narrow"/>
                <a:cs typeface="Arial Narrow"/>
              </a:rPr>
              <a:t>Boxing </a:t>
            </a:r>
            <a:r>
              <a:rPr sz="4918" spc="63" dirty="0">
                <a:solidFill>
                  <a:srgbClr val="8E8E93"/>
                </a:solidFill>
                <a:latin typeface="Arial Narrow"/>
                <a:cs typeface="Arial Narrow"/>
              </a:rPr>
              <a:t>values </a:t>
            </a:r>
            <a:r>
              <a:rPr sz="4918" spc="238" dirty="0">
                <a:solidFill>
                  <a:srgbClr val="8E8E93"/>
                </a:solidFill>
                <a:latin typeface="Arial Narrow"/>
                <a:cs typeface="Arial Narrow"/>
              </a:rPr>
              <a:t>of </a:t>
            </a:r>
            <a:r>
              <a:rPr sz="4918" spc="254" dirty="0">
                <a:solidFill>
                  <a:srgbClr val="8E8E93"/>
                </a:solidFill>
                <a:latin typeface="Arial Narrow"/>
                <a:cs typeface="Arial Narrow"/>
              </a:rPr>
              <a:t>protocol</a:t>
            </a:r>
            <a:r>
              <a:rPr sz="4918" spc="-738" dirty="0">
                <a:solidFill>
                  <a:srgbClr val="8E8E93"/>
                </a:solidFill>
                <a:latin typeface="Arial Narrow"/>
                <a:cs typeface="Arial Narrow"/>
              </a:rPr>
              <a:t> </a:t>
            </a:r>
            <a:r>
              <a:rPr sz="4918" spc="170" dirty="0">
                <a:solidFill>
                  <a:srgbClr val="8E8E93"/>
                </a:solidFill>
                <a:latin typeface="Arial Narrow"/>
                <a:cs typeface="Arial Narrow"/>
              </a:rPr>
              <a:t>types</a:t>
            </a:r>
            <a:endParaRPr sz="4918">
              <a:latin typeface="Arial Narrow"/>
              <a:cs typeface="Arial Narrow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340377" y="6363398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5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12333992" y="6551346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 </a:t>
            </a:r>
            <a:r>
              <a:rPr spc="95" dirty="0"/>
              <a:t>Existential</a:t>
            </a:r>
            <a:r>
              <a:rPr spc="-288" dirty="0"/>
              <a:t> </a:t>
            </a:r>
            <a:r>
              <a:rPr spc="200" dirty="0"/>
              <a:t>Container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080304" y="3861364"/>
            <a:ext cx="5890026" cy="14083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39200"/>
              </a:lnSpc>
            </a:pP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Inline</a:t>
            </a:r>
            <a:r>
              <a:rPr sz="3292" spc="-17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Value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Bu</a:t>
            </a:r>
            <a:r>
              <a:rPr sz="3292" spc="-100" dirty="0">
                <a:solidFill>
                  <a:srgbClr val="FFFFFF"/>
                </a:solidFill>
                <a:latin typeface="Trebuchet MS"/>
                <a:cs typeface="Trebuchet MS"/>
              </a:rPr>
              <a:t>ﬀ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er:</a:t>
            </a:r>
            <a:r>
              <a:rPr sz="3292" spc="-2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7" dirty="0">
                <a:solidFill>
                  <a:srgbClr val="FFFFFF"/>
                </a:solidFill>
                <a:latin typeface="Arial Narrow"/>
                <a:cs typeface="Arial Narrow"/>
              </a:rPr>
              <a:t>currently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3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42" dirty="0">
                <a:solidFill>
                  <a:srgbClr val="FFFFFF"/>
                </a:solidFill>
                <a:latin typeface="Arial Narrow"/>
                <a:cs typeface="Arial Narrow"/>
              </a:rPr>
              <a:t>words  </a:t>
            </a:r>
            <a:r>
              <a:rPr sz="3292" spc="50" dirty="0">
                <a:solidFill>
                  <a:srgbClr val="FFFFFF"/>
                </a:solidFill>
                <a:latin typeface="Arial Narrow"/>
                <a:cs typeface="Arial Narrow"/>
              </a:rPr>
              <a:t>Large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values </a:t>
            </a:r>
            <a:r>
              <a:rPr sz="3292" spc="108" dirty="0">
                <a:solidFill>
                  <a:srgbClr val="FFFFFF"/>
                </a:solidFill>
                <a:latin typeface="Arial Narrow"/>
                <a:cs typeface="Arial Narrow"/>
              </a:rPr>
              <a:t>stored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on</a:t>
            </a:r>
            <a:r>
              <a:rPr sz="3292" spc="-417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33" dirty="0">
                <a:solidFill>
                  <a:srgbClr val="FFFFFF"/>
                </a:solidFill>
                <a:latin typeface="Arial Narrow"/>
                <a:cs typeface="Arial Narrow"/>
              </a:rPr>
              <a:t>heap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289269" y="6227717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21"/>
                </a:lnTo>
                <a:lnTo>
                  <a:pt x="0" y="276782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10453862" y="6327032"/>
          <a:ext cx="1721797" cy="21074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5296"/>
                <a:gridCol w="1116501"/>
              </a:tblGrid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29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9" name="object 9"/>
          <p:cNvSpPr/>
          <p:nvPr/>
        </p:nvSpPr>
        <p:spPr>
          <a:xfrm>
            <a:off x="7223068" y="6243662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10"/>
          <p:cNvSpPr/>
          <p:nvPr/>
        </p:nvSpPr>
        <p:spPr>
          <a:xfrm>
            <a:off x="7376315" y="684937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 txBox="1"/>
          <p:nvPr/>
        </p:nvSpPr>
        <p:spPr>
          <a:xfrm>
            <a:off x="7416190" y="6887315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7376315" y="631962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7376315" y="737913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/>
          <p:nvPr/>
        </p:nvSpPr>
        <p:spPr>
          <a:xfrm>
            <a:off x="7376315" y="7908891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/>
          <p:nvPr/>
        </p:nvSpPr>
        <p:spPr>
          <a:xfrm>
            <a:off x="7376315" y="84386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/>
          <p:nvPr/>
        </p:nvSpPr>
        <p:spPr>
          <a:xfrm>
            <a:off x="9186250" y="6565073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5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10081651" y="6507474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/>
          <p:nvPr/>
        </p:nvSpPr>
        <p:spPr>
          <a:xfrm>
            <a:off x="9103341" y="6517073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/>
          <p:nvPr/>
        </p:nvSpPr>
        <p:spPr>
          <a:xfrm>
            <a:off x="7376464" y="6316507"/>
            <a:ext cx="2003212" cy="1557054"/>
          </a:xfrm>
          <a:custGeom>
            <a:avLst/>
            <a:gdLst/>
            <a:ahLst/>
            <a:cxnLst/>
            <a:rect l="l" t="t" r="r" b="b"/>
            <a:pathLst>
              <a:path w="2403475" h="1868170">
                <a:moveTo>
                  <a:pt x="0" y="0"/>
                </a:moveTo>
                <a:lnTo>
                  <a:pt x="2403392" y="0"/>
                </a:lnTo>
                <a:lnTo>
                  <a:pt x="2403392" y="1867670"/>
                </a:lnTo>
                <a:lnTo>
                  <a:pt x="0" y="1867670"/>
                </a:lnTo>
                <a:lnTo>
                  <a:pt x="0" y="0"/>
                </a:lnTo>
                <a:close/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1577" y="2498931"/>
            <a:ext cx="7688418" cy="756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4918" spc="163" dirty="0">
                <a:solidFill>
                  <a:srgbClr val="8E8E93"/>
                </a:solidFill>
                <a:latin typeface="Arial Narrow"/>
                <a:cs typeface="Arial Narrow"/>
              </a:rPr>
              <a:t>Boxing </a:t>
            </a:r>
            <a:r>
              <a:rPr sz="4918" spc="63" dirty="0">
                <a:solidFill>
                  <a:srgbClr val="8E8E93"/>
                </a:solidFill>
                <a:latin typeface="Arial Narrow"/>
                <a:cs typeface="Arial Narrow"/>
              </a:rPr>
              <a:t>values </a:t>
            </a:r>
            <a:r>
              <a:rPr sz="4918" spc="238" dirty="0">
                <a:solidFill>
                  <a:srgbClr val="8E8E93"/>
                </a:solidFill>
                <a:latin typeface="Arial Narrow"/>
                <a:cs typeface="Arial Narrow"/>
              </a:rPr>
              <a:t>of </a:t>
            </a:r>
            <a:r>
              <a:rPr sz="4918" spc="254" dirty="0">
                <a:solidFill>
                  <a:srgbClr val="8E8E93"/>
                </a:solidFill>
                <a:latin typeface="Arial Narrow"/>
                <a:cs typeface="Arial Narrow"/>
              </a:rPr>
              <a:t>protocol</a:t>
            </a:r>
            <a:r>
              <a:rPr sz="4918" spc="-738" dirty="0">
                <a:solidFill>
                  <a:srgbClr val="8E8E93"/>
                </a:solidFill>
                <a:latin typeface="Arial Narrow"/>
                <a:cs typeface="Arial Narrow"/>
              </a:rPr>
              <a:t> </a:t>
            </a:r>
            <a:r>
              <a:rPr sz="4918" spc="170" dirty="0">
                <a:solidFill>
                  <a:srgbClr val="8E8E93"/>
                </a:solidFill>
                <a:latin typeface="Arial Narrow"/>
                <a:cs typeface="Arial Narrow"/>
              </a:rPr>
              <a:t>types</a:t>
            </a:r>
            <a:endParaRPr sz="4918">
              <a:latin typeface="Arial Narrow"/>
              <a:cs typeface="Arial Narrow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 </a:t>
            </a:r>
            <a:r>
              <a:rPr spc="95" dirty="0"/>
              <a:t>Existential</a:t>
            </a:r>
            <a:r>
              <a:rPr spc="-288" dirty="0"/>
              <a:t> </a:t>
            </a:r>
            <a:r>
              <a:rPr spc="200" dirty="0"/>
              <a:t>Container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080304" y="3857351"/>
            <a:ext cx="5890026" cy="21276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40000"/>
              </a:lnSpc>
            </a:pP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Inline</a:t>
            </a:r>
            <a:r>
              <a:rPr sz="3292" spc="-17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Value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Bu</a:t>
            </a:r>
            <a:r>
              <a:rPr sz="3292" spc="-100" dirty="0">
                <a:solidFill>
                  <a:srgbClr val="FFFFFF"/>
                </a:solidFill>
                <a:latin typeface="Trebuchet MS"/>
                <a:cs typeface="Trebuchet MS"/>
              </a:rPr>
              <a:t>ﬀ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er:</a:t>
            </a:r>
            <a:r>
              <a:rPr sz="3292" spc="-2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7" dirty="0">
                <a:solidFill>
                  <a:srgbClr val="FFFFFF"/>
                </a:solidFill>
                <a:latin typeface="Arial Narrow"/>
                <a:cs typeface="Arial Narrow"/>
              </a:rPr>
              <a:t>currently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3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42" dirty="0">
                <a:solidFill>
                  <a:srgbClr val="FFFFFF"/>
                </a:solidFill>
                <a:latin typeface="Arial Narrow"/>
                <a:cs typeface="Arial Narrow"/>
              </a:rPr>
              <a:t>words  </a:t>
            </a:r>
            <a:r>
              <a:rPr sz="3292" spc="50" dirty="0">
                <a:solidFill>
                  <a:srgbClr val="FFFFFF"/>
                </a:solidFill>
                <a:latin typeface="Arial Narrow"/>
                <a:cs typeface="Arial Narrow"/>
              </a:rPr>
              <a:t>Large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values </a:t>
            </a:r>
            <a:r>
              <a:rPr sz="3292" spc="108" dirty="0">
                <a:solidFill>
                  <a:srgbClr val="FFFFFF"/>
                </a:solidFill>
                <a:latin typeface="Arial Narrow"/>
                <a:cs typeface="Arial Narrow"/>
              </a:rPr>
              <a:t>stored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on </a:t>
            </a:r>
            <a:r>
              <a:rPr sz="3292" spc="133" dirty="0">
                <a:solidFill>
                  <a:srgbClr val="FFFFFF"/>
                </a:solidFill>
                <a:latin typeface="Arial Narrow"/>
                <a:cs typeface="Arial Narrow"/>
              </a:rPr>
              <a:t>heap 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46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to</a:t>
            </a:r>
            <a:r>
              <a:rPr sz="3292" spc="-167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Value</a:t>
            </a:r>
            <a:r>
              <a:rPr sz="3292" spc="-167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Witness</a:t>
            </a:r>
            <a:r>
              <a:rPr sz="3292" spc="-183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Table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156297" y="6247755"/>
            <a:ext cx="2310177" cy="2866949"/>
          </a:xfrm>
          <a:custGeom>
            <a:avLst/>
            <a:gdLst/>
            <a:ahLst/>
            <a:cxnLst/>
            <a:rect l="l" t="t" r="r" b="b"/>
            <a:pathLst>
              <a:path w="2771775" h="3439795">
                <a:moveTo>
                  <a:pt x="0" y="0"/>
                </a:moveTo>
                <a:lnTo>
                  <a:pt x="2771475" y="0"/>
                </a:lnTo>
                <a:lnTo>
                  <a:pt x="2771475" y="3439235"/>
                </a:lnTo>
                <a:lnTo>
                  <a:pt x="0" y="343923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4745693" y="6285144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LineVWT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09545" y="7345459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3985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copy: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09545" y="7888863"/>
            <a:ext cx="2003741" cy="351663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048" rIns="0" bIns="0" rtlCol="0">
            <a:spAutoFit/>
          </a:bodyPr>
          <a:lstStyle/>
          <a:p>
            <a:pPr marL="53985">
              <a:spcBef>
                <a:spcPts val="2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destruct: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309545" y="6802057"/>
            <a:ext cx="2003741" cy="3559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1282" rIns="0" bIns="0" rtlCol="0">
            <a:spAutoFit/>
          </a:bodyPr>
          <a:lstStyle/>
          <a:p>
            <a:pPr marL="53985">
              <a:spcBef>
                <a:spcPts val="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09545" y="8432266"/>
            <a:ext cx="2003741" cy="348990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401" rIns="0" bIns="0" rtlCol="0">
            <a:spAutoFit/>
          </a:bodyPr>
          <a:lstStyle/>
          <a:p>
            <a:pPr marL="53985">
              <a:spcBef>
                <a:spcPts val="2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7223068" y="6243662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/>
          <p:nvPr/>
        </p:nvSpPr>
        <p:spPr>
          <a:xfrm>
            <a:off x="7376315" y="631962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7376315" y="84386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14" name="object 14"/>
          <p:cNvGraphicFramePr>
            <a:graphicFrameLocks noGrp="1"/>
          </p:cNvGraphicFramePr>
          <p:nvPr/>
        </p:nvGraphicFramePr>
        <p:xfrm>
          <a:off x="7357036" y="6810523"/>
          <a:ext cx="2003143" cy="15841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03143"/>
              </a:tblGrid>
              <a:tr h="529757">
                <a:tc>
                  <a:txBody>
                    <a:bodyPr/>
                    <a:lstStyle/>
                    <a:p>
                      <a:pPr marL="6032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valueBuffer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28FCC"/>
                    </a:solidFill>
                  </a:tcPr>
                </a:tc>
              </a:tr>
              <a:tr h="537141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B w="31412">
                      <a:solidFill>
                        <a:srgbClr val="FFFFFF"/>
                      </a:solidFill>
                      <a:prstDash val="solid"/>
                    </a:lnB>
                    <a:solidFill>
                      <a:srgbClr val="528FCC"/>
                    </a:solidFill>
                  </a:tcPr>
                </a:tc>
              </a:tr>
              <a:tr h="517229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lnT w="31412">
                      <a:solidFill>
                        <a:srgbClr val="FFFFFF"/>
                      </a:solidFill>
                      <a:prstDash val="solid"/>
                    </a:lnT>
                    <a:lnB w="31412">
                      <a:solidFill>
                        <a:srgbClr val="FFFFFF"/>
                      </a:solidFill>
                      <a:prstDash val="solid"/>
                    </a:lnB>
                    <a:solidFill>
                      <a:srgbClr val="528FCC"/>
                    </a:solidFill>
                  </a:tcPr>
                </a:tc>
              </a:tr>
            </a:tbl>
          </a:graphicData>
        </a:graphic>
      </p:graphicFrame>
      <p:sp>
        <p:nvSpPr>
          <p:cNvPr id="15" name="object 15"/>
          <p:cNvSpPr/>
          <p:nvPr/>
        </p:nvSpPr>
        <p:spPr>
          <a:xfrm>
            <a:off x="6820363" y="8162266"/>
            <a:ext cx="433985" cy="0"/>
          </a:xfrm>
          <a:custGeom>
            <a:avLst/>
            <a:gdLst/>
            <a:ahLst/>
            <a:cxnLst/>
            <a:rect l="l" t="t" r="r" b="b"/>
            <a:pathLst>
              <a:path w="520700">
                <a:moveTo>
                  <a:pt x="520183" y="0"/>
                </a:moveTo>
                <a:lnTo>
                  <a:pt x="504476" y="0"/>
                </a:ln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/>
          <p:nvPr/>
        </p:nvSpPr>
        <p:spPr>
          <a:xfrm>
            <a:off x="7240826" y="8114266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6832834" y="6441942"/>
            <a:ext cx="0" cy="1720593"/>
          </a:xfrm>
          <a:custGeom>
            <a:avLst/>
            <a:gdLst/>
            <a:ahLst/>
            <a:cxnLst/>
            <a:rect l="l" t="t" r="r" b="b"/>
            <a:pathLst>
              <a:path h="2064384">
                <a:moveTo>
                  <a:pt x="0" y="2064188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/>
          <p:nvPr/>
        </p:nvSpPr>
        <p:spPr>
          <a:xfrm>
            <a:off x="6577845" y="6454395"/>
            <a:ext cx="264096" cy="0"/>
          </a:xfrm>
          <a:custGeom>
            <a:avLst/>
            <a:gdLst/>
            <a:ahLst/>
            <a:cxnLst/>
            <a:rect l="l" t="t" r="r" b="b"/>
            <a:pathLst>
              <a:path w="316865">
                <a:moveTo>
                  <a:pt x="316796" y="0"/>
                </a:moveTo>
                <a:lnTo>
                  <a:pt x="15706" y="0"/>
                </a:ln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/>
          <p:nvPr/>
        </p:nvSpPr>
        <p:spPr>
          <a:xfrm>
            <a:off x="6475738" y="6396796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138215" y="0"/>
                </a:moveTo>
                <a:lnTo>
                  <a:pt x="0" y="69107"/>
                </a:lnTo>
                <a:lnTo>
                  <a:pt x="138215" y="138215"/>
                </a:lnTo>
                <a:lnTo>
                  <a:pt x="13821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  <p:extLst>
      <p:ext uri="{BB962C8B-B14F-4D97-AF65-F5344CB8AC3E}">
        <p14:creationId xmlns:p14="http://schemas.microsoft.com/office/powerpoint/2010/main" val="1111678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</a:t>
            </a:r>
            <a:r>
              <a:rPr spc="-338" dirty="0"/>
              <a:t> </a:t>
            </a:r>
            <a:r>
              <a:rPr spc="21" dirty="0"/>
              <a:t>Value</a:t>
            </a:r>
            <a:r>
              <a:rPr spc="-338" dirty="0"/>
              <a:t> </a:t>
            </a:r>
            <a:r>
              <a:rPr spc="125" dirty="0"/>
              <a:t>Witness</a:t>
            </a:r>
            <a:r>
              <a:rPr spc="-371" dirty="0"/>
              <a:t> </a:t>
            </a:r>
            <a:r>
              <a:rPr spc="17" dirty="0"/>
              <a:t>Table</a:t>
            </a:r>
            <a:r>
              <a:rPr spc="-100" dirty="0"/>
              <a:t> </a:t>
            </a:r>
            <a:r>
              <a:rPr spc="117" dirty="0"/>
              <a:t>(VWT)</a:t>
            </a:r>
          </a:p>
          <a:p>
            <a:pPr marL="44988">
              <a:spcBef>
                <a:spcPts val="567"/>
              </a:spcBef>
            </a:pPr>
            <a:r>
              <a:rPr sz="4918" spc="154" dirty="0">
                <a:solidFill>
                  <a:srgbClr val="8E8E93"/>
                </a:solidFill>
              </a:rPr>
              <a:t>Allocation,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13" dirty="0">
                <a:solidFill>
                  <a:srgbClr val="8E8E93"/>
                </a:solidFill>
              </a:rPr>
              <a:t>Copy,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204" dirty="0">
                <a:solidFill>
                  <a:srgbClr val="8E8E93"/>
                </a:solidFill>
              </a:rPr>
              <a:t>Destruction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238" dirty="0">
                <a:solidFill>
                  <a:srgbClr val="8E8E93"/>
                </a:solidFill>
              </a:rPr>
              <a:t>of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121" dirty="0">
                <a:solidFill>
                  <a:srgbClr val="8E8E93"/>
                </a:solidFill>
              </a:rPr>
              <a:t>any</a:t>
            </a:r>
            <a:r>
              <a:rPr sz="4918" spc="-242" dirty="0">
                <a:solidFill>
                  <a:srgbClr val="8E8E93"/>
                </a:solidFill>
              </a:rPr>
              <a:t> </a:t>
            </a:r>
            <a:r>
              <a:rPr sz="4918" spc="25" dirty="0">
                <a:solidFill>
                  <a:srgbClr val="8E8E93"/>
                </a:solidFill>
              </a:rPr>
              <a:t>Value</a:t>
            </a:r>
            <a:endParaRPr sz="4918"/>
          </a:p>
        </p:txBody>
      </p:sp>
      <p:sp>
        <p:nvSpPr>
          <p:cNvPr id="3" name="object 3"/>
          <p:cNvSpPr/>
          <p:nvPr/>
        </p:nvSpPr>
        <p:spPr>
          <a:xfrm>
            <a:off x="7223068" y="6247755"/>
            <a:ext cx="2310177" cy="2866949"/>
          </a:xfrm>
          <a:custGeom>
            <a:avLst/>
            <a:gdLst/>
            <a:ahLst/>
            <a:cxnLst/>
            <a:rect l="l" t="t" r="r" b="b"/>
            <a:pathLst>
              <a:path w="2771775" h="3439795">
                <a:moveTo>
                  <a:pt x="0" y="0"/>
                </a:moveTo>
                <a:lnTo>
                  <a:pt x="2771475" y="0"/>
                </a:lnTo>
                <a:lnTo>
                  <a:pt x="2771475" y="3439235"/>
                </a:lnTo>
                <a:lnTo>
                  <a:pt x="0" y="343923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7817638" y="6285144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LineVWT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376315" y="7345459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0281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copy: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376315" y="7888863"/>
            <a:ext cx="2003741" cy="351663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048" rIns="0" bIns="0" rtlCol="0">
            <a:spAutoFit/>
          </a:bodyPr>
          <a:lstStyle/>
          <a:p>
            <a:pPr marL="50281">
              <a:spcBef>
                <a:spcPts val="2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destruct: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376315" y="6802057"/>
            <a:ext cx="2003741" cy="3559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1282" rIns="0" bIns="0" rtlCol="0">
            <a:spAutoFit/>
          </a:bodyPr>
          <a:lstStyle/>
          <a:p>
            <a:pPr marL="50281">
              <a:spcBef>
                <a:spcPts val="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76315" y="8432266"/>
            <a:ext cx="2003741" cy="348990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401" rIns="0" bIns="0" rtlCol="0">
            <a:spAutoFit/>
          </a:bodyPr>
          <a:lstStyle/>
          <a:p>
            <a:pPr marL="50281">
              <a:spcBef>
                <a:spcPts val="2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3"/>
          <p:cNvSpPr/>
          <p:nvPr/>
        </p:nvSpPr>
        <p:spPr>
          <a:xfrm>
            <a:off x="3143982" y="6210112"/>
            <a:ext cx="2310177" cy="2866949"/>
          </a:xfrm>
          <a:custGeom>
            <a:avLst/>
            <a:gdLst/>
            <a:ahLst/>
            <a:cxnLst/>
            <a:rect l="l" t="t" r="r" b="b"/>
            <a:pathLst>
              <a:path w="2771775" h="3439795">
                <a:moveTo>
                  <a:pt x="0" y="0"/>
                </a:moveTo>
                <a:lnTo>
                  <a:pt x="2771475" y="0"/>
                </a:lnTo>
                <a:lnTo>
                  <a:pt x="2771475" y="3439235"/>
                </a:lnTo>
                <a:lnTo>
                  <a:pt x="0" y="343923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4"/>
          <p:cNvSpPr txBox="1"/>
          <p:nvPr/>
        </p:nvSpPr>
        <p:spPr>
          <a:xfrm>
            <a:off x="3487759" y="6247501"/>
            <a:ext cx="1813211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r>
              <a:rPr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1" name="object 5"/>
          <p:cNvSpPr txBox="1"/>
          <p:nvPr/>
        </p:nvSpPr>
        <p:spPr>
          <a:xfrm>
            <a:off x="3297229" y="7307817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0281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copy: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6"/>
          <p:cNvSpPr txBox="1"/>
          <p:nvPr/>
        </p:nvSpPr>
        <p:spPr>
          <a:xfrm>
            <a:off x="3297229" y="7851221"/>
            <a:ext cx="2003741" cy="351663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048" rIns="0" bIns="0" rtlCol="0">
            <a:spAutoFit/>
          </a:bodyPr>
          <a:lstStyle/>
          <a:p>
            <a:pPr marL="50281">
              <a:spcBef>
                <a:spcPts val="2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destruct: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7"/>
          <p:cNvSpPr txBox="1"/>
          <p:nvPr/>
        </p:nvSpPr>
        <p:spPr>
          <a:xfrm>
            <a:off x="3297229" y="6764415"/>
            <a:ext cx="2003741" cy="3559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1282" rIns="0" bIns="0" rtlCol="0">
            <a:spAutoFit/>
          </a:bodyPr>
          <a:lstStyle/>
          <a:p>
            <a:pPr marL="50281">
              <a:spcBef>
                <a:spcPts val="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3297229" y="8394623"/>
            <a:ext cx="2003741" cy="348990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401" rIns="0" bIns="0" rtlCol="0">
            <a:spAutoFit/>
          </a:bodyPr>
          <a:lstStyle/>
          <a:p>
            <a:pPr marL="50281">
              <a:spcBef>
                <a:spcPts val="2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deallocate: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</a:t>
            </a:r>
            <a:r>
              <a:rPr spc="-338" dirty="0"/>
              <a:t> </a:t>
            </a:r>
            <a:r>
              <a:rPr spc="21" dirty="0"/>
              <a:t>Value</a:t>
            </a:r>
            <a:r>
              <a:rPr spc="-338" dirty="0"/>
              <a:t> </a:t>
            </a:r>
            <a:r>
              <a:rPr spc="125" dirty="0"/>
              <a:t>Witness</a:t>
            </a:r>
            <a:r>
              <a:rPr spc="-371" dirty="0"/>
              <a:t> </a:t>
            </a:r>
            <a:r>
              <a:rPr spc="17" dirty="0"/>
              <a:t>Table</a:t>
            </a:r>
            <a:r>
              <a:rPr spc="-100" dirty="0"/>
              <a:t> </a:t>
            </a:r>
            <a:r>
              <a:rPr spc="117" dirty="0"/>
              <a:t>(VWT)</a:t>
            </a:r>
          </a:p>
          <a:p>
            <a:pPr marL="44988">
              <a:spcBef>
                <a:spcPts val="567"/>
              </a:spcBef>
            </a:pPr>
            <a:r>
              <a:rPr sz="4918" spc="154" dirty="0">
                <a:solidFill>
                  <a:srgbClr val="8E8E93"/>
                </a:solidFill>
              </a:rPr>
              <a:t>Allocation,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13" dirty="0">
                <a:solidFill>
                  <a:srgbClr val="8E8E93"/>
                </a:solidFill>
              </a:rPr>
              <a:t>Copy,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204" dirty="0">
                <a:solidFill>
                  <a:srgbClr val="8E8E93"/>
                </a:solidFill>
              </a:rPr>
              <a:t>Destruction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238" dirty="0">
                <a:solidFill>
                  <a:srgbClr val="8E8E93"/>
                </a:solidFill>
              </a:rPr>
              <a:t>of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121" dirty="0">
                <a:solidFill>
                  <a:srgbClr val="8E8E93"/>
                </a:solidFill>
              </a:rPr>
              <a:t>any</a:t>
            </a:r>
            <a:r>
              <a:rPr sz="4918" spc="-242" dirty="0">
                <a:solidFill>
                  <a:srgbClr val="8E8E93"/>
                </a:solidFill>
              </a:rPr>
              <a:t> </a:t>
            </a:r>
            <a:r>
              <a:rPr sz="4918" spc="25" dirty="0">
                <a:solidFill>
                  <a:srgbClr val="8E8E93"/>
                </a:solidFill>
              </a:rPr>
              <a:t>Value</a:t>
            </a:r>
            <a:endParaRPr sz="4918"/>
          </a:p>
        </p:txBody>
      </p:sp>
      <p:sp>
        <p:nvSpPr>
          <p:cNvPr id="3" name="object 3"/>
          <p:cNvSpPr/>
          <p:nvPr/>
        </p:nvSpPr>
        <p:spPr>
          <a:xfrm>
            <a:off x="4156297" y="6247755"/>
            <a:ext cx="2310177" cy="2866949"/>
          </a:xfrm>
          <a:custGeom>
            <a:avLst/>
            <a:gdLst/>
            <a:ahLst/>
            <a:cxnLst/>
            <a:rect l="l" t="t" r="r" b="b"/>
            <a:pathLst>
              <a:path w="2771775" h="3439795">
                <a:moveTo>
                  <a:pt x="0" y="0"/>
                </a:moveTo>
                <a:lnTo>
                  <a:pt x="2771475" y="0"/>
                </a:lnTo>
                <a:lnTo>
                  <a:pt x="2771475" y="3439235"/>
                </a:lnTo>
                <a:lnTo>
                  <a:pt x="0" y="343923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4745693" y="6285144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LineVWT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09545" y="7345459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3985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copy: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09545" y="7888863"/>
            <a:ext cx="2003741" cy="351663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048" rIns="0" bIns="0" rtlCol="0">
            <a:spAutoFit/>
          </a:bodyPr>
          <a:lstStyle/>
          <a:p>
            <a:pPr marL="53985">
              <a:spcBef>
                <a:spcPts val="2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destruct: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09545" y="6802057"/>
            <a:ext cx="2003741" cy="3559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1282" rIns="0" bIns="0" rtlCol="0">
            <a:spAutoFit/>
          </a:bodyPr>
          <a:lstStyle/>
          <a:p>
            <a:pPr marL="53985">
              <a:spcBef>
                <a:spcPts val="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09545" y="8432266"/>
            <a:ext cx="2003741" cy="348990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401" rIns="0" bIns="0" rtlCol="0">
            <a:spAutoFit/>
          </a:bodyPr>
          <a:lstStyle/>
          <a:p>
            <a:pPr marL="53985">
              <a:spcBef>
                <a:spcPts val="2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deallocate: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</a:t>
            </a:r>
            <a:r>
              <a:rPr spc="-338" dirty="0"/>
              <a:t> </a:t>
            </a:r>
            <a:r>
              <a:rPr spc="21" dirty="0"/>
              <a:t>Value</a:t>
            </a:r>
            <a:r>
              <a:rPr spc="-338" dirty="0"/>
              <a:t> </a:t>
            </a:r>
            <a:r>
              <a:rPr spc="125" dirty="0"/>
              <a:t>Witness</a:t>
            </a:r>
            <a:r>
              <a:rPr spc="-371" dirty="0"/>
              <a:t> </a:t>
            </a:r>
            <a:r>
              <a:rPr spc="17" dirty="0"/>
              <a:t>Table</a:t>
            </a:r>
            <a:r>
              <a:rPr spc="-100" dirty="0"/>
              <a:t> </a:t>
            </a:r>
            <a:r>
              <a:rPr spc="117" dirty="0"/>
              <a:t>(VWT)</a:t>
            </a:r>
          </a:p>
          <a:p>
            <a:pPr marL="44988">
              <a:spcBef>
                <a:spcPts val="567"/>
              </a:spcBef>
            </a:pPr>
            <a:r>
              <a:rPr sz="4918" spc="154" dirty="0">
                <a:solidFill>
                  <a:srgbClr val="8E8E93"/>
                </a:solidFill>
              </a:rPr>
              <a:t>Allocation,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13" dirty="0">
                <a:solidFill>
                  <a:srgbClr val="8E8E93"/>
                </a:solidFill>
              </a:rPr>
              <a:t>Copy,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204" dirty="0">
                <a:solidFill>
                  <a:srgbClr val="8E8E93"/>
                </a:solidFill>
              </a:rPr>
              <a:t>Destruction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238" dirty="0">
                <a:solidFill>
                  <a:srgbClr val="8E8E93"/>
                </a:solidFill>
              </a:rPr>
              <a:t>of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121" dirty="0">
                <a:solidFill>
                  <a:srgbClr val="8E8E93"/>
                </a:solidFill>
              </a:rPr>
              <a:t>any</a:t>
            </a:r>
            <a:r>
              <a:rPr sz="4918" spc="-242" dirty="0">
                <a:solidFill>
                  <a:srgbClr val="8E8E93"/>
                </a:solidFill>
              </a:rPr>
              <a:t> </a:t>
            </a:r>
            <a:r>
              <a:rPr sz="4918" spc="25" dirty="0">
                <a:solidFill>
                  <a:srgbClr val="8E8E93"/>
                </a:solidFill>
              </a:rPr>
              <a:t>Value</a:t>
            </a:r>
            <a:endParaRPr sz="4918"/>
          </a:p>
        </p:txBody>
      </p:sp>
      <p:sp>
        <p:nvSpPr>
          <p:cNvPr id="3" name="object 3"/>
          <p:cNvSpPr/>
          <p:nvPr/>
        </p:nvSpPr>
        <p:spPr>
          <a:xfrm>
            <a:off x="7223068" y="6243662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7376315" y="84386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4156297" y="6247755"/>
            <a:ext cx="2310177" cy="2866949"/>
          </a:xfrm>
          <a:custGeom>
            <a:avLst/>
            <a:gdLst/>
            <a:ahLst/>
            <a:cxnLst/>
            <a:rect l="l" t="t" r="r" b="b"/>
            <a:pathLst>
              <a:path w="2771775" h="3439795">
                <a:moveTo>
                  <a:pt x="0" y="0"/>
                </a:moveTo>
                <a:lnTo>
                  <a:pt x="2771475" y="0"/>
                </a:lnTo>
                <a:lnTo>
                  <a:pt x="2771475" y="3439235"/>
                </a:lnTo>
                <a:lnTo>
                  <a:pt x="0" y="343923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4745693" y="6285144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LineVWT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09545" y="7345459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3985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copy: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09545" y="7888863"/>
            <a:ext cx="2003741" cy="351663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048" rIns="0" bIns="0" rtlCol="0">
            <a:spAutoFit/>
          </a:bodyPr>
          <a:lstStyle/>
          <a:p>
            <a:pPr marL="53985">
              <a:spcBef>
                <a:spcPts val="2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destruct: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309545" y="6802057"/>
            <a:ext cx="2003741" cy="3559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1282" rIns="0" bIns="0" rtlCol="0">
            <a:spAutoFit/>
          </a:bodyPr>
          <a:lstStyle/>
          <a:p>
            <a:pPr marL="53985">
              <a:spcBef>
                <a:spcPts val="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09545" y="8432266"/>
            <a:ext cx="2003741" cy="348990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401" rIns="0" bIns="0" rtlCol="0">
            <a:spAutoFit/>
          </a:bodyPr>
          <a:lstStyle/>
          <a:p>
            <a:pPr marL="53985">
              <a:spcBef>
                <a:spcPts val="2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deallocate: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7357032" y="6303416"/>
          <a:ext cx="2003143" cy="21027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03143"/>
              </a:tblGrid>
              <a:tr h="513442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lnT w="31412">
                      <a:solidFill>
                        <a:srgbClr val="FFFFFF"/>
                      </a:solidFill>
                      <a:prstDash val="solid"/>
                    </a:lnT>
                    <a:solidFill>
                      <a:srgbClr val="528FCC"/>
                    </a:solidFill>
                  </a:tcPr>
                </a:tc>
              </a:tr>
              <a:tr h="529757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valueBuffer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solidFill>
                      <a:srgbClr val="528FCC"/>
                    </a:solidFill>
                  </a:tcPr>
                </a:tc>
              </a:tr>
              <a:tr h="524765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lnB w="31412">
                      <a:solidFill>
                        <a:srgbClr val="FFFFFF"/>
                      </a:solidFill>
                      <a:prstDash val="solid"/>
                    </a:lnB>
                    <a:solidFill>
                      <a:srgbClr val="528FCC"/>
                    </a:solidFill>
                  </a:tcPr>
                </a:tc>
              </a:tr>
              <a:tr h="534749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31412">
                      <a:solidFill>
                        <a:srgbClr val="FFFFFF"/>
                      </a:solidFill>
                      <a:prstDash val="solid"/>
                    </a:lnT>
                    <a:lnB w="46626">
                      <a:solidFill>
                        <a:srgbClr val="FFFFFF"/>
                      </a:solidFill>
                      <a:prstDash val="solid"/>
                    </a:lnB>
                    <a:solidFill>
                      <a:srgbClr val="528F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</a:t>
            </a:r>
            <a:r>
              <a:rPr spc="-338" dirty="0"/>
              <a:t> </a:t>
            </a:r>
            <a:r>
              <a:rPr spc="21" dirty="0"/>
              <a:t>Value</a:t>
            </a:r>
            <a:r>
              <a:rPr spc="-338" dirty="0"/>
              <a:t> </a:t>
            </a:r>
            <a:r>
              <a:rPr spc="125" dirty="0"/>
              <a:t>Witness</a:t>
            </a:r>
            <a:r>
              <a:rPr spc="-371" dirty="0"/>
              <a:t> </a:t>
            </a:r>
            <a:r>
              <a:rPr spc="17" dirty="0"/>
              <a:t>Table</a:t>
            </a:r>
            <a:r>
              <a:rPr spc="-100" dirty="0"/>
              <a:t> </a:t>
            </a:r>
            <a:r>
              <a:rPr spc="117" dirty="0"/>
              <a:t>(VWT)</a:t>
            </a:r>
          </a:p>
          <a:p>
            <a:pPr marL="44988">
              <a:spcBef>
                <a:spcPts val="567"/>
              </a:spcBef>
            </a:pPr>
            <a:r>
              <a:rPr sz="4918" spc="154" dirty="0">
                <a:solidFill>
                  <a:srgbClr val="8E8E93"/>
                </a:solidFill>
              </a:rPr>
              <a:t>Allocation,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13" dirty="0">
                <a:solidFill>
                  <a:srgbClr val="8E8E93"/>
                </a:solidFill>
              </a:rPr>
              <a:t>Copy,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204" dirty="0">
                <a:solidFill>
                  <a:srgbClr val="8E8E93"/>
                </a:solidFill>
              </a:rPr>
              <a:t>Destruction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238" dirty="0">
                <a:solidFill>
                  <a:srgbClr val="8E8E93"/>
                </a:solidFill>
              </a:rPr>
              <a:t>of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121" dirty="0">
                <a:solidFill>
                  <a:srgbClr val="8E8E93"/>
                </a:solidFill>
              </a:rPr>
              <a:t>any</a:t>
            </a:r>
            <a:r>
              <a:rPr sz="4918" spc="-242" dirty="0">
                <a:solidFill>
                  <a:srgbClr val="8E8E93"/>
                </a:solidFill>
              </a:rPr>
              <a:t> </a:t>
            </a:r>
            <a:r>
              <a:rPr sz="4918" spc="25" dirty="0">
                <a:solidFill>
                  <a:srgbClr val="8E8E93"/>
                </a:solidFill>
              </a:rPr>
              <a:t>Value</a:t>
            </a:r>
            <a:endParaRPr sz="4918"/>
          </a:p>
        </p:txBody>
      </p:sp>
      <p:sp>
        <p:nvSpPr>
          <p:cNvPr id="3" name="object 3"/>
          <p:cNvSpPr/>
          <p:nvPr/>
        </p:nvSpPr>
        <p:spPr>
          <a:xfrm>
            <a:off x="4153383" y="6247755"/>
            <a:ext cx="2310177" cy="2866949"/>
          </a:xfrm>
          <a:custGeom>
            <a:avLst/>
            <a:gdLst/>
            <a:ahLst/>
            <a:cxnLst/>
            <a:rect l="l" t="t" r="r" b="b"/>
            <a:pathLst>
              <a:path w="2771775" h="3439795">
                <a:moveTo>
                  <a:pt x="0" y="0"/>
                </a:moveTo>
                <a:lnTo>
                  <a:pt x="2771475" y="0"/>
                </a:lnTo>
                <a:lnTo>
                  <a:pt x="2771475" y="3439235"/>
                </a:lnTo>
                <a:lnTo>
                  <a:pt x="0" y="343923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4745693" y="6285144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LineVWT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06631" y="7345459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6632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copy: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06631" y="7888863"/>
            <a:ext cx="2003741" cy="351663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048" rIns="0" bIns="0" rtlCol="0">
            <a:spAutoFit/>
          </a:bodyPr>
          <a:lstStyle/>
          <a:p>
            <a:pPr marL="56632">
              <a:spcBef>
                <a:spcPts val="2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destruct: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306631" y="680205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 txBox="1"/>
          <p:nvPr/>
        </p:nvSpPr>
        <p:spPr>
          <a:xfrm>
            <a:off x="4352972" y="6843680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b="1" spc="8" dirty="0">
                <a:solidFill>
                  <a:srgbClr val="FFFFFF"/>
                </a:solidFill>
                <a:latin typeface="Lucida Sans Typewriter"/>
                <a:cs typeface="Lucida Sans Typewriter"/>
              </a:rPr>
              <a:t>allocate:</a:t>
            </a:r>
            <a:endParaRPr sz="2042">
              <a:latin typeface="Lucida Sans Typewriter"/>
              <a:cs typeface="Lucida Sans Typewriter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306631" y="8432266"/>
            <a:ext cx="2003741" cy="348990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401" rIns="0" bIns="0" rtlCol="0">
            <a:spAutoFit/>
          </a:bodyPr>
          <a:lstStyle/>
          <a:p>
            <a:pPr marL="56632">
              <a:spcBef>
                <a:spcPts val="2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2340377" y="6363398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5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 txBox="1"/>
          <p:nvPr/>
        </p:nvSpPr>
        <p:spPr>
          <a:xfrm>
            <a:off x="12333992" y="6551346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0289269" y="6227717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21"/>
                </a:lnTo>
                <a:lnTo>
                  <a:pt x="0" y="276782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10453863" y="6327032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/>
          <p:nvPr/>
        </p:nvSpPr>
        <p:spPr>
          <a:xfrm>
            <a:off x="10453863" y="6865870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19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/>
          <p:nvPr/>
        </p:nvSpPr>
        <p:spPr>
          <a:xfrm>
            <a:off x="10453863" y="7404709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19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/>
          <p:nvPr/>
        </p:nvSpPr>
        <p:spPr>
          <a:xfrm>
            <a:off x="10453863" y="7943538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19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7223068" y="6243662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/>
          <p:nvPr/>
        </p:nvSpPr>
        <p:spPr>
          <a:xfrm>
            <a:off x="7376315" y="684937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 txBox="1"/>
          <p:nvPr/>
        </p:nvSpPr>
        <p:spPr>
          <a:xfrm>
            <a:off x="7416190" y="6887315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376315" y="631962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7376315" y="737913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7376315" y="7908891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7376315" y="84386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9186250" y="6565073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5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0081651" y="6507474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/>
          <p:nvPr/>
        </p:nvSpPr>
        <p:spPr>
          <a:xfrm>
            <a:off x="9103341" y="6517073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6171153" y="7050649"/>
            <a:ext cx="635630" cy="0"/>
          </a:xfrm>
          <a:custGeom>
            <a:avLst/>
            <a:gdLst/>
            <a:ahLst/>
            <a:cxnLst/>
            <a:rect l="l" t="t" r="r" b="b"/>
            <a:pathLst>
              <a:path w="762634">
                <a:moveTo>
                  <a:pt x="762437" y="0"/>
                </a:moveTo>
                <a:lnTo>
                  <a:pt x="746731" y="0"/>
                </a:lnTo>
                <a:lnTo>
                  <a:pt x="15706" y="0"/>
                </a:ln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6088244" y="7002650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8"/>
                </a:lnTo>
                <a:lnTo>
                  <a:pt x="16865" y="98313"/>
                </a:lnTo>
                <a:lnTo>
                  <a:pt x="35171" y="110654"/>
                </a:lnTo>
                <a:lnTo>
                  <a:pt x="57589" y="115179"/>
                </a:lnTo>
                <a:lnTo>
                  <a:pt x="80003" y="110654"/>
                </a:lnTo>
                <a:lnTo>
                  <a:pt x="98309" y="98313"/>
                </a:lnTo>
                <a:lnTo>
                  <a:pt x="110653" y="80008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6793526" y="6993050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7376464" y="6316507"/>
            <a:ext cx="2003212" cy="1557054"/>
          </a:xfrm>
          <a:custGeom>
            <a:avLst/>
            <a:gdLst/>
            <a:ahLst/>
            <a:cxnLst/>
            <a:rect l="l" t="t" r="r" b="b"/>
            <a:pathLst>
              <a:path w="2403475" h="1868170">
                <a:moveTo>
                  <a:pt x="0" y="0"/>
                </a:moveTo>
                <a:lnTo>
                  <a:pt x="2403392" y="0"/>
                </a:lnTo>
                <a:lnTo>
                  <a:pt x="2403392" y="1867670"/>
                </a:lnTo>
                <a:lnTo>
                  <a:pt x="0" y="1867670"/>
                </a:lnTo>
                <a:lnTo>
                  <a:pt x="0" y="0"/>
                </a:lnTo>
                <a:close/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</a:t>
            </a:r>
            <a:r>
              <a:rPr spc="-338" dirty="0"/>
              <a:t> </a:t>
            </a:r>
            <a:r>
              <a:rPr spc="21" dirty="0"/>
              <a:t>Value</a:t>
            </a:r>
            <a:r>
              <a:rPr spc="-338" dirty="0"/>
              <a:t> </a:t>
            </a:r>
            <a:r>
              <a:rPr spc="125" dirty="0"/>
              <a:t>Witness</a:t>
            </a:r>
            <a:r>
              <a:rPr spc="-371" dirty="0"/>
              <a:t> </a:t>
            </a:r>
            <a:r>
              <a:rPr spc="17" dirty="0"/>
              <a:t>Table</a:t>
            </a:r>
            <a:r>
              <a:rPr spc="-100" dirty="0"/>
              <a:t> </a:t>
            </a:r>
            <a:r>
              <a:rPr spc="117" dirty="0"/>
              <a:t>(VWT)</a:t>
            </a:r>
          </a:p>
          <a:p>
            <a:pPr marL="44988">
              <a:spcBef>
                <a:spcPts val="567"/>
              </a:spcBef>
            </a:pPr>
            <a:r>
              <a:rPr sz="4918" spc="154" dirty="0">
                <a:solidFill>
                  <a:srgbClr val="8E8E93"/>
                </a:solidFill>
              </a:rPr>
              <a:t>Allocation,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13" dirty="0">
                <a:solidFill>
                  <a:srgbClr val="8E8E93"/>
                </a:solidFill>
              </a:rPr>
              <a:t>Copy,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204" dirty="0">
                <a:solidFill>
                  <a:srgbClr val="8E8E93"/>
                </a:solidFill>
              </a:rPr>
              <a:t>Destruction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238" dirty="0">
                <a:solidFill>
                  <a:srgbClr val="8E8E93"/>
                </a:solidFill>
              </a:rPr>
              <a:t>of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121" dirty="0">
                <a:solidFill>
                  <a:srgbClr val="8E8E93"/>
                </a:solidFill>
              </a:rPr>
              <a:t>any</a:t>
            </a:r>
            <a:r>
              <a:rPr sz="4918" spc="-242" dirty="0">
                <a:solidFill>
                  <a:srgbClr val="8E8E93"/>
                </a:solidFill>
              </a:rPr>
              <a:t> </a:t>
            </a:r>
            <a:r>
              <a:rPr sz="4918" spc="25" dirty="0">
                <a:solidFill>
                  <a:srgbClr val="8E8E93"/>
                </a:solidFill>
              </a:rPr>
              <a:t>Value</a:t>
            </a:r>
            <a:endParaRPr sz="4918"/>
          </a:p>
        </p:txBody>
      </p:sp>
      <p:sp>
        <p:nvSpPr>
          <p:cNvPr id="3" name="object 3"/>
          <p:cNvSpPr/>
          <p:nvPr/>
        </p:nvSpPr>
        <p:spPr>
          <a:xfrm>
            <a:off x="4157022" y="6247755"/>
            <a:ext cx="2310177" cy="2866949"/>
          </a:xfrm>
          <a:custGeom>
            <a:avLst/>
            <a:gdLst/>
            <a:ahLst/>
            <a:cxnLst/>
            <a:rect l="l" t="t" r="r" b="b"/>
            <a:pathLst>
              <a:path w="2771775" h="3439795">
                <a:moveTo>
                  <a:pt x="0" y="0"/>
                </a:moveTo>
                <a:lnTo>
                  <a:pt x="2771475" y="0"/>
                </a:lnTo>
                <a:lnTo>
                  <a:pt x="2771475" y="3439235"/>
                </a:lnTo>
                <a:lnTo>
                  <a:pt x="0" y="343923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4745693" y="6285144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LineVWT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310270" y="734545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4352972" y="7384761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b="1" spc="8" dirty="0">
                <a:solidFill>
                  <a:srgbClr val="FFFFFF"/>
                </a:solidFill>
                <a:latin typeface="Lucida Sans Typewriter"/>
                <a:cs typeface="Lucida Sans Typewriter"/>
              </a:rPr>
              <a:t>copy:</a:t>
            </a:r>
            <a:endParaRPr sz="2042">
              <a:latin typeface="Lucida Sans Typewriter"/>
              <a:cs typeface="Lucida Sans Typewriter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10270" y="7888863"/>
            <a:ext cx="2003741" cy="351663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048" rIns="0" bIns="0" rtlCol="0">
            <a:spAutoFit/>
          </a:bodyPr>
          <a:lstStyle/>
          <a:p>
            <a:pPr marL="52927">
              <a:spcBef>
                <a:spcPts val="2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destruct: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10270" y="6802057"/>
            <a:ext cx="2003741" cy="3559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1282" rIns="0" bIns="0" rtlCol="0">
            <a:spAutoFit/>
          </a:bodyPr>
          <a:lstStyle/>
          <a:p>
            <a:pPr marL="52927">
              <a:spcBef>
                <a:spcPts val="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310270" y="8432266"/>
            <a:ext cx="2003741" cy="348990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401" rIns="0" bIns="0" rtlCol="0">
            <a:spAutoFit/>
          </a:bodyPr>
          <a:lstStyle/>
          <a:p>
            <a:pPr marL="52927">
              <a:spcBef>
                <a:spcPts val="2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2340377" y="6363398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5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 txBox="1"/>
          <p:nvPr/>
        </p:nvSpPr>
        <p:spPr>
          <a:xfrm>
            <a:off x="12333992" y="6551346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0289269" y="6227717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21"/>
                </a:lnTo>
                <a:lnTo>
                  <a:pt x="0" y="276782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13" name="object 13"/>
          <p:cNvGraphicFramePr>
            <a:graphicFrameLocks noGrp="1"/>
          </p:cNvGraphicFramePr>
          <p:nvPr/>
        </p:nvGraphicFramePr>
        <p:xfrm>
          <a:off x="10453862" y="6327032"/>
          <a:ext cx="1721797" cy="21074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5296"/>
                <a:gridCol w="1116501"/>
              </a:tblGrid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29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14" name="object 14"/>
          <p:cNvSpPr/>
          <p:nvPr/>
        </p:nvSpPr>
        <p:spPr>
          <a:xfrm>
            <a:off x="7223068" y="6243662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/>
          <p:nvPr/>
        </p:nvSpPr>
        <p:spPr>
          <a:xfrm>
            <a:off x="7376315" y="684937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 txBox="1"/>
          <p:nvPr/>
        </p:nvSpPr>
        <p:spPr>
          <a:xfrm>
            <a:off x="7416190" y="6887315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7376315" y="631962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/>
          <p:nvPr/>
        </p:nvSpPr>
        <p:spPr>
          <a:xfrm>
            <a:off x="7376315" y="737913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/>
          <p:nvPr/>
        </p:nvSpPr>
        <p:spPr>
          <a:xfrm>
            <a:off x="7376315" y="7908891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7376315" y="84386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9186250" y="6565073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5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10081651" y="6507474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9103341" y="6517073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6174792" y="7593720"/>
            <a:ext cx="635630" cy="0"/>
          </a:xfrm>
          <a:custGeom>
            <a:avLst/>
            <a:gdLst/>
            <a:ahLst/>
            <a:cxnLst/>
            <a:rect l="l" t="t" r="r" b="b"/>
            <a:pathLst>
              <a:path w="762634">
                <a:moveTo>
                  <a:pt x="762437" y="0"/>
                </a:moveTo>
                <a:lnTo>
                  <a:pt x="746731" y="0"/>
                </a:lnTo>
                <a:lnTo>
                  <a:pt x="15706" y="0"/>
                </a:ln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6091884" y="7545721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/>
          <p:nvPr/>
        </p:nvSpPr>
        <p:spPr>
          <a:xfrm>
            <a:off x="6797166" y="7536121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7376464" y="6316507"/>
            <a:ext cx="2003212" cy="1557054"/>
          </a:xfrm>
          <a:custGeom>
            <a:avLst/>
            <a:gdLst/>
            <a:ahLst/>
            <a:cxnLst/>
            <a:rect l="l" t="t" r="r" b="b"/>
            <a:pathLst>
              <a:path w="2403475" h="1868170">
                <a:moveTo>
                  <a:pt x="0" y="0"/>
                </a:moveTo>
                <a:lnTo>
                  <a:pt x="2403392" y="0"/>
                </a:lnTo>
                <a:lnTo>
                  <a:pt x="2403392" y="1867670"/>
                </a:lnTo>
                <a:lnTo>
                  <a:pt x="0" y="1867670"/>
                </a:lnTo>
                <a:lnTo>
                  <a:pt x="0" y="0"/>
                </a:lnTo>
                <a:close/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</a:t>
            </a:r>
            <a:r>
              <a:rPr spc="-338" dirty="0"/>
              <a:t> </a:t>
            </a:r>
            <a:r>
              <a:rPr spc="21" dirty="0"/>
              <a:t>Value</a:t>
            </a:r>
            <a:r>
              <a:rPr spc="-338" dirty="0"/>
              <a:t> </a:t>
            </a:r>
            <a:r>
              <a:rPr spc="125" dirty="0"/>
              <a:t>Witness</a:t>
            </a:r>
            <a:r>
              <a:rPr spc="-371" dirty="0"/>
              <a:t> </a:t>
            </a:r>
            <a:r>
              <a:rPr spc="17" dirty="0"/>
              <a:t>Table</a:t>
            </a:r>
            <a:r>
              <a:rPr spc="-100" dirty="0"/>
              <a:t> </a:t>
            </a:r>
            <a:r>
              <a:rPr spc="117" dirty="0"/>
              <a:t>(VWT)</a:t>
            </a:r>
          </a:p>
          <a:p>
            <a:pPr marL="44988">
              <a:spcBef>
                <a:spcPts val="567"/>
              </a:spcBef>
            </a:pPr>
            <a:r>
              <a:rPr sz="4918" spc="154" dirty="0">
                <a:solidFill>
                  <a:srgbClr val="8E8E93"/>
                </a:solidFill>
              </a:rPr>
              <a:t>Allocation,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13" dirty="0">
                <a:solidFill>
                  <a:srgbClr val="8E8E93"/>
                </a:solidFill>
              </a:rPr>
              <a:t>Copy,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204" dirty="0">
                <a:solidFill>
                  <a:srgbClr val="8E8E93"/>
                </a:solidFill>
              </a:rPr>
              <a:t>Destruction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238" dirty="0">
                <a:solidFill>
                  <a:srgbClr val="8E8E93"/>
                </a:solidFill>
              </a:rPr>
              <a:t>of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121" dirty="0">
                <a:solidFill>
                  <a:srgbClr val="8E8E93"/>
                </a:solidFill>
              </a:rPr>
              <a:t>any</a:t>
            </a:r>
            <a:r>
              <a:rPr sz="4918" spc="-242" dirty="0">
                <a:solidFill>
                  <a:srgbClr val="8E8E93"/>
                </a:solidFill>
              </a:rPr>
              <a:t> </a:t>
            </a:r>
            <a:r>
              <a:rPr sz="4918" spc="25" dirty="0">
                <a:solidFill>
                  <a:srgbClr val="8E8E93"/>
                </a:solidFill>
              </a:rPr>
              <a:t>Value</a:t>
            </a:r>
            <a:endParaRPr sz="4918"/>
          </a:p>
        </p:txBody>
      </p:sp>
      <p:sp>
        <p:nvSpPr>
          <p:cNvPr id="3" name="object 3"/>
          <p:cNvSpPr/>
          <p:nvPr/>
        </p:nvSpPr>
        <p:spPr>
          <a:xfrm>
            <a:off x="4156297" y="6247755"/>
            <a:ext cx="2310177" cy="2866949"/>
          </a:xfrm>
          <a:custGeom>
            <a:avLst/>
            <a:gdLst/>
            <a:ahLst/>
            <a:cxnLst/>
            <a:rect l="l" t="t" r="r" b="b"/>
            <a:pathLst>
              <a:path w="2771775" h="3439795">
                <a:moveTo>
                  <a:pt x="0" y="0"/>
                </a:moveTo>
                <a:lnTo>
                  <a:pt x="2771475" y="0"/>
                </a:lnTo>
                <a:lnTo>
                  <a:pt x="2771475" y="3439235"/>
                </a:lnTo>
                <a:lnTo>
                  <a:pt x="0" y="343923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4745693" y="6285144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LineVWT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09545" y="7345459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3985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copy: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309545" y="788886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4352972" y="7925842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b="1" spc="8" dirty="0">
                <a:solidFill>
                  <a:srgbClr val="FFFFFF"/>
                </a:solidFill>
                <a:latin typeface="Lucida Sans Typewriter"/>
                <a:cs typeface="Lucida Sans Typewriter"/>
              </a:rPr>
              <a:t>destruct:</a:t>
            </a:r>
            <a:endParaRPr sz="2042">
              <a:latin typeface="Lucida Sans Typewriter"/>
              <a:cs typeface="Lucida Sans Typewriter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09545" y="6802057"/>
            <a:ext cx="2003741" cy="3559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1282" rIns="0" bIns="0" rtlCol="0">
            <a:spAutoFit/>
          </a:bodyPr>
          <a:lstStyle/>
          <a:p>
            <a:pPr marL="53985">
              <a:spcBef>
                <a:spcPts val="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309545" y="8432266"/>
            <a:ext cx="2003741" cy="348990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401" rIns="0" bIns="0" rtlCol="0">
            <a:spAutoFit/>
          </a:bodyPr>
          <a:lstStyle/>
          <a:p>
            <a:pPr marL="53985">
              <a:spcBef>
                <a:spcPts val="2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2340377" y="6363398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5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 txBox="1"/>
          <p:nvPr/>
        </p:nvSpPr>
        <p:spPr>
          <a:xfrm>
            <a:off x="12333992" y="6551346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0289269" y="6227717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21"/>
                </a:lnTo>
                <a:lnTo>
                  <a:pt x="0" y="276782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10453863" y="6327032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/>
          <p:nvPr/>
        </p:nvSpPr>
        <p:spPr>
          <a:xfrm>
            <a:off x="10453863" y="6865870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/>
          <p:nvPr/>
        </p:nvSpPr>
        <p:spPr>
          <a:xfrm>
            <a:off x="10453863" y="7404709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/>
          <p:nvPr/>
        </p:nvSpPr>
        <p:spPr>
          <a:xfrm>
            <a:off x="10453863" y="7943538"/>
            <a:ext cx="1722179" cy="491144"/>
          </a:xfrm>
          <a:custGeom>
            <a:avLst/>
            <a:gdLst/>
            <a:ahLst/>
            <a:cxnLst/>
            <a:rect l="l" t="t" r="r" b="b"/>
            <a:pathLst>
              <a:path w="2066290" h="589279">
                <a:moveTo>
                  <a:pt x="0" y="0"/>
                </a:moveTo>
                <a:lnTo>
                  <a:pt x="2065832" y="0"/>
                </a:lnTo>
                <a:lnTo>
                  <a:pt x="2065832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7223068" y="6243662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/>
          <p:nvPr/>
        </p:nvSpPr>
        <p:spPr>
          <a:xfrm>
            <a:off x="7376315" y="684937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 txBox="1"/>
          <p:nvPr/>
        </p:nvSpPr>
        <p:spPr>
          <a:xfrm>
            <a:off x="7416190" y="6887315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376315" y="631962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7376315" y="737913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7376315" y="7908891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7376315" y="84386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9186250" y="6565073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5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/>
          <p:nvPr/>
        </p:nvSpPr>
        <p:spPr>
          <a:xfrm>
            <a:off x="10081651" y="6507474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/>
          <p:nvPr/>
        </p:nvSpPr>
        <p:spPr>
          <a:xfrm>
            <a:off x="9103341" y="6517073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6174059" y="8134583"/>
            <a:ext cx="635630" cy="0"/>
          </a:xfrm>
          <a:custGeom>
            <a:avLst/>
            <a:gdLst/>
            <a:ahLst/>
            <a:cxnLst/>
            <a:rect l="l" t="t" r="r" b="b"/>
            <a:pathLst>
              <a:path w="762634">
                <a:moveTo>
                  <a:pt x="762437" y="0"/>
                </a:moveTo>
                <a:lnTo>
                  <a:pt x="746731" y="0"/>
                </a:lnTo>
                <a:lnTo>
                  <a:pt x="15706" y="0"/>
                </a:ln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6091150" y="808658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6796433" y="8076984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7376464" y="6316507"/>
            <a:ext cx="2003212" cy="1557054"/>
          </a:xfrm>
          <a:custGeom>
            <a:avLst/>
            <a:gdLst/>
            <a:ahLst/>
            <a:cxnLst/>
            <a:rect l="l" t="t" r="r" b="b"/>
            <a:pathLst>
              <a:path w="2403475" h="1868170">
                <a:moveTo>
                  <a:pt x="0" y="0"/>
                </a:moveTo>
                <a:lnTo>
                  <a:pt x="2403392" y="0"/>
                </a:lnTo>
                <a:lnTo>
                  <a:pt x="2403392" y="1867670"/>
                </a:lnTo>
                <a:lnTo>
                  <a:pt x="0" y="1867670"/>
                </a:lnTo>
                <a:lnTo>
                  <a:pt x="0" y="0"/>
                </a:lnTo>
                <a:close/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</a:t>
            </a:r>
            <a:r>
              <a:rPr spc="-338" dirty="0"/>
              <a:t> </a:t>
            </a:r>
            <a:r>
              <a:rPr spc="21" dirty="0"/>
              <a:t>Value</a:t>
            </a:r>
            <a:r>
              <a:rPr spc="-338" dirty="0"/>
              <a:t> </a:t>
            </a:r>
            <a:r>
              <a:rPr spc="125" dirty="0"/>
              <a:t>Witness</a:t>
            </a:r>
            <a:r>
              <a:rPr spc="-371" dirty="0"/>
              <a:t> </a:t>
            </a:r>
            <a:r>
              <a:rPr spc="17" dirty="0"/>
              <a:t>Table</a:t>
            </a:r>
            <a:r>
              <a:rPr spc="-100" dirty="0"/>
              <a:t> </a:t>
            </a:r>
            <a:r>
              <a:rPr spc="117" dirty="0"/>
              <a:t>(VWT)</a:t>
            </a:r>
          </a:p>
          <a:p>
            <a:pPr marL="44988">
              <a:spcBef>
                <a:spcPts val="567"/>
              </a:spcBef>
            </a:pPr>
            <a:r>
              <a:rPr sz="4918" spc="154" dirty="0">
                <a:solidFill>
                  <a:srgbClr val="8E8E93"/>
                </a:solidFill>
              </a:rPr>
              <a:t>Allocation,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13" dirty="0">
                <a:solidFill>
                  <a:srgbClr val="8E8E93"/>
                </a:solidFill>
              </a:rPr>
              <a:t>Copy,</a:t>
            </a:r>
            <a:r>
              <a:rPr sz="4918" spc="-258" dirty="0">
                <a:solidFill>
                  <a:srgbClr val="8E8E93"/>
                </a:solidFill>
              </a:rPr>
              <a:t> </a:t>
            </a:r>
            <a:r>
              <a:rPr sz="4918" spc="204" dirty="0">
                <a:solidFill>
                  <a:srgbClr val="8E8E93"/>
                </a:solidFill>
              </a:rPr>
              <a:t>Destruction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238" dirty="0">
                <a:solidFill>
                  <a:srgbClr val="8E8E93"/>
                </a:solidFill>
              </a:rPr>
              <a:t>of</a:t>
            </a:r>
            <a:r>
              <a:rPr sz="4918" spc="-63" dirty="0">
                <a:solidFill>
                  <a:srgbClr val="8E8E93"/>
                </a:solidFill>
              </a:rPr>
              <a:t> </a:t>
            </a:r>
            <a:r>
              <a:rPr sz="4918" spc="121" dirty="0">
                <a:solidFill>
                  <a:srgbClr val="8E8E93"/>
                </a:solidFill>
              </a:rPr>
              <a:t>any</a:t>
            </a:r>
            <a:r>
              <a:rPr sz="4918" spc="-242" dirty="0">
                <a:solidFill>
                  <a:srgbClr val="8E8E93"/>
                </a:solidFill>
              </a:rPr>
              <a:t> </a:t>
            </a:r>
            <a:r>
              <a:rPr sz="4918" spc="25" dirty="0">
                <a:solidFill>
                  <a:srgbClr val="8E8E93"/>
                </a:solidFill>
              </a:rPr>
              <a:t>Value</a:t>
            </a:r>
            <a:endParaRPr sz="4918" dirty="0"/>
          </a:p>
        </p:txBody>
      </p:sp>
      <p:sp>
        <p:nvSpPr>
          <p:cNvPr id="3" name="object 3"/>
          <p:cNvSpPr/>
          <p:nvPr/>
        </p:nvSpPr>
        <p:spPr>
          <a:xfrm>
            <a:off x="4157022" y="6247755"/>
            <a:ext cx="2310177" cy="2866949"/>
          </a:xfrm>
          <a:custGeom>
            <a:avLst/>
            <a:gdLst/>
            <a:ahLst/>
            <a:cxnLst/>
            <a:rect l="l" t="t" r="r" b="b"/>
            <a:pathLst>
              <a:path w="2771775" h="3439795">
                <a:moveTo>
                  <a:pt x="0" y="0"/>
                </a:moveTo>
                <a:lnTo>
                  <a:pt x="2771475" y="0"/>
                </a:lnTo>
                <a:lnTo>
                  <a:pt x="2771475" y="3439235"/>
                </a:lnTo>
                <a:lnTo>
                  <a:pt x="0" y="343923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 txBox="1"/>
          <p:nvPr/>
        </p:nvSpPr>
        <p:spPr>
          <a:xfrm>
            <a:off x="4745693" y="6285144"/>
            <a:ext cx="112465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LineVWT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10270" y="7345459"/>
            <a:ext cx="2003741" cy="35380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9165" rIns="0" bIns="0" rtlCol="0">
            <a:spAutoFit/>
          </a:bodyPr>
          <a:lstStyle/>
          <a:p>
            <a:pPr marL="52927">
              <a:spcBef>
                <a:spcPts val="3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copy: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10270" y="7888863"/>
            <a:ext cx="2003741" cy="351663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048" rIns="0" bIns="0" rtlCol="0">
            <a:spAutoFit/>
          </a:bodyPr>
          <a:lstStyle/>
          <a:p>
            <a:pPr marL="52927">
              <a:spcBef>
                <a:spcPts val="2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destruct: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10270" y="6802057"/>
            <a:ext cx="2003741" cy="3559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1282" rIns="0" bIns="0" rtlCol="0">
            <a:spAutoFit/>
          </a:bodyPr>
          <a:lstStyle/>
          <a:p>
            <a:pPr marL="52927">
              <a:spcBef>
                <a:spcPts val="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310270" y="843226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 txBox="1"/>
          <p:nvPr/>
        </p:nvSpPr>
        <p:spPr>
          <a:xfrm>
            <a:off x="4352973" y="8466923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b="1" spc="8" dirty="0">
                <a:solidFill>
                  <a:srgbClr val="FFFFFF"/>
                </a:solidFill>
                <a:latin typeface="Lucida Sans Typewriter"/>
                <a:cs typeface="Lucida Sans Typewriter"/>
              </a:rPr>
              <a:t>deallocate:</a:t>
            </a:r>
            <a:endParaRPr sz="2042">
              <a:latin typeface="Lucida Sans Typewriter"/>
              <a:cs typeface="Lucida Sans Typewriter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223068" y="6243662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/>
          <p:nvPr/>
        </p:nvSpPr>
        <p:spPr>
          <a:xfrm>
            <a:off x="7376315" y="84386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/>
          <p:nvPr/>
        </p:nvSpPr>
        <p:spPr>
          <a:xfrm>
            <a:off x="6174792" y="8677410"/>
            <a:ext cx="635630" cy="0"/>
          </a:xfrm>
          <a:custGeom>
            <a:avLst/>
            <a:gdLst/>
            <a:ahLst/>
            <a:cxnLst/>
            <a:rect l="l" t="t" r="r" b="b"/>
            <a:pathLst>
              <a:path w="762634">
                <a:moveTo>
                  <a:pt x="762437" y="0"/>
                </a:moveTo>
                <a:lnTo>
                  <a:pt x="746731" y="0"/>
                </a:lnTo>
                <a:lnTo>
                  <a:pt x="15706" y="0"/>
                </a:ln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6091884" y="8629410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/>
          <p:nvPr/>
        </p:nvSpPr>
        <p:spPr>
          <a:xfrm>
            <a:off x="6797166" y="8619810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7357032" y="6303416"/>
          <a:ext cx="2003143" cy="21027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03143"/>
              </a:tblGrid>
              <a:tr h="513442">
                <a:tc>
                  <a:txBody>
                    <a:bodyPr/>
                    <a:lstStyle/>
                    <a:p>
                      <a:endParaRPr sz="2000">
                        <a:latin typeface="Lucida Sans Typewriter"/>
                        <a:cs typeface="Lucida Sans Typewriter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lnT w="31412">
                      <a:solidFill>
                        <a:srgbClr val="FFFFFF"/>
                      </a:solidFill>
                      <a:prstDash val="solid"/>
                    </a:lnT>
                    <a:solidFill>
                      <a:srgbClr val="528FCC"/>
                    </a:solidFill>
                  </a:tcPr>
                </a:tc>
              </a:tr>
              <a:tr h="529757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valueBuffer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solidFill>
                      <a:srgbClr val="528FCC"/>
                    </a:solidFill>
                  </a:tcPr>
                </a:tc>
              </a:tr>
              <a:tr h="524765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L w="31412">
                      <a:solidFill>
                        <a:srgbClr val="FFFFFF"/>
                      </a:solidFill>
                      <a:prstDash val="solid"/>
                    </a:lnL>
                    <a:lnR w="31412">
                      <a:solidFill>
                        <a:srgbClr val="FFFFFF"/>
                      </a:solidFill>
                      <a:prstDash val="solid"/>
                    </a:lnR>
                    <a:lnB w="31412">
                      <a:solidFill>
                        <a:srgbClr val="FFFFFF"/>
                      </a:solidFill>
                      <a:prstDash val="solid"/>
                    </a:lnB>
                    <a:solidFill>
                      <a:srgbClr val="528FCC"/>
                    </a:solidFill>
                  </a:tcPr>
                </a:tc>
              </a:tr>
              <a:tr h="534749">
                <a:tc>
                  <a:txBody>
                    <a:bodyPr/>
                    <a:lstStyle/>
                    <a:p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lnT w="31412">
                      <a:solidFill>
                        <a:srgbClr val="FFFFFF"/>
                      </a:solidFill>
                      <a:prstDash val="solid"/>
                    </a:lnT>
                    <a:lnB w="46626">
                      <a:solidFill>
                        <a:srgbClr val="FFFFFF"/>
                      </a:solidFill>
                      <a:prstDash val="solid"/>
                    </a:lnB>
                    <a:solidFill>
                      <a:srgbClr val="528F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1577" y="2498931"/>
            <a:ext cx="7688418" cy="756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4918" spc="163" dirty="0">
                <a:solidFill>
                  <a:srgbClr val="8E8E93"/>
                </a:solidFill>
                <a:latin typeface="Arial Narrow"/>
                <a:cs typeface="Arial Narrow"/>
              </a:rPr>
              <a:t>Boxing </a:t>
            </a:r>
            <a:r>
              <a:rPr sz="4918" spc="63" dirty="0">
                <a:solidFill>
                  <a:srgbClr val="8E8E93"/>
                </a:solidFill>
                <a:latin typeface="Arial Narrow"/>
                <a:cs typeface="Arial Narrow"/>
              </a:rPr>
              <a:t>values </a:t>
            </a:r>
            <a:r>
              <a:rPr sz="4918" spc="238" dirty="0">
                <a:solidFill>
                  <a:srgbClr val="8E8E93"/>
                </a:solidFill>
                <a:latin typeface="Arial Narrow"/>
                <a:cs typeface="Arial Narrow"/>
              </a:rPr>
              <a:t>of </a:t>
            </a:r>
            <a:r>
              <a:rPr sz="4918" spc="254" dirty="0">
                <a:solidFill>
                  <a:srgbClr val="8E8E93"/>
                </a:solidFill>
                <a:latin typeface="Arial Narrow"/>
                <a:cs typeface="Arial Narrow"/>
              </a:rPr>
              <a:t>protocol</a:t>
            </a:r>
            <a:r>
              <a:rPr sz="4918" spc="-738" dirty="0">
                <a:solidFill>
                  <a:srgbClr val="8E8E93"/>
                </a:solidFill>
                <a:latin typeface="Arial Narrow"/>
                <a:cs typeface="Arial Narrow"/>
              </a:rPr>
              <a:t> </a:t>
            </a:r>
            <a:r>
              <a:rPr sz="4918" spc="170" dirty="0">
                <a:solidFill>
                  <a:srgbClr val="8E8E93"/>
                </a:solidFill>
                <a:latin typeface="Arial Narrow"/>
                <a:cs typeface="Arial Narrow"/>
              </a:rPr>
              <a:t>types</a:t>
            </a:r>
            <a:endParaRPr sz="4918">
              <a:latin typeface="Arial Narrow"/>
              <a:cs typeface="Arial Narrow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79" dirty="0"/>
              <a:t>The </a:t>
            </a:r>
            <a:r>
              <a:rPr spc="95" dirty="0"/>
              <a:t>Existential</a:t>
            </a:r>
            <a:r>
              <a:rPr spc="-288" dirty="0"/>
              <a:t> </a:t>
            </a:r>
            <a:r>
              <a:rPr spc="200" dirty="0"/>
              <a:t>Container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080304" y="3858856"/>
            <a:ext cx="5890026" cy="2831630"/>
          </a:xfrm>
          <a:prstGeom prst="rect">
            <a:avLst/>
          </a:prstGeom>
        </p:spPr>
        <p:txBody>
          <a:bodyPr vert="horz" wrap="square" lIns="0" tIns="2117" rIns="0" bIns="0" rtlCol="0">
            <a:spAutoFit/>
          </a:bodyPr>
          <a:lstStyle/>
          <a:p>
            <a:pPr marL="10585" marR="4234">
              <a:lnSpc>
                <a:spcPct val="139200"/>
              </a:lnSpc>
              <a:spcBef>
                <a:spcPts val="17"/>
              </a:spcBef>
            </a:pP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Inline</a:t>
            </a:r>
            <a:r>
              <a:rPr sz="3292" spc="-17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Value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Bu</a:t>
            </a:r>
            <a:r>
              <a:rPr sz="3292" spc="-100" dirty="0">
                <a:solidFill>
                  <a:srgbClr val="FFFFFF"/>
                </a:solidFill>
                <a:latin typeface="Trebuchet MS"/>
                <a:cs typeface="Trebuchet MS"/>
              </a:rPr>
              <a:t>ﬀ</a:t>
            </a:r>
            <a:r>
              <a:rPr sz="3292" spc="-100" dirty="0">
                <a:solidFill>
                  <a:srgbClr val="FFFFFF"/>
                </a:solidFill>
                <a:latin typeface="Arial Narrow"/>
                <a:cs typeface="Arial Narrow"/>
              </a:rPr>
              <a:t>er:</a:t>
            </a:r>
            <a:r>
              <a:rPr sz="3292" spc="-2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7" dirty="0">
                <a:solidFill>
                  <a:srgbClr val="FFFFFF"/>
                </a:solidFill>
                <a:latin typeface="Arial Narrow"/>
                <a:cs typeface="Arial Narrow"/>
              </a:rPr>
              <a:t>currently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75" dirty="0">
                <a:solidFill>
                  <a:srgbClr val="FFFFFF"/>
                </a:solidFill>
                <a:latin typeface="Arial Narrow"/>
                <a:cs typeface="Arial Narrow"/>
              </a:rPr>
              <a:t>3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42" dirty="0">
                <a:solidFill>
                  <a:srgbClr val="FFFFFF"/>
                </a:solidFill>
                <a:latin typeface="Arial Narrow"/>
                <a:cs typeface="Arial Narrow"/>
              </a:rPr>
              <a:t>words  </a:t>
            </a:r>
            <a:r>
              <a:rPr sz="3292" spc="50" dirty="0">
                <a:solidFill>
                  <a:srgbClr val="FFFFFF"/>
                </a:solidFill>
                <a:latin typeface="Arial Narrow"/>
                <a:cs typeface="Arial Narrow"/>
              </a:rPr>
              <a:t>Large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values </a:t>
            </a:r>
            <a:r>
              <a:rPr sz="3292" spc="108" dirty="0">
                <a:solidFill>
                  <a:srgbClr val="FFFFFF"/>
                </a:solidFill>
                <a:latin typeface="Arial Narrow"/>
                <a:cs typeface="Arial Narrow"/>
              </a:rPr>
              <a:t>stored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on</a:t>
            </a:r>
            <a:r>
              <a:rPr sz="3292" spc="-417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33" dirty="0">
                <a:solidFill>
                  <a:srgbClr val="FFFFFF"/>
                </a:solidFill>
                <a:latin typeface="Arial Narrow"/>
                <a:cs typeface="Arial Narrow"/>
              </a:rPr>
              <a:t>heap</a:t>
            </a:r>
            <a:endParaRPr sz="3292" dirty="0">
              <a:latin typeface="Arial Narrow"/>
              <a:cs typeface="Arial Narrow"/>
            </a:endParaRPr>
          </a:p>
          <a:p>
            <a:pPr marL="10585" marR="78332">
              <a:lnSpc>
                <a:spcPct val="139200"/>
              </a:lnSpc>
              <a:spcBef>
                <a:spcPts val="63"/>
              </a:spcBef>
            </a:pP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to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Value 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Witness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Table  </a:t>
            </a:r>
            <a:r>
              <a:rPr sz="3292" spc="33" dirty="0">
                <a:solidFill>
                  <a:srgbClr val="FFFFFF"/>
                </a:solidFill>
                <a:latin typeface="Arial Narrow"/>
                <a:cs typeface="Arial Narrow"/>
              </a:rPr>
              <a:t>Reference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to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0" dirty="0">
                <a:solidFill>
                  <a:srgbClr val="FFFFFF"/>
                </a:solidFill>
                <a:latin typeface="Arial Narrow"/>
                <a:cs typeface="Arial Narrow"/>
              </a:rPr>
              <a:t>Protocol</a:t>
            </a:r>
            <a:r>
              <a:rPr sz="3292" spc="-17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58" dirty="0">
                <a:solidFill>
                  <a:srgbClr val="FFFFFF"/>
                </a:solidFill>
                <a:latin typeface="Arial Narrow"/>
                <a:cs typeface="Arial Narrow"/>
              </a:rPr>
              <a:t>Witness</a:t>
            </a:r>
            <a:r>
              <a:rPr sz="3292" spc="-18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" dirty="0">
                <a:solidFill>
                  <a:srgbClr val="FFFFFF"/>
                </a:solidFill>
                <a:latin typeface="Arial Narrow"/>
                <a:cs typeface="Arial Narrow"/>
              </a:rPr>
              <a:t>Table</a:t>
            </a:r>
            <a:endParaRPr sz="3292" dirty="0">
              <a:latin typeface="Arial Narrow"/>
              <a:cs typeface="Arial Narrow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223068" y="6243662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7376315" y="684937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 txBox="1"/>
          <p:nvPr/>
        </p:nvSpPr>
        <p:spPr>
          <a:xfrm>
            <a:off x="7416190" y="6887315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376315" y="631962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/>
          <p:nvPr/>
        </p:nvSpPr>
        <p:spPr>
          <a:xfrm>
            <a:off x="7376315" y="737913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10"/>
          <p:cNvSpPr/>
          <p:nvPr/>
        </p:nvSpPr>
        <p:spPr>
          <a:xfrm>
            <a:off x="7376315" y="7908891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49789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/>
          <p:nvPr/>
        </p:nvSpPr>
        <p:spPr>
          <a:xfrm>
            <a:off x="7376315" y="8438654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 txBox="1"/>
          <p:nvPr/>
        </p:nvSpPr>
        <p:spPr>
          <a:xfrm>
            <a:off x="7416190" y="7952023"/>
            <a:ext cx="652036" cy="8465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671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463027" y="6234646"/>
            <a:ext cx="2310177" cy="356473"/>
          </a:xfrm>
          <a:prstGeom prst="rect">
            <a:avLst/>
          </a:prstGeom>
          <a:solidFill>
            <a:srgbClr val="2E5174"/>
          </a:solidFill>
        </p:spPr>
        <p:txBody>
          <a:bodyPr vert="horz" wrap="square" lIns="0" tIns="41811" rIns="0" bIns="0" rtlCol="0">
            <a:spAutoFit/>
          </a:bodyPr>
          <a:lstStyle/>
          <a:p>
            <a:pPr marL="131260">
              <a:spcBef>
                <a:spcPts val="329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PointDrawable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616274" y="7332352"/>
            <a:ext cx="2003741" cy="349525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931" rIns="0" bIns="0" rtlCol="0">
            <a:spAutoFit/>
          </a:bodyPr>
          <a:lstStyle/>
          <a:p>
            <a:pPr marL="56632">
              <a:spcBef>
                <a:spcPts val="27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616274" y="6788949"/>
            <a:ext cx="2003741" cy="351663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7048" rIns="0" bIns="0" rtlCol="0">
            <a:spAutoFit/>
          </a:bodyPr>
          <a:lstStyle/>
          <a:p>
            <a:pPr marL="56632">
              <a:spcBef>
                <a:spcPts val="2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7376464" y="8438086"/>
            <a:ext cx="2003212" cy="492203"/>
          </a:xfrm>
          <a:custGeom>
            <a:avLst/>
            <a:gdLst/>
            <a:ahLst/>
            <a:cxnLst/>
            <a:rect l="l" t="t" r="r" b="b"/>
            <a:pathLst>
              <a:path w="2403475" h="590550">
                <a:moveTo>
                  <a:pt x="0" y="0"/>
                </a:moveTo>
                <a:lnTo>
                  <a:pt x="2403392" y="0"/>
                </a:lnTo>
                <a:lnTo>
                  <a:pt x="2403392" y="590338"/>
                </a:lnTo>
                <a:lnTo>
                  <a:pt x="0" y="590338"/>
                </a:lnTo>
                <a:lnTo>
                  <a:pt x="0" y="0"/>
                </a:lnTo>
                <a:close/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/>
          <p:nvPr/>
        </p:nvSpPr>
        <p:spPr>
          <a:xfrm>
            <a:off x="9224124" y="8665524"/>
            <a:ext cx="860032" cy="0"/>
          </a:xfrm>
          <a:custGeom>
            <a:avLst/>
            <a:gdLst/>
            <a:ahLst/>
            <a:cxnLst/>
            <a:rect l="l" t="t" r="r" b="b"/>
            <a:pathLst>
              <a:path w="1031875">
                <a:moveTo>
                  <a:pt x="0" y="0"/>
                </a:moveTo>
                <a:lnTo>
                  <a:pt x="15706" y="0"/>
                </a:lnTo>
                <a:lnTo>
                  <a:pt x="1031612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/>
          <p:nvPr/>
        </p:nvSpPr>
        <p:spPr>
          <a:xfrm>
            <a:off x="9141216" y="8617524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70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8"/>
                </a:lnTo>
                <a:lnTo>
                  <a:pt x="16869" y="98313"/>
                </a:lnTo>
                <a:lnTo>
                  <a:pt x="35175" y="110654"/>
                </a:lnTo>
                <a:lnTo>
                  <a:pt x="57589" y="115179"/>
                </a:lnTo>
                <a:lnTo>
                  <a:pt x="80008" y="110654"/>
                </a:lnTo>
                <a:lnTo>
                  <a:pt x="98313" y="98313"/>
                </a:lnTo>
                <a:lnTo>
                  <a:pt x="110654" y="80008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/>
          <p:nvPr/>
        </p:nvSpPr>
        <p:spPr>
          <a:xfrm>
            <a:off x="10071440" y="6436121"/>
            <a:ext cx="0" cy="2241375"/>
          </a:xfrm>
          <a:custGeom>
            <a:avLst/>
            <a:gdLst/>
            <a:ahLst/>
            <a:cxnLst/>
            <a:rect l="l" t="t" r="r" b="b"/>
            <a:pathLst>
              <a:path h="2689225">
                <a:moveTo>
                  <a:pt x="0" y="2689080"/>
                </a:moveTo>
                <a:lnTo>
                  <a:pt x="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10062451" y="6448574"/>
            <a:ext cx="264096" cy="0"/>
          </a:xfrm>
          <a:custGeom>
            <a:avLst/>
            <a:gdLst/>
            <a:ahLst/>
            <a:cxnLst/>
            <a:rect l="l" t="t" r="r" b="b"/>
            <a:pathLst>
              <a:path w="316865">
                <a:moveTo>
                  <a:pt x="0" y="0"/>
                </a:moveTo>
                <a:lnTo>
                  <a:pt x="301090" y="0"/>
                </a:lnTo>
                <a:lnTo>
                  <a:pt x="31679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10313356" y="6390975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29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80304" y="4058043"/>
            <a:ext cx="7645020" cy="2626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3292" spc="117" dirty="0">
                <a:solidFill>
                  <a:srgbClr val="FFFFFF"/>
                </a:solidFill>
                <a:latin typeface="Arial Narrow"/>
                <a:cs typeface="Arial Narrow"/>
              </a:rPr>
              <a:t>Advanced </a:t>
            </a:r>
            <a:r>
              <a:rPr sz="3292" spc="104" dirty="0">
                <a:solidFill>
                  <a:srgbClr val="FFFFFF"/>
                </a:solidFill>
                <a:latin typeface="Arial Narrow"/>
                <a:cs typeface="Arial Narrow"/>
              </a:rPr>
              <a:t>data</a:t>
            </a:r>
            <a:r>
              <a:rPr sz="3292" spc="-271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7" dirty="0">
                <a:solidFill>
                  <a:srgbClr val="FFFFFF"/>
                </a:solidFill>
                <a:latin typeface="Arial Narrow"/>
                <a:cs typeface="Arial Narrow"/>
              </a:rPr>
              <a:t>structure</a:t>
            </a:r>
            <a:endParaRPr sz="3292">
              <a:latin typeface="Arial Narrow"/>
              <a:cs typeface="Arial Narrow"/>
            </a:endParaRPr>
          </a:p>
          <a:p>
            <a:pPr marL="10585">
              <a:spcBef>
                <a:spcPts val="1546"/>
              </a:spcBef>
            </a:pPr>
            <a:r>
              <a:rPr sz="3292" spc="17" dirty="0">
                <a:solidFill>
                  <a:srgbClr val="FFFFFF"/>
                </a:solidFill>
                <a:latin typeface="Arial Narrow"/>
                <a:cs typeface="Arial Narrow"/>
              </a:rPr>
              <a:t>Search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08" dirty="0">
                <a:solidFill>
                  <a:srgbClr val="FFFFFF"/>
                </a:solidFill>
                <a:latin typeface="Arial Narrow"/>
                <a:cs typeface="Arial Narrow"/>
              </a:rPr>
              <a:t>for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33" dirty="0">
                <a:solidFill>
                  <a:srgbClr val="FFFFFF"/>
                </a:solidFill>
                <a:latin typeface="Arial Narrow"/>
                <a:cs typeface="Arial Narrow"/>
              </a:rPr>
              <a:t>unused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33" dirty="0">
                <a:solidFill>
                  <a:srgbClr val="FFFFFF"/>
                </a:solidFill>
                <a:latin typeface="Arial Narrow"/>
                <a:cs typeface="Arial Narrow"/>
              </a:rPr>
              <a:t>block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of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memory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to</a:t>
            </a:r>
            <a:r>
              <a:rPr sz="3292" spc="-50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83" dirty="0">
                <a:solidFill>
                  <a:srgbClr val="FFFFFF"/>
                </a:solidFill>
                <a:latin typeface="Arial Narrow"/>
                <a:cs typeface="Arial Narrow"/>
              </a:rPr>
              <a:t>allocate</a:t>
            </a:r>
            <a:endParaRPr sz="3292">
              <a:latin typeface="Arial Narrow"/>
              <a:cs typeface="Arial Narrow"/>
            </a:endParaRPr>
          </a:p>
          <a:p>
            <a:pPr marL="10585" marR="1208329">
              <a:lnSpc>
                <a:spcPct val="139200"/>
              </a:lnSpc>
              <a:spcBef>
                <a:spcPts val="63"/>
              </a:spcBef>
            </a:pPr>
            <a:r>
              <a:rPr sz="3292" spc="46" dirty="0">
                <a:solidFill>
                  <a:srgbClr val="FFFFFF"/>
                </a:solidFill>
                <a:latin typeface="Arial Narrow"/>
                <a:cs typeface="Arial Narrow"/>
              </a:rPr>
              <a:t>Reinsert</a:t>
            </a:r>
            <a:r>
              <a:rPr sz="3292" spc="-5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33" dirty="0">
                <a:solidFill>
                  <a:srgbClr val="FFFFFF"/>
                </a:solidFill>
                <a:latin typeface="Arial Narrow"/>
                <a:cs typeface="Arial Narrow"/>
              </a:rPr>
              <a:t>block</a:t>
            </a:r>
            <a:r>
              <a:rPr sz="3292" spc="-5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54" dirty="0">
                <a:solidFill>
                  <a:srgbClr val="FFFFFF"/>
                </a:solidFill>
                <a:latin typeface="Arial Narrow"/>
                <a:cs typeface="Arial Narrow"/>
              </a:rPr>
              <a:t>of</a:t>
            </a:r>
            <a:r>
              <a:rPr sz="3292" spc="-5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12" dirty="0">
                <a:solidFill>
                  <a:srgbClr val="FFFFFF"/>
                </a:solidFill>
                <a:latin typeface="Arial Narrow"/>
                <a:cs typeface="Arial Narrow"/>
              </a:rPr>
              <a:t>memory</a:t>
            </a:r>
            <a:r>
              <a:rPr sz="3292" spc="-5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221" dirty="0">
                <a:solidFill>
                  <a:srgbClr val="FFFFFF"/>
                </a:solidFill>
                <a:latin typeface="Arial Narrow"/>
                <a:cs typeface="Arial Narrow"/>
              </a:rPr>
              <a:t>to</a:t>
            </a:r>
            <a:r>
              <a:rPr sz="3292" spc="-54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95" dirty="0">
                <a:solidFill>
                  <a:srgbClr val="FFFFFF"/>
                </a:solidFill>
                <a:latin typeface="Arial Narrow"/>
                <a:cs typeface="Arial Narrow"/>
              </a:rPr>
              <a:t>deallocate  </a:t>
            </a:r>
            <a:r>
              <a:rPr sz="3292" spc="63" dirty="0">
                <a:solidFill>
                  <a:srgbClr val="FFFFFF"/>
                </a:solidFill>
                <a:latin typeface="Arial Narrow"/>
                <a:cs typeface="Arial Narrow"/>
              </a:rPr>
              <a:t>Thread </a:t>
            </a:r>
            <a:r>
              <a:rPr sz="3292" spc="50" dirty="0">
                <a:solidFill>
                  <a:srgbClr val="FFFFFF"/>
                </a:solidFill>
                <a:latin typeface="Arial Narrow"/>
                <a:cs typeface="Arial Narrow"/>
              </a:rPr>
              <a:t>safety</a:t>
            </a:r>
            <a:r>
              <a:rPr sz="3292" spc="-208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292" spc="113" dirty="0">
                <a:solidFill>
                  <a:srgbClr val="FFFFFF"/>
                </a:solidFill>
                <a:latin typeface="Arial Narrow"/>
                <a:cs typeface="Arial Narrow"/>
              </a:rPr>
              <a:t>overhead</a:t>
            </a:r>
            <a:endParaRPr sz="3292">
              <a:latin typeface="Arial Narrow"/>
              <a:cs typeface="Arial Narrow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64027" y="1423248"/>
            <a:ext cx="12237537" cy="18471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pc="167" dirty="0"/>
              <a:t>A</a:t>
            </a:r>
            <a:r>
              <a:rPr spc="163" dirty="0"/>
              <a:t>ll</a:t>
            </a:r>
            <a:r>
              <a:rPr spc="417" dirty="0"/>
              <a:t>o</a:t>
            </a:r>
            <a:r>
              <a:rPr spc="50" dirty="0"/>
              <a:t>c</a:t>
            </a:r>
            <a:r>
              <a:rPr spc="25" dirty="0"/>
              <a:t>a</a:t>
            </a:r>
            <a:r>
              <a:rPr spc="383" dirty="0"/>
              <a:t>tion</a:t>
            </a:r>
          </a:p>
          <a:p>
            <a:pPr marL="44988">
              <a:spcBef>
                <a:spcPts val="567"/>
              </a:spcBef>
            </a:pPr>
            <a:r>
              <a:rPr sz="4918" spc="158" dirty="0">
                <a:solidFill>
                  <a:srgbClr val="8E8E93"/>
                </a:solidFill>
              </a:rPr>
              <a:t>Heap</a:t>
            </a:r>
            <a:endParaRPr sz="4918"/>
          </a:p>
        </p:txBody>
      </p:sp>
      <p:sp>
        <p:nvSpPr>
          <p:cNvPr id="4" name="object 4"/>
          <p:cNvSpPr/>
          <p:nvPr/>
        </p:nvSpPr>
        <p:spPr>
          <a:xfrm>
            <a:off x="15115365" y="1609738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8"/>
                </a:lnTo>
                <a:lnTo>
                  <a:pt x="19423" y="275120"/>
                </a:lnTo>
                <a:lnTo>
                  <a:pt x="41980" y="310601"/>
                </a:lnTo>
                <a:lnTo>
                  <a:pt x="71573" y="340195"/>
                </a:lnTo>
                <a:lnTo>
                  <a:pt x="107052" y="362753"/>
                </a:lnTo>
                <a:lnTo>
                  <a:pt x="147271" y="377129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29"/>
                </a:lnTo>
                <a:lnTo>
                  <a:pt x="1233220" y="362753"/>
                </a:lnTo>
                <a:lnTo>
                  <a:pt x="1268700" y="340195"/>
                </a:lnTo>
                <a:lnTo>
                  <a:pt x="1298292" y="310601"/>
                </a:lnTo>
                <a:lnTo>
                  <a:pt x="1320850" y="275120"/>
                </a:lnTo>
                <a:lnTo>
                  <a:pt x="1335226" y="234898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15115365" y="1969294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6"/>
                </a:lnTo>
                <a:lnTo>
                  <a:pt x="107052" y="19421"/>
                </a:lnTo>
                <a:lnTo>
                  <a:pt x="71573" y="41977"/>
                </a:lnTo>
                <a:lnTo>
                  <a:pt x="41980" y="71568"/>
                </a:lnTo>
                <a:lnTo>
                  <a:pt x="19423" y="107048"/>
                </a:lnTo>
                <a:lnTo>
                  <a:pt x="5046" y="147268"/>
                </a:lnTo>
                <a:lnTo>
                  <a:pt x="0" y="191083"/>
                </a:lnTo>
                <a:lnTo>
                  <a:pt x="5046" y="234897"/>
                </a:lnTo>
                <a:lnTo>
                  <a:pt x="19423" y="275118"/>
                </a:lnTo>
                <a:lnTo>
                  <a:pt x="41980" y="310597"/>
                </a:lnTo>
                <a:lnTo>
                  <a:pt x="71573" y="340188"/>
                </a:lnTo>
                <a:lnTo>
                  <a:pt x="107052" y="362745"/>
                </a:lnTo>
                <a:lnTo>
                  <a:pt x="147271" y="377119"/>
                </a:lnTo>
                <a:lnTo>
                  <a:pt x="191083" y="382166"/>
                </a:lnTo>
                <a:lnTo>
                  <a:pt x="1149190" y="382166"/>
                </a:lnTo>
                <a:lnTo>
                  <a:pt x="1193001" y="377119"/>
                </a:lnTo>
                <a:lnTo>
                  <a:pt x="1233220" y="362745"/>
                </a:lnTo>
                <a:lnTo>
                  <a:pt x="1268700" y="340188"/>
                </a:lnTo>
                <a:lnTo>
                  <a:pt x="1298292" y="310597"/>
                </a:lnTo>
                <a:lnTo>
                  <a:pt x="1320850" y="275118"/>
                </a:lnTo>
                <a:lnTo>
                  <a:pt x="1335226" y="234897"/>
                </a:lnTo>
                <a:lnTo>
                  <a:pt x="1340273" y="191083"/>
                </a:lnTo>
                <a:lnTo>
                  <a:pt x="1335226" y="147268"/>
                </a:lnTo>
                <a:lnTo>
                  <a:pt x="1320850" y="107048"/>
                </a:lnTo>
                <a:lnTo>
                  <a:pt x="1298292" y="71568"/>
                </a:lnTo>
                <a:lnTo>
                  <a:pt x="1268700" y="41977"/>
                </a:lnTo>
                <a:lnTo>
                  <a:pt x="1233220" y="19421"/>
                </a:lnTo>
                <a:lnTo>
                  <a:pt x="1193001" y="5046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15115365" y="2328843"/>
            <a:ext cx="1117247" cy="318609"/>
          </a:xfrm>
          <a:custGeom>
            <a:avLst/>
            <a:gdLst/>
            <a:ahLst/>
            <a:cxnLst/>
            <a:rect l="l" t="t" r="r" b="b"/>
            <a:pathLst>
              <a:path w="1340484" h="382269">
                <a:moveTo>
                  <a:pt x="1149190" y="0"/>
                </a:moveTo>
                <a:lnTo>
                  <a:pt x="191083" y="0"/>
                </a:lnTo>
                <a:lnTo>
                  <a:pt x="147271" y="5047"/>
                </a:lnTo>
                <a:lnTo>
                  <a:pt x="107052" y="19423"/>
                </a:lnTo>
                <a:lnTo>
                  <a:pt x="71573" y="41981"/>
                </a:lnTo>
                <a:lnTo>
                  <a:pt x="41980" y="71575"/>
                </a:lnTo>
                <a:lnTo>
                  <a:pt x="19423" y="107056"/>
                </a:lnTo>
                <a:lnTo>
                  <a:pt x="5046" y="147278"/>
                </a:lnTo>
                <a:lnTo>
                  <a:pt x="0" y="191093"/>
                </a:lnTo>
                <a:lnTo>
                  <a:pt x="5046" y="234908"/>
                </a:lnTo>
                <a:lnTo>
                  <a:pt x="19423" y="275128"/>
                </a:lnTo>
                <a:lnTo>
                  <a:pt x="41980" y="310608"/>
                </a:lnTo>
                <a:lnTo>
                  <a:pt x="71573" y="340199"/>
                </a:lnTo>
                <a:lnTo>
                  <a:pt x="107052" y="362755"/>
                </a:lnTo>
                <a:lnTo>
                  <a:pt x="147271" y="377130"/>
                </a:lnTo>
                <a:lnTo>
                  <a:pt x="191083" y="382176"/>
                </a:lnTo>
                <a:lnTo>
                  <a:pt x="1149190" y="382176"/>
                </a:lnTo>
                <a:lnTo>
                  <a:pt x="1193001" y="377130"/>
                </a:lnTo>
                <a:lnTo>
                  <a:pt x="1233220" y="362755"/>
                </a:lnTo>
                <a:lnTo>
                  <a:pt x="1268700" y="340199"/>
                </a:lnTo>
                <a:lnTo>
                  <a:pt x="1298292" y="310608"/>
                </a:lnTo>
                <a:lnTo>
                  <a:pt x="1320850" y="275128"/>
                </a:lnTo>
                <a:lnTo>
                  <a:pt x="1335226" y="234908"/>
                </a:lnTo>
                <a:lnTo>
                  <a:pt x="1340273" y="191093"/>
                </a:lnTo>
                <a:lnTo>
                  <a:pt x="1335226" y="147278"/>
                </a:lnTo>
                <a:lnTo>
                  <a:pt x="1320850" y="107056"/>
                </a:lnTo>
                <a:lnTo>
                  <a:pt x="1298292" y="71575"/>
                </a:lnTo>
                <a:lnTo>
                  <a:pt x="1268700" y="41981"/>
                </a:lnTo>
                <a:lnTo>
                  <a:pt x="1233220" y="19423"/>
                </a:lnTo>
                <a:lnTo>
                  <a:pt x="1193001" y="5047"/>
                </a:lnTo>
                <a:lnTo>
                  <a:pt x="114919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15155771" y="1643738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5"/>
                </a:lnTo>
                <a:lnTo>
                  <a:pt x="28896" y="238217"/>
                </a:lnTo>
                <a:lnTo>
                  <a:pt x="61317" y="270636"/>
                </a:lnTo>
                <a:lnTo>
                  <a:pt x="102429" y="291895"/>
                </a:lnTo>
                <a:lnTo>
                  <a:pt x="149765" y="299530"/>
                </a:lnTo>
                <a:lnTo>
                  <a:pt x="197105" y="291895"/>
                </a:lnTo>
                <a:lnTo>
                  <a:pt x="238217" y="270636"/>
                </a:lnTo>
                <a:lnTo>
                  <a:pt x="270636" y="238217"/>
                </a:lnTo>
                <a:lnTo>
                  <a:pt x="291895" y="197105"/>
                </a:lnTo>
                <a:lnTo>
                  <a:pt x="299530" y="149765"/>
                </a:lnTo>
                <a:lnTo>
                  <a:pt x="291895" y="102429"/>
                </a:lnTo>
                <a:lnTo>
                  <a:pt x="270636" y="61317"/>
                </a:lnTo>
                <a:lnTo>
                  <a:pt x="238217" y="28896"/>
                </a:lnTo>
                <a:lnTo>
                  <a:pt x="197105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15549101" y="1643738"/>
            <a:ext cx="249806" cy="249806"/>
          </a:xfrm>
          <a:custGeom>
            <a:avLst/>
            <a:gdLst/>
            <a:ahLst/>
            <a:cxnLst/>
            <a:rect l="l" t="t" r="r" b="b"/>
            <a:pathLst>
              <a:path w="299719" h="299719">
                <a:moveTo>
                  <a:pt x="149765" y="0"/>
                </a:moveTo>
                <a:lnTo>
                  <a:pt x="102429" y="7635"/>
                </a:lnTo>
                <a:lnTo>
                  <a:pt x="61317" y="28896"/>
                </a:lnTo>
                <a:lnTo>
                  <a:pt x="28896" y="61317"/>
                </a:lnTo>
                <a:lnTo>
                  <a:pt x="7635" y="102429"/>
                </a:lnTo>
                <a:lnTo>
                  <a:pt x="0" y="149765"/>
                </a:lnTo>
                <a:lnTo>
                  <a:pt x="7635" y="197105"/>
                </a:lnTo>
                <a:lnTo>
                  <a:pt x="28896" y="238217"/>
                </a:lnTo>
                <a:lnTo>
                  <a:pt x="61317" y="270636"/>
                </a:lnTo>
                <a:lnTo>
                  <a:pt x="102429" y="291895"/>
                </a:lnTo>
                <a:lnTo>
                  <a:pt x="149765" y="299530"/>
                </a:lnTo>
                <a:lnTo>
                  <a:pt x="197101" y="291895"/>
                </a:lnTo>
                <a:lnTo>
                  <a:pt x="238212" y="270636"/>
                </a:lnTo>
                <a:lnTo>
                  <a:pt x="270633" y="238217"/>
                </a:lnTo>
                <a:lnTo>
                  <a:pt x="291894" y="197105"/>
                </a:lnTo>
                <a:lnTo>
                  <a:pt x="299530" y="149765"/>
                </a:lnTo>
                <a:lnTo>
                  <a:pt x="291894" y="102429"/>
                </a:lnTo>
                <a:lnTo>
                  <a:pt x="270633" y="61317"/>
                </a:lnTo>
                <a:lnTo>
                  <a:pt x="238212" y="28896"/>
                </a:lnTo>
                <a:lnTo>
                  <a:pt x="197101" y="7635"/>
                </a:lnTo>
                <a:lnTo>
                  <a:pt x="149765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/>
          <p:nvPr/>
        </p:nvSpPr>
        <p:spPr>
          <a:xfrm>
            <a:off x="15278735" y="1643328"/>
            <a:ext cx="402759" cy="250865"/>
          </a:xfrm>
          <a:custGeom>
            <a:avLst/>
            <a:gdLst/>
            <a:ahLst/>
            <a:cxnLst/>
            <a:rect l="l" t="t" r="r" b="b"/>
            <a:pathLst>
              <a:path w="483234" h="300990">
                <a:moveTo>
                  <a:pt x="0" y="0"/>
                </a:moveTo>
                <a:lnTo>
                  <a:pt x="482906" y="0"/>
                </a:lnTo>
                <a:lnTo>
                  <a:pt x="482906" y="300577"/>
                </a:lnTo>
                <a:lnTo>
                  <a:pt x="0" y="300577"/>
                </a:lnTo>
                <a:lnTo>
                  <a:pt x="0" y="0"/>
                </a:lnTo>
                <a:close/>
              </a:path>
            </a:pathLst>
          </a:custGeom>
          <a:solidFill>
            <a:srgbClr val="E59053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80304" y="1633591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75424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651332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80304" y="2611203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68493" y="2611203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90700" y="261120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8" y="310000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075424" y="4077620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80304" y="3588814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80304" y="1633591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75424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651332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80304" y="2611203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68493" y="2611203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90700" y="2611203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8" y="310000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075424" y="4077620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80304" y="3588814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80304" y="5543776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183770" y="6521387"/>
            <a:ext cx="2858481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,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021251" y="6032581"/>
            <a:ext cx="1597277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  <a:p>
            <a:pPr marL="167779">
              <a:spcBef>
                <a:spcPts val="1396"/>
              </a:spcBef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,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183770" y="6832498"/>
            <a:ext cx="652036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  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971959" y="6832498"/>
            <a:ext cx="4435117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ValueWitnessTable  DrawableProtocolWitnessTable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4" y="5854887"/>
            <a:ext cx="3804251" cy="246740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3226" marR="4234" indent="-473170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struct</a:t>
            </a:r>
            <a:r>
              <a:rPr sz="2042" spc="-21" dirty="0">
                <a:solidFill>
                  <a:srgbClr val="3DCCCD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ExistContDrawable  </a:t>
            </a: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</a:t>
            </a:r>
            <a:endParaRPr sz="2042">
              <a:latin typeface="Lucida Console"/>
              <a:cs typeface="Lucida Console"/>
            </a:endParaRPr>
          </a:p>
          <a:p>
            <a:pPr marL="483226" marR="28411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 var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7450" y="2229432"/>
            <a:ext cx="7426775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1048528" y="2227036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0295117" y="2722001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79"/>
                </a:lnTo>
                <a:lnTo>
                  <a:pt x="0" y="331367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/>
          <p:nvPr/>
        </p:nvSpPr>
        <p:spPr>
          <a:xfrm>
            <a:off x="10448365" y="438723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10"/>
          <p:cNvSpPr/>
          <p:nvPr/>
        </p:nvSpPr>
        <p:spPr>
          <a:xfrm>
            <a:off x="10448365" y="332772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 txBox="1"/>
          <p:nvPr/>
        </p:nvSpPr>
        <p:spPr>
          <a:xfrm>
            <a:off x="10295117" y="2722000"/>
            <a:ext cx="2310177" cy="2191850"/>
          </a:xfrm>
          <a:prstGeom prst="rect">
            <a:avLst/>
          </a:prstGeom>
        </p:spPr>
        <p:txBody>
          <a:bodyPr vert="horz" wrap="square" lIns="0" tIns="62452" rIns="0" bIns="0" rtlCol="0">
            <a:spAutoFit/>
          </a:bodyPr>
          <a:lstStyle/>
          <a:p>
            <a:pPr marL="203241" marR="365726">
              <a:lnSpc>
                <a:spcPts val="8318"/>
              </a:lnSpc>
              <a:spcBef>
                <a:spcPts val="4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  vwt: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0448365" y="279797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/>
          <p:nvPr/>
        </p:nvSpPr>
        <p:spPr>
          <a:xfrm>
            <a:off x="10448365" y="385748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 txBox="1"/>
          <p:nvPr/>
        </p:nvSpPr>
        <p:spPr>
          <a:xfrm>
            <a:off x="10448365" y="4917000"/>
            <a:ext cx="2003741" cy="3559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1282" rIns="0" bIns="0" rtlCol="0">
            <a:spAutoFit/>
          </a:bodyPr>
          <a:lstStyle/>
          <a:p>
            <a:pPr marL="50281">
              <a:spcBef>
                <a:spcPts val="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233288" y="2733208"/>
            <a:ext cx="94629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80304" y="1633591"/>
            <a:ext cx="601122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 Existential Container in</a:t>
            </a:r>
            <a:r>
              <a:rPr sz="20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23627" y="2495619"/>
            <a:ext cx="6894543" cy="426482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1143" rIns="0" bIns="0" rtlCol="0">
            <a:spAutoFit/>
          </a:bodyPr>
          <a:lstStyle/>
          <a:p>
            <a:pPr marL="562617">
              <a:spcBef>
                <a:spcPts val="875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553218" y="310000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075424" y="4077620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80304" y="3588814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080304" y="5543776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080304" y="603258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868493" y="6032582"/>
            <a:ext cx="553807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553218" y="6521387"/>
            <a:ext cx="490773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=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13103328" y="2707513"/>
            <a:ext cx="2310177" cy="2775388"/>
          </a:xfrm>
          <a:custGeom>
            <a:avLst/>
            <a:gdLst/>
            <a:ahLst/>
            <a:cxnLst/>
            <a:rect l="l" t="t" r="r" b="b"/>
            <a:pathLst>
              <a:path w="2771775" h="3329940">
                <a:moveTo>
                  <a:pt x="0" y="0"/>
                </a:moveTo>
                <a:lnTo>
                  <a:pt x="2771486" y="0"/>
                </a:lnTo>
                <a:lnTo>
                  <a:pt x="2771486" y="3329741"/>
                </a:lnTo>
                <a:lnTo>
                  <a:pt x="0" y="3329741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3621169" y="2750663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PointVWT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3256576" y="3770310"/>
            <a:ext cx="2003741" cy="350594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5989" rIns="0" bIns="0" rtlCol="0">
            <a:spAutoFit/>
          </a:bodyPr>
          <a:lstStyle/>
          <a:p>
            <a:pPr marL="51869">
              <a:spcBef>
                <a:spcPts val="28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copy: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256576" y="4313713"/>
            <a:ext cx="2003741" cy="357007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2340" rIns="0" bIns="0" rtlCol="0">
            <a:spAutoFit/>
          </a:bodyPr>
          <a:lstStyle/>
          <a:p>
            <a:pPr marL="51869">
              <a:spcBef>
                <a:spcPts val="33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destruct: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256576" y="3226916"/>
            <a:ext cx="2003741" cy="353265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8635" rIns="0" bIns="0" rtlCol="0">
            <a:spAutoFit/>
          </a:bodyPr>
          <a:lstStyle/>
          <a:p>
            <a:pPr marL="51869">
              <a:spcBef>
                <a:spcPts val="30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256576" y="4857115"/>
            <a:ext cx="2003741" cy="354869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0223" rIns="0" bIns="0" rtlCol="0">
            <a:spAutoFit/>
          </a:bodyPr>
          <a:lstStyle/>
          <a:p>
            <a:pPr marL="51869">
              <a:spcBef>
                <a:spcPts val="317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deallocate: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3112056" y="5816950"/>
            <a:ext cx="2310177" cy="1720593"/>
          </a:xfrm>
          <a:custGeom>
            <a:avLst/>
            <a:gdLst/>
            <a:ahLst/>
            <a:cxnLst/>
            <a:rect l="l" t="t" r="r" b="b"/>
            <a:pathLst>
              <a:path w="2771775" h="2064384">
                <a:moveTo>
                  <a:pt x="0" y="0"/>
                </a:moveTo>
                <a:lnTo>
                  <a:pt x="2771486" y="0"/>
                </a:lnTo>
                <a:lnTo>
                  <a:pt x="2771486" y="2064115"/>
                </a:lnTo>
                <a:lnTo>
                  <a:pt x="0" y="206411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 txBox="1"/>
          <p:nvPr/>
        </p:nvSpPr>
        <p:spPr>
          <a:xfrm>
            <a:off x="13112056" y="5816950"/>
            <a:ext cx="2310177" cy="354869"/>
          </a:xfrm>
          <a:prstGeom prst="rect">
            <a:avLst/>
          </a:prstGeom>
        </p:spPr>
        <p:txBody>
          <a:bodyPr vert="horz" wrap="square" lIns="0" tIns="40223" rIns="0" bIns="0" rtlCol="0">
            <a:spAutoFit/>
          </a:bodyPr>
          <a:lstStyle/>
          <a:p>
            <a:pPr marL="126496">
              <a:spcBef>
                <a:spcPts val="317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PointDrawable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265303" y="6914664"/>
            <a:ext cx="2003741" cy="357007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2340" rIns="0" bIns="0" rtlCol="0">
            <a:spAutoFit/>
          </a:bodyPr>
          <a:lstStyle/>
          <a:p>
            <a:pPr marL="51869">
              <a:spcBef>
                <a:spcPts val="33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265303" y="6371261"/>
            <a:ext cx="2003741" cy="350594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5989" rIns="0" bIns="0" rtlCol="0">
            <a:spAutoFit/>
          </a:bodyPr>
          <a:lstStyle/>
          <a:p>
            <a:pPr marL="51869">
              <a:spcBef>
                <a:spcPts val="28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0294506" y="2713273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79"/>
                </a:lnTo>
                <a:lnTo>
                  <a:pt x="0" y="331367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/>
          <p:nvPr/>
        </p:nvSpPr>
        <p:spPr>
          <a:xfrm>
            <a:off x="10447754" y="438723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 txBox="1"/>
          <p:nvPr/>
        </p:nvSpPr>
        <p:spPr>
          <a:xfrm>
            <a:off x="10488135" y="4426269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0447754" y="332772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 txBox="1"/>
          <p:nvPr/>
        </p:nvSpPr>
        <p:spPr>
          <a:xfrm>
            <a:off x="10488135" y="3370288"/>
            <a:ext cx="175552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0447754" y="279797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10447754" y="385748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/>
          <p:nvPr/>
        </p:nvSpPr>
        <p:spPr>
          <a:xfrm>
            <a:off x="10447754" y="491700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 txBox="1"/>
          <p:nvPr/>
        </p:nvSpPr>
        <p:spPr>
          <a:xfrm>
            <a:off x="10447754" y="4917000"/>
            <a:ext cx="2003741" cy="355938"/>
          </a:xfrm>
          <a:prstGeom prst="rect">
            <a:avLst/>
          </a:prstGeom>
        </p:spPr>
        <p:txBody>
          <a:bodyPr vert="horz" wrap="square" lIns="0" tIns="41282" rIns="0" bIns="0" rtlCol="0">
            <a:spAutoFit/>
          </a:bodyPr>
          <a:lstStyle/>
          <a:p>
            <a:pPr marL="50810">
              <a:spcBef>
                <a:spcPts val="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9222703" y="2724481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257450" y="2229432"/>
            <a:ext cx="7426775" cy="1075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6" name="object 26"/>
          <p:cNvSpPr/>
          <p:nvPr/>
        </p:nvSpPr>
        <p:spPr>
          <a:xfrm>
            <a:off x="12190733" y="5150346"/>
            <a:ext cx="663151" cy="0"/>
          </a:xfrm>
          <a:custGeom>
            <a:avLst/>
            <a:gdLst/>
            <a:ahLst/>
            <a:cxnLst/>
            <a:rect l="l" t="t" r="r" b="b"/>
            <a:pathLst>
              <a:path w="795655">
                <a:moveTo>
                  <a:pt x="0" y="0"/>
                </a:moveTo>
                <a:lnTo>
                  <a:pt x="15706" y="0"/>
                </a:lnTo>
                <a:lnTo>
                  <a:pt x="79505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2107826" y="5102347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8"/>
                </a:lnTo>
                <a:lnTo>
                  <a:pt x="16865" y="98313"/>
                </a:lnTo>
                <a:lnTo>
                  <a:pt x="35171" y="110654"/>
                </a:lnTo>
                <a:lnTo>
                  <a:pt x="57589" y="115179"/>
                </a:lnTo>
                <a:lnTo>
                  <a:pt x="80003" y="110654"/>
                </a:lnTo>
                <a:lnTo>
                  <a:pt x="98309" y="98313"/>
                </a:lnTo>
                <a:lnTo>
                  <a:pt x="110653" y="80008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2840816" y="5144019"/>
            <a:ext cx="0" cy="912957"/>
          </a:xfrm>
          <a:custGeom>
            <a:avLst/>
            <a:gdLst/>
            <a:ahLst/>
            <a:cxnLst/>
            <a:rect l="l" t="t" r="r" b="b"/>
            <a:pathLst>
              <a:path h="1095375">
                <a:moveTo>
                  <a:pt x="0" y="0"/>
                </a:moveTo>
                <a:lnTo>
                  <a:pt x="0" y="1095233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2827552" y="6048497"/>
            <a:ext cx="263037" cy="0"/>
          </a:xfrm>
          <a:custGeom>
            <a:avLst/>
            <a:gdLst/>
            <a:ahLst/>
            <a:cxnLst/>
            <a:rect l="l" t="t" r="r" b="b"/>
            <a:pathLst>
              <a:path w="315594">
                <a:moveTo>
                  <a:pt x="0" y="0"/>
                </a:moveTo>
                <a:lnTo>
                  <a:pt x="299530" y="0"/>
                </a:lnTo>
                <a:lnTo>
                  <a:pt x="31523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3077234" y="5990898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/>
          <p:nvPr/>
        </p:nvSpPr>
        <p:spPr>
          <a:xfrm>
            <a:off x="12213337" y="4669133"/>
            <a:ext cx="631396" cy="0"/>
          </a:xfrm>
          <a:custGeom>
            <a:avLst/>
            <a:gdLst/>
            <a:ahLst/>
            <a:cxnLst/>
            <a:rect l="l" t="t" r="r" b="b"/>
            <a:pathLst>
              <a:path w="757555">
                <a:moveTo>
                  <a:pt x="0" y="0"/>
                </a:moveTo>
                <a:lnTo>
                  <a:pt x="15706" y="0"/>
                </a:lnTo>
                <a:lnTo>
                  <a:pt x="757421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/>
          <p:nvPr/>
        </p:nvSpPr>
        <p:spPr>
          <a:xfrm>
            <a:off x="12130429" y="4621133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8"/>
                </a:lnTo>
                <a:lnTo>
                  <a:pt x="16865" y="98313"/>
                </a:lnTo>
                <a:lnTo>
                  <a:pt x="35171" y="110654"/>
                </a:lnTo>
                <a:lnTo>
                  <a:pt x="57589" y="115179"/>
                </a:lnTo>
                <a:lnTo>
                  <a:pt x="80003" y="110654"/>
                </a:lnTo>
                <a:lnTo>
                  <a:pt x="98309" y="98313"/>
                </a:lnTo>
                <a:lnTo>
                  <a:pt x="110653" y="80008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/>
          <p:nvPr/>
        </p:nvSpPr>
        <p:spPr>
          <a:xfrm>
            <a:off x="12840816" y="2920149"/>
            <a:ext cx="0" cy="1758169"/>
          </a:xfrm>
          <a:custGeom>
            <a:avLst/>
            <a:gdLst/>
            <a:ahLst/>
            <a:cxnLst/>
            <a:rect l="l" t="t" r="r" b="b"/>
            <a:pathLst>
              <a:path h="2109470">
                <a:moveTo>
                  <a:pt x="0" y="0"/>
                </a:moveTo>
                <a:lnTo>
                  <a:pt x="0" y="2109192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4" name="object 34"/>
          <p:cNvSpPr/>
          <p:nvPr/>
        </p:nvSpPr>
        <p:spPr>
          <a:xfrm>
            <a:off x="12832177" y="2934059"/>
            <a:ext cx="457801" cy="0"/>
          </a:xfrm>
          <a:custGeom>
            <a:avLst/>
            <a:gdLst/>
            <a:ahLst/>
            <a:cxnLst/>
            <a:rect l="l" t="t" r="r" b="b"/>
            <a:pathLst>
              <a:path w="549275">
                <a:moveTo>
                  <a:pt x="0" y="0"/>
                </a:moveTo>
                <a:lnTo>
                  <a:pt x="533407" y="0"/>
                </a:lnTo>
                <a:lnTo>
                  <a:pt x="54911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5" name="object 35"/>
          <p:cNvSpPr/>
          <p:nvPr/>
        </p:nvSpPr>
        <p:spPr>
          <a:xfrm>
            <a:off x="13276823" y="2876461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30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36"/>
          <p:cNvSpPr txBox="1"/>
          <p:nvPr/>
        </p:nvSpPr>
        <p:spPr>
          <a:xfrm>
            <a:off x="11037943" y="2227036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1080130" y="1633504"/>
            <a:ext cx="601122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 Existential Container in</a:t>
            </a:r>
            <a:r>
              <a:rPr sz="20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523627" y="2495619"/>
            <a:ext cx="6894543" cy="426482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1143" rIns="0" bIns="0" rtlCol="0">
            <a:spAutoFit/>
          </a:bodyPr>
          <a:lstStyle/>
          <a:p>
            <a:pPr marL="562617">
              <a:spcBef>
                <a:spcPts val="875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553043" y="3099922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4075249" y="4077533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080129" y="3588727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1080130" y="5543689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1080130" y="6032494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1868319" y="6032494"/>
            <a:ext cx="553807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1553044" y="6521300"/>
            <a:ext cx="490773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=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47" name="object 47"/>
          <p:cNvGraphicFramePr>
            <a:graphicFrameLocks noGrp="1"/>
          </p:cNvGraphicFramePr>
          <p:nvPr/>
        </p:nvGraphicFramePr>
        <p:xfrm>
          <a:off x="1545105" y="7060668"/>
          <a:ext cx="2716706" cy="8035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630531"/>
                <a:gridCol w="315289"/>
                <a:gridCol w="1200630"/>
              </a:tblGrid>
              <a:tr h="375309">
                <a:tc>
                  <a:txBody>
                    <a:bodyPr/>
                    <a:lstStyle/>
                    <a:p>
                      <a:pPr marL="22225">
                        <a:lnSpc>
                          <a:spcPts val="2460"/>
                        </a:lnSpc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60"/>
                        </a:lnSpc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60"/>
                        </a:lnSpc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ts val="2460"/>
                        </a:lnSpc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48" name="object 48"/>
          <p:cNvSpPr txBox="1"/>
          <p:nvPr/>
        </p:nvSpPr>
        <p:spPr>
          <a:xfrm>
            <a:off x="1553043" y="7987718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</a:t>
            </a:r>
            <a:r>
              <a:rPr sz="2042" spc="4" dirty="0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3286825" y="7987718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altLang="zh-CN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1553043" y="8476523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50" y="2229432"/>
            <a:ext cx="7426775" cy="1075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601122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 Existential Container in</a:t>
            </a:r>
            <a:r>
              <a:rPr sz="20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23627" y="2495619"/>
            <a:ext cx="6894543" cy="426482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1143" rIns="0" bIns="0" rtlCol="0">
            <a:spAutoFit/>
          </a:bodyPr>
          <a:lstStyle/>
          <a:p>
            <a:pPr marL="562617">
              <a:spcBef>
                <a:spcPts val="875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8" y="310000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075424" y="4077620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Point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80304" y="3588814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80304" y="5543776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603258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868493" y="6032582"/>
            <a:ext cx="553807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553218" y="6521387"/>
            <a:ext cx="490773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=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1545279" y="7007830"/>
          <a:ext cx="2716706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630531"/>
                <a:gridCol w="315289"/>
                <a:gridCol w="1200630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16" name="object 16"/>
          <p:cNvSpPr txBox="1"/>
          <p:nvPr/>
        </p:nvSpPr>
        <p:spPr>
          <a:xfrm>
            <a:off x="1582458" y="7810110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lang="en-US"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l</a:t>
            </a:r>
            <a:r>
              <a:rPr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ocal</a:t>
            </a:r>
            <a:r>
              <a:rPr lang="en-US"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lang="en-US" sz="2042" spc="8" dirty="0" err="1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 err="1">
                <a:solidFill>
                  <a:srgbClr val="6CCE67"/>
                </a:solidFill>
                <a:latin typeface="Lucida Console"/>
                <a:cs typeface="Lucida Console"/>
              </a:rPr>
              <a:t>pwt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553218" y="8965416"/>
            <a:ext cx="601122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700755" y="896541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0294506" y="2713273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79"/>
                </a:lnTo>
                <a:lnTo>
                  <a:pt x="0" y="331367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10447754" y="4378511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/>
          <p:nvPr/>
        </p:nvSpPr>
        <p:spPr>
          <a:xfrm>
            <a:off x="10447754" y="3318995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2" name="object 22"/>
          <p:cNvSpPr txBox="1"/>
          <p:nvPr/>
        </p:nvSpPr>
        <p:spPr>
          <a:xfrm>
            <a:off x="10294506" y="2713273"/>
            <a:ext cx="2310177" cy="2191850"/>
          </a:xfrm>
          <a:prstGeom prst="rect">
            <a:avLst/>
          </a:prstGeom>
        </p:spPr>
        <p:txBody>
          <a:bodyPr vert="horz" wrap="square" lIns="0" tIns="62452" rIns="0" bIns="0" rtlCol="0">
            <a:spAutoFit/>
          </a:bodyPr>
          <a:lstStyle/>
          <a:p>
            <a:pPr marL="203770" marR="365198">
              <a:lnSpc>
                <a:spcPts val="8318"/>
              </a:lnSpc>
              <a:spcBef>
                <a:spcPts val="492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  vwt: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0447754" y="278919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/>
          <p:nvPr/>
        </p:nvSpPr>
        <p:spPr>
          <a:xfrm>
            <a:off x="10447754" y="3848758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5" name="object 25"/>
          <p:cNvSpPr txBox="1"/>
          <p:nvPr/>
        </p:nvSpPr>
        <p:spPr>
          <a:xfrm>
            <a:off x="10447754" y="4908273"/>
            <a:ext cx="2003741" cy="355938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1282" rIns="0" bIns="0" rtlCol="0">
            <a:spAutoFit/>
          </a:bodyPr>
          <a:lstStyle/>
          <a:p>
            <a:pPr marL="50810">
              <a:spcBef>
                <a:spcPts val="32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9233288" y="2724481"/>
            <a:ext cx="94629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1048440" y="2227036"/>
            <a:ext cx="78858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3937029" y="2227036"/>
            <a:ext cx="63086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7450" y="2229432"/>
            <a:ext cx="7426775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523627" y="2495619"/>
            <a:ext cx="6894543" cy="543540"/>
          </a:xfrm>
          <a:custGeom>
            <a:avLst/>
            <a:gdLst/>
            <a:ahLst/>
            <a:cxnLst/>
            <a:rect l="l" t="t" r="r" b="b"/>
            <a:pathLst>
              <a:path w="8272145" h="652144">
                <a:moveTo>
                  <a:pt x="0" y="0"/>
                </a:moveTo>
                <a:lnTo>
                  <a:pt x="8271999" y="0"/>
                </a:lnTo>
                <a:lnTo>
                  <a:pt x="8271999" y="651885"/>
                </a:lnTo>
                <a:lnTo>
                  <a:pt x="0" y="651885"/>
                </a:lnTo>
                <a:lnTo>
                  <a:pt x="0" y="0"/>
                </a:lnTo>
                <a:close/>
              </a:path>
            </a:pathLst>
          </a:custGeom>
          <a:solidFill>
            <a:srgbClr val="34445A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523627" y="2495619"/>
            <a:ext cx="6894543" cy="543540"/>
          </a:xfrm>
          <a:custGeom>
            <a:avLst/>
            <a:gdLst/>
            <a:ahLst/>
            <a:cxnLst/>
            <a:rect l="l" t="t" r="r" b="b"/>
            <a:pathLst>
              <a:path w="8272145" h="652144">
                <a:moveTo>
                  <a:pt x="0" y="0"/>
                </a:moveTo>
                <a:lnTo>
                  <a:pt x="8271999" y="0"/>
                </a:lnTo>
                <a:lnTo>
                  <a:pt x="8271999" y="651896"/>
                </a:lnTo>
                <a:lnTo>
                  <a:pt x="0" y="65189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505A7A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10293633" y="2711876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79"/>
                </a:lnTo>
                <a:lnTo>
                  <a:pt x="0" y="331367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/>
          <p:nvPr/>
        </p:nvSpPr>
        <p:spPr>
          <a:xfrm>
            <a:off x="10446881" y="4377062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0" name="object 10"/>
          <p:cNvSpPr txBox="1"/>
          <p:nvPr/>
        </p:nvSpPr>
        <p:spPr>
          <a:xfrm>
            <a:off x="10488135" y="441754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0395416" y="3317547"/>
            <a:ext cx="51867" cy="491144"/>
          </a:xfrm>
          <a:custGeom>
            <a:avLst/>
            <a:gdLst/>
            <a:ahLst/>
            <a:cxnLst/>
            <a:rect l="l" t="t" r="r" b="b"/>
            <a:pathLst>
              <a:path w="62229" h="589279">
                <a:moveTo>
                  <a:pt x="0" y="588987"/>
                </a:moveTo>
                <a:lnTo>
                  <a:pt x="61746" y="588987"/>
                </a:lnTo>
                <a:lnTo>
                  <a:pt x="61746" y="0"/>
                </a:lnTo>
                <a:lnTo>
                  <a:pt x="0" y="0"/>
                </a:lnTo>
                <a:lnTo>
                  <a:pt x="0" y="588987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 txBox="1"/>
          <p:nvPr/>
        </p:nvSpPr>
        <p:spPr>
          <a:xfrm>
            <a:off x="10395417" y="2783701"/>
            <a:ext cx="2562100" cy="9105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sz="1875">
              <a:latin typeface="Times New Roman"/>
              <a:cs typeface="Times New Roman"/>
            </a:endParaRPr>
          </a:p>
          <a:p>
            <a:pPr marL="190538">
              <a:spcBef>
                <a:spcPts val="4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0446881" y="384730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4" name="object 14"/>
          <p:cNvSpPr txBox="1"/>
          <p:nvPr/>
        </p:nvSpPr>
        <p:spPr>
          <a:xfrm>
            <a:off x="10446881" y="4906816"/>
            <a:ext cx="2003741" cy="357541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2869" rIns="0" bIns="0" rtlCol="0">
            <a:spAutoFit/>
          </a:bodyPr>
          <a:lstStyle/>
          <a:p>
            <a:pPr marL="51339">
              <a:spcBef>
                <a:spcPts val="33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0395417" y="2783701"/>
            <a:ext cx="2562100" cy="1020924"/>
          </a:xfrm>
          <a:custGeom>
            <a:avLst/>
            <a:gdLst/>
            <a:ahLst/>
            <a:cxnLst/>
            <a:rect l="l" t="t" r="r" b="b"/>
            <a:pathLst>
              <a:path w="3074034" h="1224914">
                <a:moveTo>
                  <a:pt x="3073801" y="0"/>
                </a:moveTo>
                <a:lnTo>
                  <a:pt x="3073801" y="1224433"/>
                </a:lnTo>
                <a:lnTo>
                  <a:pt x="0" y="1224433"/>
                </a:lnTo>
                <a:lnTo>
                  <a:pt x="0" y="0"/>
                </a:lnTo>
                <a:lnTo>
                  <a:pt x="3073801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6" name="object 16"/>
          <p:cNvSpPr txBox="1"/>
          <p:nvPr/>
        </p:nvSpPr>
        <p:spPr>
          <a:xfrm>
            <a:off x="12613261" y="2885957"/>
            <a:ext cx="269304" cy="809753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Point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0456044" y="331334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 txBox="1"/>
          <p:nvPr/>
        </p:nvSpPr>
        <p:spPr>
          <a:xfrm>
            <a:off x="10496862" y="3352833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y: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0456044" y="278361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8A85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 txBox="1"/>
          <p:nvPr/>
        </p:nvSpPr>
        <p:spPr>
          <a:xfrm>
            <a:off x="10496862" y="2820479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x: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0.0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0309664" y="3387957"/>
            <a:ext cx="106909" cy="128608"/>
          </a:xfrm>
          <a:custGeom>
            <a:avLst/>
            <a:gdLst/>
            <a:ahLst/>
            <a:cxnLst/>
            <a:rect l="l" t="t" r="r" b="b"/>
            <a:pathLst>
              <a:path w="128270" h="154305">
                <a:moveTo>
                  <a:pt x="115965" y="0"/>
                </a:moveTo>
                <a:lnTo>
                  <a:pt x="0" y="102133"/>
                </a:lnTo>
                <a:lnTo>
                  <a:pt x="128090" y="154058"/>
                </a:lnTo>
                <a:lnTo>
                  <a:pt x="11596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 txBox="1"/>
          <p:nvPr/>
        </p:nvSpPr>
        <p:spPr>
          <a:xfrm>
            <a:off x="9222703" y="2724481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080304" y="1633504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075424" y="2122310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651332" y="2122310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080304" y="2611115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868493" y="2611115"/>
            <a:ext cx="238586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4390700" y="2611115"/>
            <a:ext cx="207042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553218" y="3099922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075424" y="4061656"/>
            <a:ext cx="1492486" cy="3334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13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167" b="1" spc="13" dirty="0">
                <a:solidFill>
                  <a:srgbClr val="6CCE67"/>
                </a:solidFill>
                <a:latin typeface="Lucida Sans Typewriter"/>
                <a:cs typeface="Lucida Sans Typewriter"/>
              </a:rPr>
              <a:t>Point</a:t>
            </a: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080304" y="3588727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0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080304" y="5543339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080304" y="6032145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868493" y="6032145"/>
            <a:ext cx="553807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553218" y="6520951"/>
            <a:ext cx="490773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=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37" name="object 37"/>
          <p:cNvGraphicFramePr>
            <a:graphicFrameLocks noGrp="1"/>
          </p:cNvGraphicFramePr>
          <p:nvPr/>
        </p:nvGraphicFramePr>
        <p:xfrm>
          <a:off x="1545279" y="7007394"/>
          <a:ext cx="2716706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630531"/>
                <a:gridCol w="315289"/>
                <a:gridCol w="1200630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38" name="object 38"/>
          <p:cNvSpPr txBox="1"/>
          <p:nvPr/>
        </p:nvSpPr>
        <p:spPr>
          <a:xfrm>
            <a:off x="1553218" y="7809674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1553218" y="8964980"/>
            <a:ext cx="601122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7700755" y="8964980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1038118" y="2227734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3926705" y="2227734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4" name="object 28"/>
          <p:cNvSpPr/>
          <p:nvPr/>
        </p:nvSpPr>
        <p:spPr>
          <a:xfrm rot="7285398" flipH="1" flipV="1">
            <a:off x="5792308" y="6014366"/>
            <a:ext cx="6421616" cy="799888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50" y="2229432"/>
            <a:ext cx="7426775" cy="1075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6011224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 Existential Container in</a:t>
            </a:r>
            <a:r>
              <a:rPr sz="20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23627" y="2495619"/>
            <a:ext cx="6894543" cy="426482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11143" rIns="0" bIns="0" rtlCol="0">
            <a:spAutoFit/>
          </a:bodyPr>
          <a:lstStyle/>
          <a:p>
            <a:pPr marL="562617">
              <a:spcBef>
                <a:spcPts val="875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53218" y="3100009"/>
            <a:ext cx="191271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075424" y="4061743"/>
            <a:ext cx="1324184" cy="3334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13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167" b="1" spc="13" dirty="0">
                <a:solidFill>
                  <a:srgbClr val="6CCE67"/>
                </a:solidFill>
                <a:latin typeface="Lucida Sans Typewriter"/>
                <a:cs typeface="Lucida Sans Typewriter"/>
              </a:rPr>
              <a:t>Line</a:t>
            </a: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80251" y="3588814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6900"/>
              </a:lnSpc>
              <a:spcBef>
                <a:spcPts val="4"/>
              </a:spcBef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80251" y="5543339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251" y="6032145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868441" y="6032145"/>
            <a:ext cx="222814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32748" y="6032145"/>
            <a:ext cx="317391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spc="-3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1545226" y="6518588"/>
          <a:ext cx="4923507" cy="13452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945820"/>
                <a:gridCol w="3407431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var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local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r>
                        <a:rPr sz="2000" spc="-4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ExistContDrawable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()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88806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r>
                        <a:rPr sz="2000" spc="-8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 </a:t>
                      </a: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val.</a:t>
                      </a:r>
                      <a:r>
                        <a:rPr sz="2000" spc="1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16" name="object 16"/>
          <p:cNvSpPr txBox="1"/>
          <p:nvPr/>
        </p:nvSpPr>
        <p:spPr>
          <a:xfrm>
            <a:off x="1553165" y="7987369"/>
            <a:ext cx="159780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</a:t>
            </a:r>
            <a:r>
              <a:rPr sz="2042" spc="4" dirty="0">
                <a:solidFill>
                  <a:srgbClr val="FFFFFF"/>
                </a:solidFill>
                <a:latin typeface="Lucida Console"/>
                <a:cs typeface="Lucida Console"/>
              </a:rPr>
              <a:t>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286947" y="7987369"/>
            <a:ext cx="9669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67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553165" y="8298479"/>
            <a:ext cx="601122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 pwt  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700703" y="8964980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9222877" y="2725179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0293632" y="2729594"/>
            <a:ext cx="2310177" cy="542481"/>
          </a:xfrm>
          <a:custGeom>
            <a:avLst/>
            <a:gdLst/>
            <a:ahLst/>
            <a:cxnLst/>
            <a:rect l="l" t="t" r="r" b="b"/>
            <a:pathLst>
              <a:path w="2771775" h="650875">
                <a:moveTo>
                  <a:pt x="0" y="650532"/>
                </a:moveTo>
                <a:lnTo>
                  <a:pt x="2771475" y="650532"/>
                </a:lnTo>
                <a:lnTo>
                  <a:pt x="2771475" y="0"/>
                </a:lnTo>
                <a:lnTo>
                  <a:pt x="0" y="0"/>
                </a:lnTo>
                <a:lnTo>
                  <a:pt x="0" y="650532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5415987" y="2829710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4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 txBox="1"/>
          <p:nvPr/>
        </p:nvSpPr>
        <p:spPr>
          <a:xfrm>
            <a:off x="15405937" y="3016864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13364879" y="2694074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21"/>
                </a:lnTo>
                <a:lnTo>
                  <a:pt x="0" y="276782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26" name="object 26"/>
          <p:cNvGraphicFramePr>
            <a:graphicFrameLocks noGrp="1"/>
          </p:cNvGraphicFramePr>
          <p:nvPr/>
        </p:nvGraphicFramePr>
        <p:xfrm>
          <a:off x="13529473" y="2793344"/>
          <a:ext cx="1721799" cy="21074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0359"/>
                <a:gridCol w="1111440"/>
              </a:tblGrid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 dirty="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27" name="object 27"/>
          <p:cNvSpPr/>
          <p:nvPr/>
        </p:nvSpPr>
        <p:spPr>
          <a:xfrm>
            <a:off x="10451942" y="278597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2261860" y="3031385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/>
          <p:nvPr/>
        </p:nvSpPr>
        <p:spPr>
          <a:xfrm>
            <a:off x="13157173" y="2973786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30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0" name="object 30"/>
          <p:cNvSpPr/>
          <p:nvPr/>
        </p:nvSpPr>
        <p:spPr>
          <a:xfrm>
            <a:off x="12178952" y="2983385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69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8"/>
                </a:lnTo>
                <a:lnTo>
                  <a:pt x="16865" y="98313"/>
                </a:lnTo>
                <a:lnTo>
                  <a:pt x="35171" y="110654"/>
                </a:lnTo>
                <a:lnTo>
                  <a:pt x="57589" y="115179"/>
                </a:lnTo>
                <a:lnTo>
                  <a:pt x="80003" y="110654"/>
                </a:lnTo>
                <a:lnTo>
                  <a:pt x="98309" y="98313"/>
                </a:lnTo>
                <a:lnTo>
                  <a:pt x="110653" y="80008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2" name="object 32"/>
          <p:cNvSpPr/>
          <p:nvPr/>
        </p:nvSpPr>
        <p:spPr>
          <a:xfrm>
            <a:off x="13118216" y="3209418"/>
            <a:ext cx="120669" cy="124374"/>
          </a:xfrm>
          <a:custGeom>
            <a:avLst/>
            <a:gdLst/>
            <a:ahLst/>
            <a:cxnLst/>
            <a:rect l="l" t="t" r="r" b="b"/>
            <a:pathLst>
              <a:path w="144780" h="149225">
                <a:moveTo>
                  <a:pt x="144184" y="0"/>
                </a:moveTo>
                <a:lnTo>
                  <a:pt x="0" y="55579"/>
                </a:lnTo>
                <a:lnTo>
                  <a:pt x="102133" y="148697"/>
                </a:lnTo>
                <a:lnTo>
                  <a:pt x="14418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 txBox="1"/>
          <p:nvPr/>
        </p:nvSpPr>
        <p:spPr>
          <a:xfrm>
            <a:off x="11037943" y="2227036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3926531" y="222703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28"/>
          <p:cNvSpPr/>
          <p:nvPr/>
        </p:nvSpPr>
        <p:spPr>
          <a:xfrm rot="7285398" flipH="1" flipV="1">
            <a:off x="5487925" y="5786264"/>
            <a:ext cx="6830992" cy="799888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2"/>
          <p:cNvSpPr/>
          <p:nvPr/>
        </p:nvSpPr>
        <p:spPr>
          <a:xfrm flipV="1">
            <a:off x="10277819" y="7987368"/>
            <a:ext cx="174123" cy="157119"/>
          </a:xfrm>
          <a:custGeom>
            <a:avLst/>
            <a:gdLst/>
            <a:ahLst/>
            <a:cxnLst/>
            <a:rect l="l" t="t" r="r" b="b"/>
            <a:pathLst>
              <a:path w="144780" h="149225">
                <a:moveTo>
                  <a:pt x="144184" y="0"/>
                </a:moveTo>
                <a:lnTo>
                  <a:pt x="0" y="55579"/>
                </a:lnTo>
                <a:lnTo>
                  <a:pt x="102133" y="148697"/>
                </a:lnTo>
                <a:lnTo>
                  <a:pt x="14418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28"/>
          <p:cNvSpPr/>
          <p:nvPr/>
        </p:nvSpPr>
        <p:spPr>
          <a:xfrm>
            <a:off x="10446881" y="492461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8" name="object 7"/>
          <p:cNvSpPr/>
          <p:nvPr/>
        </p:nvSpPr>
        <p:spPr>
          <a:xfrm>
            <a:off x="10446881" y="439485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9" name="object 8"/>
          <p:cNvSpPr txBox="1"/>
          <p:nvPr/>
        </p:nvSpPr>
        <p:spPr>
          <a:xfrm>
            <a:off x="10488135" y="4434995"/>
            <a:ext cx="102457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0" name="object 8"/>
          <p:cNvSpPr txBox="1"/>
          <p:nvPr/>
        </p:nvSpPr>
        <p:spPr>
          <a:xfrm>
            <a:off x="10506253" y="4995076"/>
            <a:ext cx="1617205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lang="en-US"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p</a:t>
            </a:r>
            <a:r>
              <a:rPr sz="2042" spc="8" dirty="0" err="1">
                <a:solidFill>
                  <a:srgbClr val="FFFFFF"/>
                </a:solidFill>
                <a:latin typeface="Lucida Console"/>
                <a:cs typeface="Lucida Console"/>
              </a:rPr>
              <a:t>wt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1" name="object 11"/>
          <p:cNvSpPr/>
          <p:nvPr/>
        </p:nvSpPr>
        <p:spPr>
          <a:xfrm>
            <a:off x="10446881" y="386510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2" name="object 11"/>
          <p:cNvSpPr/>
          <p:nvPr/>
        </p:nvSpPr>
        <p:spPr>
          <a:xfrm>
            <a:off x="10452781" y="332567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3" name="object 9"/>
          <p:cNvSpPr txBox="1"/>
          <p:nvPr/>
        </p:nvSpPr>
        <p:spPr>
          <a:xfrm>
            <a:off x="10446881" y="3335341"/>
            <a:ext cx="2003741" cy="349525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931" rIns="0" bIns="0" rtlCol="0">
            <a:spAutoFit/>
          </a:bodyPr>
          <a:lstStyle/>
          <a:p>
            <a:pPr marL="51339">
              <a:spcBef>
                <a:spcPts val="27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54" name="object 7"/>
          <p:cNvSpPr/>
          <p:nvPr/>
        </p:nvSpPr>
        <p:spPr>
          <a:xfrm>
            <a:off x="10452781" y="387930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 txBox="1"/>
          <p:nvPr/>
        </p:nvSpPr>
        <p:spPr>
          <a:xfrm>
            <a:off x="9222703" y="2724481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0293633" y="2729593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7" name="object 7"/>
          <p:cNvSpPr/>
          <p:nvPr/>
        </p:nvSpPr>
        <p:spPr>
          <a:xfrm>
            <a:off x="10446881" y="439485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 txBox="1"/>
          <p:nvPr/>
        </p:nvSpPr>
        <p:spPr>
          <a:xfrm>
            <a:off x="10488135" y="4434995"/>
            <a:ext cx="102457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446881" y="3335341"/>
            <a:ext cx="2003741" cy="349525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931" rIns="0" bIns="0" rtlCol="0">
            <a:spAutoFit/>
          </a:bodyPr>
          <a:lstStyle/>
          <a:p>
            <a:pPr marL="51339">
              <a:spcBef>
                <a:spcPts val="27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0446880" y="3276870"/>
            <a:ext cx="2003741" cy="20112"/>
          </a:xfrm>
          <a:custGeom>
            <a:avLst/>
            <a:gdLst/>
            <a:ahLst/>
            <a:cxnLst/>
            <a:rect l="l" t="t" r="r" b="b"/>
            <a:pathLst>
              <a:path w="2404109" h="24130">
                <a:moveTo>
                  <a:pt x="0" y="23538"/>
                </a:moveTo>
                <a:lnTo>
                  <a:pt x="2403738" y="23538"/>
                </a:lnTo>
                <a:lnTo>
                  <a:pt x="2403738" y="0"/>
                </a:lnTo>
                <a:lnTo>
                  <a:pt x="0" y="0"/>
                </a:lnTo>
                <a:lnTo>
                  <a:pt x="0" y="23538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1" name="object 11"/>
          <p:cNvSpPr/>
          <p:nvPr/>
        </p:nvSpPr>
        <p:spPr>
          <a:xfrm>
            <a:off x="10446881" y="386510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/>
          <p:nvPr/>
        </p:nvSpPr>
        <p:spPr>
          <a:xfrm>
            <a:off x="10446881" y="492461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 txBox="1"/>
          <p:nvPr/>
        </p:nvSpPr>
        <p:spPr>
          <a:xfrm>
            <a:off x="10446881" y="4924619"/>
            <a:ext cx="2003741" cy="357007"/>
          </a:xfrm>
          <a:prstGeom prst="rect">
            <a:avLst/>
          </a:prstGeom>
        </p:spPr>
        <p:txBody>
          <a:bodyPr vert="horz" wrap="square" lIns="0" tIns="42340" rIns="0" bIns="0" rtlCol="0">
            <a:spAutoFit/>
          </a:bodyPr>
          <a:lstStyle/>
          <a:p>
            <a:pPr marL="51339">
              <a:spcBef>
                <a:spcPts val="33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0451942" y="278597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 txBox="1"/>
          <p:nvPr/>
        </p:nvSpPr>
        <p:spPr>
          <a:xfrm>
            <a:off x="11037943" y="2227036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57450" y="2726878"/>
            <a:ext cx="7426775" cy="1075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7" name="object 17"/>
          <p:cNvSpPr txBox="1"/>
          <p:nvPr/>
        </p:nvSpPr>
        <p:spPr>
          <a:xfrm>
            <a:off x="1080304" y="1633591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075424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651332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80304" y="2611203"/>
            <a:ext cx="538088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23627" y="2993064"/>
            <a:ext cx="6894543" cy="417931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02675" rIns="0" bIns="0" rtlCol="0">
            <a:spAutoFit/>
          </a:bodyPr>
          <a:lstStyle/>
          <a:p>
            <a:pPr marL="1035786">
              <a:spcBef>
                <a:spcPts val="8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075425" y="40776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80304" y="3588814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080304" y="5543776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080304" y="603258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868493" y="6032582"/>
            <a:ext cx="553807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553218" y="6521387"/>
            <a:ext cx="490773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=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28" name="object 28"/>
          <p:cNvGraphicFramePr>
            <a:graphicFrameLocks noGrp="1"/>
          </p:cNvGraphicFramePr>
          <p:nvPr/>
        </p:nvGraphicFramePr>
        <p:xfrm>
          <a:off x="1545279" y="7060755"/>
          <a:ext cx="2716706" cy="8035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630531"/>
                <a:gridCol w="315289"/>
                <a:gridCol w="1200630"/>
              </a:tblGrid>
              <a:tr h="375309">
                <a:tc>
                  <a:txBody>
                    <a:bodyPr/>
                    <a:lstStyle/>
                    <a:p>
                      <a:pPr marL="22225">
                        <a:lnSpc>
                          <a:spcPts val="2460"/>
                        </a:lnSpc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60"/>
                        </a:lnSpc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60"/>
                        </a:lnSpc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ts val="2460"/>
                        </a:lnSpc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29" name="object 29"/>
          <p:cNvSpPr txBox="1"/>
          <p:nvPr/>
        </p:nvSpPr>
        <p:spPr>
          <a:xfrm>
            <a:off x="1553218" y="7810110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7700755" y="896541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553218" y="8787722"/>
            <a:ext cx="601122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 indent="-529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  pwt.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projectBuffer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(&amp;local))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13112056" y="5816950"/>
            <a:ext cx="2310177" cy="1720593"/>
          </a:xfrm>
          <a:custGeom>
            <a:avLst/>
            <a:gdLst/>
            <a:ahLst/>
            <a:cxnLst/>
            <a:rect l="l" t="t" r="r" b="b"/>
            <a:pathLst>
              <a:path w="2771775" h="2064384">
                <a:moveTo>
                  <a:pt x="0" y="0"/>
                </a:moveTo>
                <a:lnTo>
                  <a:pt x="2771486" y="0"/>
                </a:lnTo>
                <a:lnTo>
                  <a:pt x="2771486" y="2064115"/>
                </a:lnTo>
                <a:lnTo>
                  <a:pt x="0" y="206411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 txBox="1"/>
          <p:nvPr/>
        </p:nvSpPr>
        <p:spPr>
          <a:xfrm>
            <a:off x="13112056" y="5816950"/>
            <a:ext cx="2310177" cy="354869"/>
          </a:xfrm>
          <a:prstGeom prst="rect">
            <a:avLst/>
          </a:prstGeom>
        </p:spPr>
        <p:txBody>
          <a:bodyPr vert="horz" wrap="square" lIns="0" tIns="40223" rIns="0" bIns="0" rtlCol="0">
            <a:spAutoFit/>
          </a:bodyPr>
          <a:lstStyle/>
          <a:p>
            <a:pPr marL="205357">
              <a:spcBef>
                <a:spcPts val="317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LineDrawable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3265303" y="6914664"/>
            <a:ext cx="2003741" cy="357007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2340" rIns="0" bIns="0" rtlCol="0">
            <a:spAutoFit/>
          </a:bodyPr>
          <a:lstStyle/>
          <a:p>
            <a:pPr marL="51869">
              <a:spcBef>
                <a:spcPts val="33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3265303" y="6371261"/>
            <a:ext cx="2003741" cy="350594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5989" rIns="0" bIns="0" rtlCol="0">
            <a:spAutoFit/>
          </a:bodyPr>
          <a:lstStyle/>
          <a:p>
            <a:pPr marL="51869">
              <a:spcBef>
                <a:spcPts val="28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12190733" y="5150346"/>
            <a:ext cx="655212" cy="0"/>
          </a:xfrm>
          <a:custGeom>
            <a:avLst/>
            <a:gdLst/>
            <a:ahLst/>
            <a:cxnLst/>
            <a:rect l="l" t="t" r="r" b="b"/>
            <a:pathLst>
              <a:path w="786130">
                <a:moveTo>
                  <a:pt x="0" y="0"/>
                </a:moveTo>
                <a:lnTo>
                  <a:pt x="15706" y="0"/>
                </a:lnTo>
                <a:lnTo>
                  <a:pt x="786049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7" name="object 37"/>
          <p:cNvSpPr/>
          <p:nvPr/>
        </p:nvSpPr>
        <p:spPr>
          <a:xfrm>
            <a:off x="12107826" y="5102347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8"/>
                </a:lnTo>
                <a:lnTo>
                  <a:pt x="16865" y="98313"/>
                </a:lnTo>
                <a:lnTo>
                  <a:pt x="35171" y="110654"/>
                </a:lnTo>
                <a:lnTo>
                  <a:pt x="57589" y="115179"/>
                </a:lnTo>
                <a:lnTo>
                  <a:pt x="80003" y="110654"/>
                </a:lnTo>
                <a:lnTo>
                  <a:pt x="98309" y="98313"/>
                </a:lnTo>
                <a:lnTo>
                  <a:pt x="110653" y="80008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/>
          <p:nvPr/>
        </p:nvSpPr>
        <p:spPr>
          <a:xfrm>
            <a:off x="12840816" y="5144019"/>
            <a:ext cx="0" cy="908723"/>
          </a:xfrm>
          <a:custGeom>
            <a:avLst/>
            <a:gdLst/>
            <a:ahLst/>
            <a:cxnLst/>
            <a:rect l="l" t="t" r="r" b="b"/>
            <a:pathLst>
              <a:path h="1090295">
                <a:moveTo>
                  <a:pt x="0" y="0"/>
                </a:moveTo>
                <a:lnTo>
                  <a:pt x="0" y="1089799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9"/>
          <p:cNvSpPr/>
          <p:nvPr/>
        </p:nvSpPr>
        <p:spPr>
          <a:xfrm>
            <a:off x="12827552" y="6048497"/>
            <a:ext cx="263037" cy="0"/>
          </a:xfrm>
          <a:custGeom>
            <a:avLst/>
            <a:gdLst/>
            <a:ahLst/>
            <a:cxnLst/>
            <a:rect l="l" t="t" r="r" b="b"/>
            <a:pathLst>
              <a:path w="315594">
                <a:moveTo>
                  <a:pt x="0" y="0"/>
                </a:moveTo>
                <a:lnTo>
                  <a:pt x="299530" y="0"/>
                </a:lnTo>
                <a:lnTo>
                  <a:pt x="31523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0" name="object 40"/>
          <p:cNvSpPr/>
          <p:nvPr/>
        </p:nvSpPr>
        <p:spPr>
          <a:xfrm>
            <a:off x="13077234" y="5990898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41"/>
          <p:cNvSpPr txBox="1"/>
          <p:nvPr/>
        </p:nvSpPr>
        <p:spPr>
          <a:xfrm>
            <a:off x="13926619" y="222703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12261860" y="3031385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3" name="object 43"/>
          <p:cNvSpPr/>
          <p:nvPr/>
        </p:nvSpPr>
        <p:spPr>
          <a:xfrm>
            <a:off x="13157173" y="2973786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30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4" name="object 44"/>
          <p:cNvSpPr/>
          <p:nvPr/>
        </p:nvSpPr>
        <p:spPr>
          <a:xfrm>
            <a:off x="12178952" y="2983385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69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8"/>
                </a:lnTo>
                <a:lnTo>
                  <a:pt x="16865" y="98313"/>
                </a:lnTo>
                <a:lnTo>
                  <a:pt x="35171" y="110654"/>
                </a:lnTo>
                <a:lnTo>
                  <a:pt x="57589" y="115179"/>
                </a:lnTo>
                <a:lnTo>
                  <a:pt x="80003" y="110654"/>
                </a:lnTo>
                <a:lnTo>
                  <a:pt x="98309" y="98313"/>
                </a:lnTo>
                <a:lnTo>
                  <a:pt x="110653" y="80008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45"/>
          <p:cNvSpPr/>
          <p:nvPr/>
        </p:nvSpPr>
        <p:spPr>
          <a:xfrm>
            <a:off x="15415987" y="2829710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4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46"/>
          <p:cNvSpPr txBox="1"/>
          <p:nvPr/>
        </p:nvSpPr>
        <p:spPr>
          <a:xfrm>
            <a:off x="15405937" y="3016864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7" name="object 47"/>
          <p:cNvSpPr/>
          <p:nvPr/>
        </p:nvSpPr>
        <p:spPr>
          <a:xfrm>
            <a:off x="13364879" y="2694074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21"/>
                </a:lnTo>
                <a:lnTo>
                  <a:pt x="0" y="276782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48" name="object 48"/>
          <p:cNvGraphicFramePr>
            <a:graphicFrameLocks noGrp="1"/>
          </p:cNvGraphicFramePr>
          <p:nvPr/>
        </p:nvGraphicFramePr>
        <p:xfrm>
          <a:off x="13529473" y="2793344"/>
          <a:ext cx="1721799" cy="21074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0359"/>
                <a:gridCol w="1111440"/>
              </a:tblGrid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49" name="object 49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257450" y="2726878"/>
            <a:ext cx="7426775" cy="10756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1080304" y="1633591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075424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51332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0304" y="2611203"/>
            <a:ext cx="538088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23627" y="2993064"/>
            <a:ext cx="6894543" cy="417931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02675" rIns="0" bIns="0" rtlCol="0">
            <a:spAutoFit/>
          </a:bodyPr>
          <a:lstStyle/>
          <a:p>
            <a:pPr marL="1035786">
              <a:spcBef>
                <a:spcPts val="8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075425" y="40776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0304" y="3588814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80304" y="5543776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80304" y="603258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868493" y="6032582"/>
            <a:ext cx="553807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553218" y="6521387"/>
            <a:ext cx="490773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=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17" name="object 17"/>
          <p:cNvGraphicFramePr>
            <a:graphicFrameLocks noGrp="1"/>
          </p:cNvGraphicFramePr>
          <p:nvPr/>
        </p:nvGraphicFramePr>
        <p:xfrm>
          <a:off x="1545279" y="7060755"/>
          <a:ext cx="2716706" cy="8035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630531"/>
                <a:gridCol w="315289"/>
                <a:gridCol w="1200630"/>
              </a:tblGrid>
              <a:tr h="375309">
                <a:tc>
                  <a:txBody>
                    <a:bodyPr/>
                    <a:lstStyle/>
                    <a:p>
                      <a:pPr marL="22225">
                        <a:lnSpc>
                          <a:spcPts val="2460"/>
                        </a:lnSpc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60"/>
                        </a:lnSpc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60"/>
                        </a:lnSpc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ts val="2460"/>
                        </a:lnSpc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18" name="object 18"/>
          <p:cNvSpPr txBox="1"/>
          <p:nvPr/>
        </p:nvSpPr>
        <p:spPr>
          <a:xfrm>
            <a:off x="1553218" y="7810110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700755" y="896541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553218" y="8787722"/>
            <a:ext cx="601122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 indent="-529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  pwt.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projectBuffer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(&amp;local))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9222965" y="2725615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0293633" y="2729593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3" name="object 23"/>
          <p:cNvSpPr/>
          <p:nvPr/>
        </p:nvSpPr>
        <p:spPr>
          <a:xfrm>
            <a:off x="10446881" y="439485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4" name="object 24"/>
          <p:cNvSpPr txBox="1"/>
          <p:nvPr/>
        </p:nvSpPr>
        <p:spPr>
          <a:xfrm>
            <a:off x="10488135" y="4434995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0446881" y="3335341"/>
            <a:ext cx="2003741" cy="349525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931" rIns="0" bIns="0" rtlCol="0">
            <a:spAutoFit/>
          </a:bodyPr>
          <a:lstStyle/>
          <a:p>
            <a:pPr marL="51339">
              <a:spcBef>
                <a:spcPts val="27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0446880" y="3276870"/>
            <a:ext cx="2003741" cy="20112"/>
          </a:xfrm>
          <a:custGeom>
            <a:avLst/>
            <a:gdLst/>
            <a:ahLst/>
            <a:cxnLst/>
            <a:rect l="l" t="t" r="r" b="b"/>
            <a:pathLst>
              <a:path w="2404109" h="24130">
                <a:moveTo>
                  <a:pt x="0" y="23538"/>
                </a:moveTo>
                <a:lnTo>
                  <a:pt x="2403738" y="23538"/>
                </a:lnTo>
                <a:lnTo>
                  <a:pt x="2403738" y="0"/>
                </a:lnTo>
                <a:lnTo>
                  <a:pt x="0" y="0"/>
                </a:lnTo>
                <a:lnTo>
                  <a:pt x="0" y="23538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7" name="object 27"/>
          <p:cNvSpPr/>
          <p:nvPr/>
        </p:nvSpPr>
        <p:spPr>
          <a:xfrm>
            <a:off x="10446881" y="386510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8" name="object 28"/>
          <p:cNvSpPr/>
          <p:nvPr/>
        </p:nvSpPr>
        <p:spPr>
          <a:xfrm>
            <a:off x="10446881" y="4924619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9" name="object 29"/>
          <p:cNvSpPr txBox="1"/>
          <p:nvPr/>
        </p:nvSpPr>
        <p:spPr>
          <a:xfrm>
            <a:off x="10446881" y="4924619"/>
            <a:ext cx="2003741" cy="357007"/>
          </a:xfrm>
          <a:prstGeom prst="rect">
            <a:avLst/>
          </a:prstGeom>
        </p:spPr>
        <p:txBody>
          <a:bodyPr vert="horz" wrap="square" lIns="0" tIns="42340" rIns="0" bIns="0" rtlCol="0">
            <a:spAutoFit/>
          </a:bodyPr>
          <a:lstStyle/>
          <a:p>
            <a:pPr marL="51339">
              <a:spcBef>
                <a:spcPts val="33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10451942" y="278597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1" name="object 31"/>
          <p:cNvSpPr txBox="1"/>
          <p:nvPr/>
        </p:nvSpPr>
        <p:spPr>
          <a:xfrm>
            <a:off x="11037943" y="2227036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13112056" y="5816950"/>
            <a:ext cx="2310177" cy="1720593"/>
          </a:xfrm>
          <a:custGeom>
            <a:avLst/>
            <a:gdLst/>
            <a:ahLst/>
            <a:cxnLst/>
            <a:rect l="l" t="t" r="r" b="b"/>
            <a:pathLst>
              <a:path w="2771775" h="2064384">
                <a:moveTo>
                  <a:pt x="0" y="0"/>
                </a:moveTo>
                <a:lnTo>
                  <a:pt x="2771486" y="0"/>
                </a:lnTo>
                <a:lnTo>
                  <a:pt x="2771486" y="2064115"/>
                </a:lnTo>
                <a:lnTo>
                  <a:pt x="0" y="2064115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3" name="object 33"/>
          <p:cNvSpPr txBox="1"/>
          <p:nvPr/>
        </p:nvSpPr>
        <p:spPr>
          <a:xfrm>
            <a:off x="13306993" y="5857516"/>
            <a:ext cx="191324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LineDrawable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3265303" y="6914664"/>
            <a:ext cx="2003741" cy="357007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2340" rIns="0" bIns="0" rtlCol="0">
            <a:spAutoFit/>
          </a:bodyPr>
          <a:lstStyle/>
          <a:p>
            <a:pPr marL="51869">
              <a:spcBef>
                <a:spcPts val="33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…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13265303" y="6371261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6" name="object 36"/>
          <p:cNvSpPr txBox="1"/>
          <p:nvPr/>
        </p:nvSpPr>
        <p:spPr>
          <a:xfrm>
            <a:off x="13265303" y="6371261"/>
            <a:ext cx="2003741" cy="350594"/>
          </a:xfrm>
          <a:prstGeom prst="rect">
            <a:avLst/>
          </a:prstGeom>
        </p:spPr>
        <p:txBody>
          <a:bodyPr vert="horz" wrap="square" lIns="0" tIns="35989" rIns="0" bIns="0" rtlCol="0">
            <a:spAutoFit/>
          </a:bodyPr>
          <a:lstStyle/>
          <a:p>
            <a:pPr marL="51869">
              <a:spcBef>
                <a:spcPts val="28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2190733" y="5150346"/>
            <a:ext cx="657329" cy="0"/>
          </a:xfrm>
          <a:custGeom>
            <a:avLst/>
            <a:gdLst/>
            <a:ahLst/>
            <a:cxnLst/>
            <a:rect l="l" t="t" r="r" b="b"/>
            <a:pathLst>
              <a:path w="788669">
                <a:moveTo>
                  <a:pt x="0" y="0"/>
                </a:moveTo>
                <a:lnTo>
                  <a:pt x="15706" y="0"/>
                </a:lnTo>
                <a:lnTo>
                  <a:pt x="788510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8" name="object 38"/>
          <p:cNvSpPr/>
          <p:nvPr/>
        </p:nvSpPr>
        <p:spPr>
          <a:xfrm>
            <a:off x="12107826" y="5102347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8"/>
                </a:lnTo>
                <a:lnTo>
                  <a:pt x="16865" y="98313"/>
                </a:lnTo>
                <a:lnTo>
                  <a:pt x="35171" y="110654"/>
                </a:lnTo>
                <a:lnTo>
                  <a:pt x="57589" y="115179"/>
                </a:lnTo>
                <a:lnTo>
                  <a:pt x="80003" y="110654"/>
                </a:lnTo>
                <a:lnTo>
                  <a:pt x="98309" y="98313"/>
                </a:lnTo>
                <a:lnTo>
                  <a:pt x="110653" y="80008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9" name="object 39"/>
          <p:cNvSpPr/>
          <p:nvPr/>
        </p:nvSpPr>
        <p:spPr>
          <a:xfrm>
            <a:off x="12840816" y="5144019"/>
            <a:ext cx="0" cy="906606"/>
          </a:xfrm>
          <a:custGeom>
            <a:avLst/>
            <a:gdLst/>
            <a:ahLst/>
            <a:cxnLst/>
            <a:rect l="l" t="t" r="r" b="b"/>
            <a:pathLst>
              <a:path h="1087754">
                <a:moveTo>
                  <a:pt x="0" y="0"/>
                </a:moveTo>
                <a:lnTo>
                  <a:pt x="0" y="1087307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0" name="object 40"/>
          <p:cNvSpPr/>
          <p:nvPr/>
        </p:nvSpPr>
        <p:spPr>
          <a:xfrm>
            <a:off x="12827552" y="6048497"/>
            <a:ext cx="263037" cy="0"/>
          </a:xfrm>
          <a:custGeom>
            <a:avLst/>
            <a:gdLst/>
            <a:ahLst/>
            <a:cxnLst/>
            <a:rect l="l" t="t" r="r" b="b"/>
            <a:pathLst>
              <a:path w="315594">
                <a:moveTo>
                  <a:pt x="0" y="0"/>
                </a:moveTo>
                <a:lnTo>
                  <a:pt x="299530" y="0"/>
                </a:lnTo>
                <a:lnTo>
                  <a:pt x="315236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1" name="object 41"/>
          <p:cNvSpPr/>
          <p:nvPr/>
        </p:nvSpPr>
        <p:spPr>
          <a:xfrm>
            <a:off x="13077234" y="5990898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2" name="object 42"/>
          <p:cNvSpPr txBox="1"/>
          <p:nvPr/>
        </p:nvSpPr>
        <p:spPr>
          <a:xfrm>
            <a:off x="13926619" y="222703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12261860" y="3031385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4" name="object 44"/>
          <p:cNvSpPr/>
          <p:nvPr/>
        </p:nvSpPr>
        <p:spPr>
          <a:xfrm>
            <a:off x="13157173" y="2973786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30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5" name="object 45"/>
          <p:cNvSpPr/>
          <p:nvPr/>
        </p:nvSpPr>
        <p:spPr>
          <a:xfrm>
            <a:off x="12178952" y="2983385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69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8"/>
                </a:lnTo>
                <a:lnTo>
                  <a:pt x="16865" y="98313"/>
                </a:lnTo>
                <a:lnTo>
                  <a:pt x="35171" y="110654"/>
                </a:lnTo>
                <a:lnTo>
                  <a:pt x="57589" y="115179"/>
                </a:lnTo>
                <a:lnTo>
                  <a:pt x="80003" y="110654"/>
                </a:lnTo>
                <a:lnTo>
                  <a:pt x="98309" y="98313"/>
                </a:lnTo>
                <a:lnTo>
                  <a:pt x="110653" y="80008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6" name="object 46"/>
          <p:cNvSpPr/>
          <p:nvPr/>
        </p:nvSpPr>
        <p:spPr>
          <a:xfrm>
            <a:off x="15415987" y="2829710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4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7" name="object 47"/>
          <p:cNvSpPr txBox="1"/>
          <p:nvPr/>
        </p:nvSpPr>
        <p:spPr>
          <a:xfrm>
            <a:off x="15405937" y="3016864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48" name="object 48"/>
          <p:cNvSpPr/>
          <p:nvPr/>
        </p:nvSpPr>
        <p:spPr>
          <a:xfrm>
            <a:off x="13364879" y="2694074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21"/>
                </a:lnTo>
                <a:lnTo>
                  <a:pt x="0" y="276782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49" name="object 49"/>
          <p:cNvGraphicFramePr>
            <a:graphicFrameLocks noGrp="1"/>
          </p:cNvGraphicFramePr>
          <p:nvPr/>
        </p:nvGraphicFramePr>
        <p:xfrm>
          <a:off x="13529473" y="2793344"/>
          <a:ext cx="1721799" cy="21074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0359"/>
                <a:gridCol w="1111440"/>
              </a:tblGrid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50" name="object 50"/>
          <p:cNvSpPr/>
          <p:nvPr/>
        </p:nvSpPr>
        <p:spPr>
          <a:xfrm>
            <a:off x="14999905" y="6621275"/>
            <a:ext cx="1251148" cy="0"/>
          </a:xfrm>
          <a:custGeom>
            <a:avLst/>
            <a:gdLst/>
            <a:ahLst/>
            <a:cxnLst/>
            <a:rect l="l" t="t" r="r" b="b"/>
            <a:pathLst>
              <a:path w="1501140">
                <a:moveTo>
                  <a:pt x="0" y="0"/>
                </a:moveTo>
                <a:lnTo>
                  <a:pt x="15706" y="0"/>
                </a:lnTo>
                <a:lnTo>
                  <a:pt x="1485138" y="0"/>
                </a:lnTo>
                <a:lnTo>
                  <a:pt x="1500844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1" name="object 51"/>
          <p:cNvSpPr/>
          <p:nvPr/>
        </p:nvSpPr>
        <p:spPr>
          <a:xfrm>
            <a:off x="16237670" y="6563676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29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2" name="object 52"/>
          <p:cNvSpPr/>
          <p:nvPr/>
        </p:nvSpPr>
        <p:spPr>
          <a:xfrm>
            <a:off x="14916996" y="6573276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70">
                <a:moveTo>
                  <a:pt x="57589" y="0"/>
                </a:moveTo>
                <a:lnTo>
                  <a:pt x="35175" y="4525"/>
                </a:lnTo>
                <a:lnTo>
                  <a:pt x="16869" y="16865"/>
                </a:lnTo>
                <a:lnTo>
                  <a:pt x="4526" y="35171"/>
                </a:lnTo>
                <a:lnTo>
                  <a:pt x="0" y="57589"/>
                </a:lnTo>
                <a:lnTo>
                  <a:pt x="4526" y="80003"/>
                </a:lnTo>
                <a:lnTo>
                  <a:pt x="16869" y="98309"/>
                </a:lnTo>
                <a:lnTo>
                  <a:pt x="35175" y="110653"/>
                </a:lnTo>
                <a:lnTo>
                  <a:pt x="57589" y="115179"/>
                </a:lnTo>
                <a:lnTo>
                  <a:pt x="80008" y="110653"/>
                </a:lnTo>
                <a:lnTo>
                  <a:pt x="98313" y="98309"/>
                </a:lnTo>
                <a:lnTo>
                  <a:pt x="110654" y="80003"/>
                </a:lnTo>
                <a:lnTo>
                  <a:pt x="115179" y="57589"/>
                </a:lnTo>
                <a:lnTo>
                  <a:pt x="110654" y="35171"/>
                </a:lnTo>
                <a:lnTo>
                  <a:pt x="98313" y="16865"/>
                </a:lnTo>
                <a:lnTo>
                  <a:pt x="80008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3" name="object 53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7450" y="2726878"/>
            <a:ext cx="7426775" cy="10756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3" name="object 3"/>
          <p:cNvSpPr/>
          <p:nvPr/>
        </p:nvSpPr>
        <p:spPr>
          <a:xfrm>
            <a:off x="8284938" y="1300947"/>
            <a:ext cx="8220760" cy="99633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4" name="object 4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solidFill>
            <a:srgbClr val="464648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5" name="object 5"/>
          <p:cNvSpPr/>
          <p:nvPr/>
        </p:nvSpPr>
        <p:spPr>
          <a:xfrm>
            <a:off x="8551116" y="1567140"/>
            <a:ext cx="7688418" cy="9431239"/>
          </a:xfrm>
          <a:custGeom>
            <a:avLst/>
            <a:gdLst/>
            <a:ahLst/>
            <a:cxnLst/>
            <a:rect l="l" t="t" r="r" b="b"/>
            <a:pathLst>
              <a:path w="9224644" h="11315700">
                <a:moveTo>
                  <a:pt x="0" y="0"/>
                </a:moveTo>
                <a:lnTo>
                  <a:pt x="9224630" y="0"/>
                </a:lnTo>
                <a:lnTo>
                  <a:pt x="9224630" y="11315466"/>
                </a:lnTo>
                <a:lnTo>
                  <a:pt x="0" y="11315466"/>
                </a:lnTo>
                <a:lnTo>
                  <a:pt x="0" y="0"/>
                </a:lnTo>
                <a:close/>
              </a:path>
            </a:pathLst>
          </a:custGeom>
          <a:ln w="10470">
            <a:solidFill>
              <a:srgbClr val="8E8E93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6" name="object 6"/>
          <p:cNvSpPr txBox="1"/>
          <p:nvPr/>
        </p:nvSpPr>
        <p:spPr>
          <a:xfrm>
            <a:off x="9222703" y="2724481"/>
            <a:ext cx="967469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293633" y="2729593"/>
            <a:ext cx="2310177" cy="2762157"/>
          </a:xfrm>
          <a:custGeom>
            <a:avLst/>
            <a:gdLst/>
            <a:ahLst/>
            <a:cxnLst/>
            <a:rect l="l" t="t" r="r" b="b"/>
            <a:pathLst>
              <a:path w="2771775" h="3314065">
                <a:moveTo>
                  <a:pt x="0" y="0"/>
                </a:moveTo>
                <a:lnTo>
                  <a:pt x="2771475" y="0"/>
                </a:lnTo>
                <a:lnTo>
                  <a:pt x="2771475" y="3313689"/>
                </a:lnTo>
                <a:lnTo>
                  <a:pt x="0" y="3313689"/>
                </a:lnTo>
                <a:lnTo>
                  <a:pt x="0" y="0"/>
                </a:lnTo>
                <a:close/>
              </a:path>
            </a:pathLst>
          </a:custGeom>
          <a:solidFill>
            <a:srgbClr val="2E5174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8" name="object 8"/>
          <p:cNvSpPr/>
          <p:nvPr/>
        </p:nvSpPr>
        <p:spPr>
          <a:xfrm>
            <a:off x="10446881" y="4394857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9" name="object 9"/>
          <p:cNvSpPr txBox="1"/>
          <p:nvPr/>
        </p:nvSpPr>
        <p:spPr>
          <a:xfrm>
            <a:off x="10488135" y="4434995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446881" y="3335341"/>
            <a:ext cx="2003741" cy="349525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34931" rIns="0" bIns="0" rtlCol="0">
            <a:spAutoFit/>
          </a:bodyPr>
          <a:lstStyle/>
          <a:p>
            <a:pPr marL="51339">
              <a:spcBef>
                <a:spcPts val="275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valueBuffer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0446880" y="3276870"/>
            <a:ext cx="2003741" cy="20112"/>
          </a:xfrm>
          <a:custGeom>
            <a:avLst/>
            <a:gdLst/>
            <a:ahLst/>
            <a:cxnLst/>
            <a:rect l="l" t="t" r="r" b="b"/>
            <a:pathLst>
              <a:path w="2404109" h="24130">
                <a:moveTo>
                  <a:pt x="0" y="23538"/>
                </a:moveTo>
                <a:lnTo>
                  <a:pt x="2403738" y="23538"/>
                </a:lnTo>
                <a:lnTo>
                  <a:pt x="2403738" y="0"/>
                </a:lnTo>
                <a:lnTo>
                  <a:pt x="0" y="0"/>
                </a:lnTo>
                <a:lnTo>
                  <a:pt x="0" y="23538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2" name="object 12"/>
          <p:cNvSpPr/>
          <p:nvPr/>
        </p:nvSpPr>
        <p:spPr>
          <a:xfrm>
            <a:off x="10446881" y="3865103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79">
                <a:moveTo>
                  <a:pt x="0" y="0"/>
                </a:moveTo>
                <a:lnTo>
                  <a:pt x="2403738" y="0"/>
                </a:lnTo>
                <a:lnTo>
                  <a:pt x="240373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3" name="object 13"/>
          <p:cNvSpPr txBox="1"/>
          <p:nvPr/>
        </p:nvSpPr>
        <p:spPr>
          <a:xfrm>
            <a:off x="10446881" y="4924619"/>
            <a:ext cx="2003741" cy="357007"/>
          </a:xfrm>
          <a:prstGeom prst="rect">
            <a:avLst/>
          </a:prstGeom>
          <a:solidFill>
            <a:srgbClr val="528FCC"/>
          </a:solidFill>
        </p:spPr>
        <p:txBody>
          <a:bodyPr vert="horz" wrap="square" lIns="0" tIns="42340" rIns="0" bIns="0" rtlCol="0">
            <a:spAutoFit/>
          </a:bodyPr>
          <a:lstStyle/>
          <a:p>
            <a:pPr marL="51339">
              <a:spcBef>
                <a:spcPts val="333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pwt: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0451942" y="2785970"/>
            <a:ext cx="2003741" cy="491144"/>
          </a:xfrm>
          <a:custGeom>
            <a:avLst/>
            <a:gdLst/>
            <a:ahLst/>
            <a:cxnLst/>
            <a:rect l="l" t="t" r="r" b="b"/>
            <a:pathLst>
              <a:path w="2404109" h="589280">
                <a:moveTo>
                  <a:pt x="0" y="0"/>
                </a:moveTo>
                <a:lnTo>
                  <a:pt x="2403748" y="0"/>
                </a:lnTo>
                <a:lnTo>
                  <a:pt x="2403748" y="588987"/>
                </a:lnTo>
                <a:lnTo>
                  <a:pt x="0" y="588987"/>
                </a:lnTo>
                <a:lnTo>
                  <a:pt x="0" y="0"/>
                </a:lnTo>
                <a:close/>
              </a:path>
            </a:pathLst>
          </a:custGeom>
          <a:solidFill>
            <a:srgbClr val="528FCC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5" name="object 15"/>
          <p:cNvSpPr txBox="1"/>
          <p:nvPr/>
        </p:nvSpPr>
        <p:spPr>
          <a:xfrm>
            <a:off x="11037943" y="2227036"/>
            <a:ext cx="80975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Stack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926531" y="222703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7F7FF"/>
                </a:solidFill>
                <a:latin typeface="Lucida Console"/>
                <a:cs typeface="Lucida Console"/>
              </a:rPr>
              <a:t>Heap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2261860" y="3031385"/>
            <a:ext cx="908723" cy="0"/>
          </a:xfrm>
          <a:custGeom>
            <a:avLst/>
            <a:gdLst/>
            <a:ahLst/>
            <a:cxnLst/>
            <a:rect l="l" t="t" r="r" b="b"/>
            <a:pathLst>
              <a:path w="1090294">
                <a:moveTo>
                  <a:pt x="0" y="0"/>
                </a:moveTo>
                <a:lnTo>
                  <a:pt x="15706" y="0"/>
                </a:lnTo>
                <a:lnTo>
                  <a:pt x="1074270" y="0"/>
                </a:lnTo>
                <a:lnTo>
                  <a:pt x="1089977" y="0"/>
                </a:lnTo>
              </a:path>
            </a:pathLst>
          </a:custGeom>
          <a:ln w="31412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8" name="object 18"/>
          <p:cNvSpPr/>
          <p:nvPr/>
        </p:nvSpPr>
        <p:spPr>
          <a:xfrm>
            <a:off x="13157173" y="2973786"/>
            <a:ext cx="115377" cy="115377"/>
          </a:xfrm>
          <a:custGeom>
            <a:avLst/>
            <a:gdLst/>
            <a:ahLst/>
            <a:cxnLst/>
            <a:rect l="l" t="t" r="r" b="b"/>
            <a:pathLst>
              <a:path w="138430" h="138430">
                <a:moveTo>
                  <a:pt x="0" y="0"/>
                </a:moveTo>
                <a:lnTo>
                  <a:pt x="0" y="138215"/>
                </a:lnTo>
                <a:lnTo>
                  <a:pt x="138215" y="691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19" name="object 19"/>
          <p:cNvSpPr/>
          <p:nvPr/>
        </p:nvSpPr>
        <p:spPr>
          <a:xfrm>
            <a:off x="12178952" y="2983385"/>
            <a:ext cx="96324" cy="96324"/>
          </a:xfrm>
          <a:custGeom>
            <a:avLst/>
            <a:gdLst/>
            <a:ahLst/>
            <a:cxnLst/>
            <a:rect l="l" t="t" r="r" b="b"/>
            <a:pathLst>
              <a:path w="115569" h="115569">
                <a:moveTo>
                  <a:pt x="57589" y="0"/>
                </a:moveTo>
                <a:lnTo>
                  <a:pt x="35171" y="4525"/>
                </a:lnTo>
                <a:lnTo>
                  <a:pt x="16865" y="16865"/>
                </a:lnTo>
                <a:lnTo>
                  <a:pt x="4525" y="35171"/>
                </a:lnTo>
                <a:lnTo>
                  <a:pt x="0" y="57589"/>
                </a:lnTo>
                <a:lnTo>
                  <a:pt x="4525" y="80008"/>
                </a:lnTo>
                <a:lnTo>
                  <a:pt x="16865" y="98313"/>
                </a:lnTo>
                <a:lnTo>
                  <a:pt x="35171" y="110654"/>
                </a:lnTo>
                <a:lnTo>
                  <a:pt x="57589" y="115179"/>
                </a:lnTo>
                <a:lnTo>
                  <a:pt x="80003" y="110654"/>
                </a:lnTo>
                <a:lnTo>
                  <a:pt x="98309" y="98313"/>
                </a:lnTo>
                <a:lnTo>
                  <a:pt x="110653" y="80008"/>
                </a:lnTo>
                <a:lnTo>
                  <a:pt x="115179" y="57589"/>
                </a:lnTo>
                <a:lnTo>
                  <a:pt x="110653" y="35171"/>
                </a:lnTo>
                <a:lnTo>
                  <a:pt x="98309" y="16865"/>
                </a:lnTo>
                <a:lnTo>
                  <a:pt x="80003" y="4525"/>
                </a:lnTo>
                <a:lnTo>
                  <a:pt x="57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0" name="object 20"/>
          <p:cNvSpPr/>
          <p:nvPr/>
        </p:nvSpPr>
        <p:spPr>
          <a:xfrm>
            <a:off x="15415987" y="2829710"/>
            <a:ext cx="338720" cy="1020924"/>
          </a:xfrm>
          <a:custGeom>
            <a:avLst/>
            <a:gdLst/>
            <a:ahLst/>
            <a:cxnLst/>
            <a:rect l="l" t="t" r="r" b="b"/>
            <a:pathLst>
              <a:path w="406400" h="1224914">
                <a:moveTo>
                  <a:pt x="0" y="1224423"/>
                </a:moveTo>
                <a:lnTo>
                  <a:pt x="406197" y="1224423"/>
                </a:lnTo>
                <a:lnTo>
                  <a:pt x="406197" y="0"/>
                </a:lnTo>
                <a:lnTo>
                  <a:pt x="0" y="0"/>
                </a:lnTo>
                <a:lnTo>
                  <a:pt x="0" y="1224423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sp>
        <p:nvSpPr>
          <p:cNvPr id="21" name="object 21"/>
          <p:cNvSpPr txBox="1"/>
          <p:nvPr/>
        </p:nvSpPr>
        <p:spPr>
          <a:xfrm>
            <a:off x="15405937" y="3016864"/>
            <a:ext cx="269304" cy="652036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0585">
              <a:lnSpc>
                <a:spcPts val="2134"/>
              </a:lnSpc>
            </a:pP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Line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3364879" y="2694074"/>
            <a:ext cx="2051374" cy="2307002"/>
          </a:xfrm>
          <a:custGeom>
            <a:avLst/>
            <a:gdLst/>
            <a:ahLst/>
            <a:cxnLst/>
            <a:rect l="l" t="t" r="r" b="b"/>
            <a:pathLst>
              <a:path w="2461259" h="2767965">
                <a:moveTo>
                  <a:pt x="0" y="0"/>
                </a:moveTo>
                <a:lnTo>
                  <a:pt x="2460940" y="0"/>
                </a:lnTo>
                <a:lnTo>
                  <a:pt x="2460940" y="2767821"/>
                </a:lnTo>
                <a:lnTo>
                  <a:pt x="0" y="2767821"/>
                </a:lnTo>
                <a:lnTo>
                  <a:pt x="0" y="0"/>
                </a:lnTo>
                <a:close/>
              </a:path>
            </a:pathLst>
          </a:custGeom>
          <a:solidFill>
            <a:srgbClr val="305C2F"/>
          </a:solidFill>
        </p:spPr>
        <p:txBody>
          <a:bodyPr wrap="square" lIns="0" tIns="0" rIns="0" bIns="0" rtlCol="0"/>
          <a:lstStyle/>
          <a:p>
            <a:endParaRPr sz="1500"/>
          </a:p>
        </p:txBody>
      </p:sp>
      <p:graphicFrame>
        <p:nvGraphicFramePr>
          <p:cNvPr id="23" name="object 23"/>
          <p:cNvGraphicFramePr>
            <a:graphicFrameLocks noGrp="1"/>
          </p:cNvGraphicFramePr>
          <p:nvPr/>
        </p:nvGraphicFramePr>
        <p:xfrm>
          <a:off x="13529473" y="2793344"/>
          <a:ext cx="1721799" cy="21074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0359"/>
                <a:gridCol w="1111440"/>
              </a:tblGrid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y1: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538838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x2: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0.0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y2: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  <a:tc>
                  <a:txBody>
                    <a:bodyPr/>
                    <a:lstStyle/>
                    <a:p>
                      <a:pPr marL="9398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3.0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58A854"/>
                    </a:solidFill>
                  </a:tcPr>
                </a:tc>
              </a:tr>
            </a:tbl>
          </a:graphicData>
        </a:graphic>
      </p:graphicFrame>
      <p:sp>
        <p:nvSpPr>
          <p:cNvPr id="24" name="object 24"/>
          <p:cNvSpPr txBox="1"/>
          <p:nvPr/>
        </p:nvSpPr>
        <p:spPr>
          <a:xfrm>
            <a:off x="1080304" y="1633591"/>
            <a:ext cx="2859010" cy="808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Protocol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Types</a:t>
            </a:r>
            <a:endParaRPr sz="2042">
              <a:latin typeface="Lucida Console"/>
              <a:cs typeface="Lucida Console"/>
            </a:endParaRPr>
          </a:p>
          <a:p>
            <a:pPr marL="10585">
              <a:spcBef>
                <a:spcPts val="1396"/>
              </a:spcBef>
            </a:pP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The</a:t>
            </a:r>
            <a:r>
              <a:rPr sz="2042" spc="-3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Existential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075424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Container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651332" y="2122397"/>
            <a:ext cx="1440090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in</a:t>
            </a:r>
            <a:r>
              <a:rPr sz="2042" spc="-58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action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080304" y="2611203"/>
            <a:ext cx="538088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drawACopy(local 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23627" y="2993064"/>
            <a:ext cx="6894543" cy="417931"/>
          </a:xfrm>
          <a:prstGeom prst="rect">
            <a:avLst/>
          </a:prstGeom>
          <a:solidFill>
            <a:srgbClr val="34445A"/>
          </a:solidFill>
          <a:ln w="10470">
            <a:solidFill>
              <a:srgbClr val="505A7A"/>
            </a:solidFill>
          </a:ln>
        </p:spPr>
        <p:txBody>
          <a:bodyPr vert="horz" wrap="square" lIns="0" tIns="102675" rIns="0" bIns="0" rtlCol="0">
            <a:spAutoFit/>
          </a:bodyPr>
          <a:lstStyle/>
          <a:p>
            <a:pPr marL="1035786">
              <a:spcBef>
                <a:spcPts val="808"/>
              </a:spcBef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4075425" y="4077620"/>
            <a:ext cx="128237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8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Line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80304" y="3588814"/>
            <a:ext cx="2859010" cy="13010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}</a:t>
            </a:r>
            <a:endParaRPr sz="2042">
              <a:latin typeface="Lucida Console"/>
              <a:cs typeface="Lucida Console"/>
            </a:endParaRPr>
          </a:p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let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 :</a:t>
            </a:r>
            <a:r>
              <a:rPr sz="2042" spc="-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Drawable  drawACopy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val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080304" y="5543776"/>
            <a:ext cx="2701293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// Generated</a:t>
            </a:r>
            <a:r>
              <a:rPr sz="2042" spc="-42" dirty="0">
                <a:solidFill>
                  <a:srgbClr val="8E8E93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8E8E93"/>
                </a:solidFill>
                <a:latin typeface="Lucida Console"/>
                <a:cs typeface="Lucida Console"/>
              </a:rPr>
              <a:t>code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080304" y="6032582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func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868493" y="6032582"/>
            <a:ext cx="5538074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drawACopy(val: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)</a:t>
            </a:r>
            <a:r>
              <a:rPr sz="2042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{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553218" y="6521387"/>
            <a:ext cx="4907737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3DCCCD"/>
                </a:solidFill>
                <a:latin typeface="Lucida Console"/>
                <a:cs typeface="Lucida Console"/>
              </a:rPr>
              <a:t>var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 =</a:t>
            </a:r>
            <a:r>
              <a:rPr sz="2042" spc="-13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ExistContDrawable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()</a:t>
            </a:r>
            <a:endParaRPr sz="2042">
              <a:latin typeface="Lucida Console"/>
              <a:cs typeface="Lucida Console"/>
            </a:endParaRPr>
          </a:p>
        </p:txBody>
      </p:sp>
      <p:graphicFrame>
        <p:nvGraphicFramePr>
          <p:cNvPr id="35" name="object 35"/>
          <p:cNvGraphicFramePr>
            <a:graphicFrameLocks noGrp="1"/>
          </p:cNvGraphicFramePr>
          <p:nvPr/>
        </p:nvGraphicFramePr>
        <p:xfrm>
          <a:off x="1545279" y="7007830"/>
          <a:ext cx="2716706" cy="8564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0256"/>
                <a:gridCol w="630531"/>
                <a:gridCol w="315289"/>
                <a:gridCol w="1200630"/>
              </a:tblGrid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vwt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  <a:tr h="428234">
                <a:tc>
                  <a:txBody>
                    <a:bodyPr/>
                    <a:lstStyle/>
                    <a:p>
                      <a:pPr marL="22225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3DCCCD"/>
                          </a:solidFill>
                          <a:latin typeface="Lucida Console"/>
                          <a:cs typeface="Lucida Console"/>
                        </a:rPr>
                        <a:t>let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spc="1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=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  <a:tc>
                  <a:txBody>
                    <a:bodyPr/>
                    <a:lstStyle/>
                    <a:p>
                      <a:pPr marR="14604" algn="r">
                        <a:lnSpc>
                          <a:spcPct val="100000"/>
                        </a:lnSpc>
                        <a:spcBef>
                          <a:spcPts val="595"/>
                        </a:spcBef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val</a:t>
                      </a:r>
                      <a:r>
                        <a:rPr sz="2000" spc="-5" dirty="0">
                          <a:solidFill>
                            <a:srgbClr val="FFFFFF"/>
                          </a:solidFill>
                          <a:latin typeface="Lucida Console"/>
                          <a:cs typeface="Lucida Console"/>
                        </a:rPr>
                        <a:t>.</a:t>
                      </a:r>
                      <a:r>
                        <a:rPr sz="2000" dirty="0">
                          <a:solidFill>
                            <a:srgbClr val="6CCE67"/>
                          </a:solidFill>
                          <a:latin typeface="Lucida Console"/>
                          <a:cs typeface="Lucida Console"/>
                        </a:rPr>
                        <a:t>pwt</a:t>
                      </a:r>
                      <a:endParaRPr sz="2000">
                        <a:latin typeface="Lucida Console"/>
                        <a:cs typeface="Lucida Console"/>
                      </a:endParaRPr>
                    </a:p>
                  </a:txBody>
                  <a:tcPr marL="0" marR="0" marT="0" marB="0">
                    <a:solidFill>
                      <a:srgbClr val="292B38"/>
                    </a:solidFill>
                  </a:tcPr>
                </a:tc>
              </a:tr>
            </a:tbl>
          </a:graphicData>
        </a:graphic>
      </p:graphicFrame>
      <p:sp>
        <p:nvSpPr>
          <p:cNvPr id="36" name="object 36"/>
          <p:cNvSpPr txBox="1"/>
          <p:nvPr/>
        </p:nvSpPr>
        <p:spPr>
          <a:xfrm>
            <a:off x="1553218" y="7810110"/>
            <a:ext cx="2700764" cy="986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>
              <a:lnSpc>
                <a:spcPct val="1571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lang="en-US"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46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lang="en-US"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 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local.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pwt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=</a:t>
            </a:r>
            <a:r>
              <a:rPr sz="2042" spc="-50" dirty="0">
                <a:solidFill>
                  <a:srgbClr val="FFFFFF"/>
                </a:solidFill>
                <a:latin typeface="Lucida Console"/>
                <a:cs typeface="Lucida Console"/>
              </a:rPr>
              <a:t> 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pwt</a:t>
            </a:r>
            <a:endParaRPr sz="2042" dirty="0">
              <a:latin typeface="Lucida Console"/>
              <a:cs typeface="Lucida Console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7700755" y="8965416"/>
            <a:ext cx="652036" cy="3142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/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val)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1553218" y="8803592"/>
            <a:ext cx="6011224" cy="9846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585" marR="4234" indent="-529">
              <a:lnSpc>
                <a:spcPct val="152000"/>
              </a:lnSpc>
            </a:pP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vwt.</a:t>
            </a:r>
            <a:r>
              <a:rPr sz="2042" spc="8" dirty="0">
                <a:solidFill>
                  <a:srgbClr val="6CCE67"/>
                </a:solidFill>
                <a:latin typeface="Lucida Console"/>
                <a:cs typeface="Lucida Console"/>
              </a:rPr>
              <a:t>allocateBufferAndCopyValue</a:t>
            </a:r>
            <a:r>
              <a:rPr sz="2042" spc="8" dirty="0">
                <a:solidFill>
                  <a:srgbClr val="FFFFFF"/>
                </a:solidFill>
                <a:latin typeface="Lucida Console"/>
                <a:cs typeface="Lucida Console"/>
              </a:rPr>
              <a:t>(&amp;local,  </a:t>
            </a: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pwt.</a:t>
            </a:r>
            <a:r>
              <a:rPr sz="2042" spc="13" dirty="0">
                <a:solidFill>
                  <a:srgbClr val="6CCE67"/>
                </a:solidFill>
                <a:latin typeface="Lucida Console"/>
                <a:cs typeface="Lucida Console"/>
              </a:rPr>
              <a:t>draw</a:t>
            </a: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(</a:t>
            </a:r>
            <a:r>
              <a:rPr sz="2167" b="1" spc="13" dirty="0">
                <a:solidFill>
                  <a:srgbClr val="FFFFFF"/>
                </a:solidFill>
                <a:latin typeface="Lucida Sans Typewriter"/>
                <a:cs typeface="Lucida Sans Typewriter"/>
              </a:rPr>
              <a:t>vwt.</a:t>
            </a:r>
            <a:r>
              <a:rPr sz="2167" b="1" spc="13" dirty="0">
                <a:solidFill>
                  <a:srgbClr val="6CCE67"/>
                </a:solidFill>
                <a:latin typeface="Lucida Sans Typewriter"/>
                <a:cs typeface="Lucida Sans Typewriter"/>
              </a:rPr>
              <a:t>projectBuffer</a:t>
            </a:r>
            <a:r>
              <a:rPr sz="2042" spc="13" dirty="0">
                <a:solidFill>
                  <a:srgbClr val="FFFFFF"/>
                </a:solidFill>
                <a:latin typeface="Lucida Console"/>
                <a:cs typeface="Lucida Console"/>
              </a:rPr>
              <a:t>(&amp;local))</a:t>
            </a:r>
            <a:endParaRPr sz="2042">
              <a:latin typeface="Lucida Console"/>
              <a:cs typeface="Lucida Console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711541" y="5320769"/>
            <a:ext cx="7697415" cy="0"/>
          </a:xfrm>
          <a:custGeom>
            <a:avLst/>
            <a:gdLst/>
            <a:ahLst/>
            <a:cxnLst/>
            <a:rect l="l" t="t" r="r" b="b"/>
            <a:pathLst>
              <a:path w="9235440">
                <a:moveTo>
                  <a:pt x="0" y="0"/>
                </a:moveTo>
                <a:lnTo>
                  <a:pt x="9235101" y="0"/>
                </a:lnTo>
              </a:path>
            </a:pathLst>
          </a:custGeom>
          <a:ln w="31412">
            <a:solidFill>
              <a:srgbClr val="76767A"/>
            </a:solidFill>
            <a:prstDash val="lgDash"/>
          </a:ln>
        </p:spPr>
        <p:txBody>
          <a:bodyPr wrap="square" lIns="0" tIns="0" rIns="0" bIns="0" rtlCol="0"/>
          <a:lstStyle/>
          <a:p>
            <a:endParaRPr sz="1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6623</TotalTime>
  <Words>6961</Words>
  <Application>Microsoft Macintosh PowerPoint</Application>
  <PresentationFormat>Custom</PresentationFormat>
  <Paragraphs>2687</Paragraphs>
  <Slides>144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144</vt:i4>
      </vt:variant>
    </vt:vector>
  </HeadingPairs>
  <TitlesOfParts>
    <vt:vector size="153" baseType="lpstr">
      <vt:lpstr>Arial Narrow</vt:lpstr>
      <vt:lpstr>Calibri</vt:lpstr>
      <vt:lpstr>Lucida Console</vt:lpstr>
      <vt:lpstr>Lucida Sans Typewriter</vt:lpstr>
      <vt:lpstr>Times New Roman</vt:lpstr>
      <vt:lpstr>Trebuchet MS</vt:lpstr>
      <vt:lpstr>宋体</vt:lpstr>
      <vt:lpstr>Arial</vt:lpstr>
      <vt:lpstr>Office Theme</vt:lpstr>
      <vt:lpstr>PowerPoint Presentation</vt:lpstr>
      <vt:lpstr>Why should we understand the implementation ?</vt:lpstr>
      <vt:lpstr>What does Swift open source mean to us?</vt:lpstr>
      <vt:lpstr>Agenda</vt:lpstr>
      <vt:lpstr>Value Types vs Reference Types</vt:lpstr>
      <vt:lpstr>Dimensions of Performance</vt:lpstr>
      <vt:lpstr>Allocation</vt:lpstr>
      <vt:lpstr>Allocation</vt:lpstr>
      <vt:lpstr>Allocation Heap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 with large value types</vt:lpstr>
      <vt:lpstr>PowerPoint Presentation</vt:lpstr>
      <vt:lpstr>PowerPoint Presentation</vt:lpstr>
      <vt:lpstr>Copy-on-Write</vt:lpstr>
      <vt:lpstr>Copy-on-Write</vt:lpstr>
      <vt:lpstr>Copy-on-Write</vt:lpstr>
      <vt:lpstr>Copy-on-Write Use a reference type for storage</vt:lpstr>
      <vt:lpstr>Indirect Storage with Copy-on-Write Use a reference type for storage</vt:lpstr>
      <vt:lpstr>Indirect Storage with Copy-on-Write Implement copy-on-write</vt:lpstr>
      <vt:lpstr>Dimensions of Performance Class</vt:lpstr>
      <vt:lpstr>Dimensions of Performance Struct</vt:lpstr>
      <vt:lpstr>Reference Counting</vt:lpstr>
      <vt:lpstr>Reference Counting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Dimensions of Performance Class</vt:lpstr>
      <vt:lpstr>Dimensions of Performance Struct</vt:lpstr>
      <vt:lpstr>Method Dispatch</vt:lpstr>
      <vt:lpstr>Method Dispatch</vt:lpstr>
      <vt:lpstr>Method Dispatch</vt:lpstr>
      <vt:lpstr>PowerPoint Presentation</vt:lpstr>
      <vt:lpstr>PowerPoint Presentation</vt:lpstr>
      <vt:lpstr>PowerPoint Presentation</vt:lpstr>
      <vt:lpstr>PowerPoint Presentation</vt:lpstr>
      <vt:lpstr>Inheritance-Based Polymorphism</vt:lpstr>
      <vt:lpstr>Polymorphism Through Reference Semantics</vt:lpstr>
      <vt:lpstr>Polymorphism Through V-Table Dispatch</vt:lpstr>
      <vt:lpstr>Dimensions of Performance Class</vt:lpstr>
      <vt:lpstr>Dimensions of Performance Struct</vt:lpstr>
      <vt:lpstr>C++ vs Swift vs Objective-C Dynamic Dispatch</vt:lpstr>
      <vt:lpstr>PowerPoint Presentation</vt:lpstr>
      <vt:lpstr>Protocol Types</vt:lpstr>
      <vt:lpstr>Two Problems</vt:lpstr>
      <vt:lpstr>"All problems in computer science can be solved by another level of indirection”                                                       -- David Wheeler</vt:lpstr>
      <vt:lpstr>Introduce indirection to solve the two problem</vt:lpstr>
      <vt:lpstr>The Protocol Witness Table (PWT) Dynamic dispatch without a V-Table</vt:lpstr>
      <vt:lpstr>How to Look Up the Protocol Witness Table?</vt:lpstr>
      <vt:lpstr>How to Store Values Uniformly?</vt:lpstr>
      <vt:lpstr>The Existential Container Boxing values of protocol types</vt:lpstr>
      <vt:lpstr>The Existential Container Boxing values of protocol types</vt:lpstr>
      <vt:lpstr>The Existential Container Boxing values of protocol types</vt:lpstr>
      <vt:lpstr>The Existential Container</vt:lpstr>
      <vt:lpstr>The Existential Container</vt:lpstr>
      <vt:lpstr>The Value Witness Table (VWT) Allocation, Copy, Destruction of any Value</vt:lpstr>
      <vt:lpstr>The Value Witness Table (VWT) Allocation, Copy, Destruction of any Value</vt:lpstr>
      <vt:lpstr>The Value Witness Table (VWT) Allocation, Copy, Destruction of any Value</vt:lpstr>
      <vt:lpstr>The Value Witness Table (VWT) Allocation, Copy, Destruction of any Value</vt:lpstr>
      <vt:lpstr>The Value Witness Table (VWT) Allocation, Copy, Destruction of any Value</vt:lpstr>
      <vt:lpstr>The Value Witness Table (VWT) Allocation, Copy, Destruction of any Value</vt:lpstr>
      <vt:lpstr>The Value Witness Table (VWT) Allocation, Copy, Destruction of any Value</vt:lpstr>
      <vt:lpstr>The Existential Container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Performance of Protocol Types</vt:lpstr>
      <vt:lpstr>Protocol Type—Small Value</vt:lpstr>
      <vt:lpstr>Protocol Type—Large Value</vt:lpstr>
      <vt:lpstr>Protocol Type—Small Value</vt:lpstr>
      <vt:lpstr>Protocol Type—Large Value Expensive heap allocation on copying</vt:lpstr>
      <vt:lpstr>Question 1</vt:lpstr>
      <vt:lpstr>Question 1</vt:lpstr>
      <vt:lpstr>Question 1</vt:lpstr>
      <vt:lpstr>Question 1</vt:lpstr>
      <vt:lpstr>Question 1</vt:lpstr>
      <vt:lpstr>Question 2</vt:lpstr>
      <vt:lpstr>Question 2</vt:lpstr>
      <vt:lpstr>Question 2  static dispatch or dynamic dispatch</vt:lpstr>
      <vt:lpstr>Summary—Protocol Types</vt:lpstr>
      <vt:lpstr>Generic Code</vt:lpstr>
      <vt:lpstr>PowerPoint Presentation</vt:lpstr>
      <vt:lpstr>Implementation of Generic Methods</vt:lpstr>
      <vt:lpstr>Implementation of Generic Methods</vt:lpstr>
      <vt:lpstr>Implementation of Generic Methods</vt:lpstr>
      <vt:lpstr>Implementation of Generic Methods</vt:lpstr>
      <vt:lpstr>Faster?</vt:lpstr>
      <vt:lpstr>Specialization of Generics</vt:lpstr>
      <vt:lpstr>Specialization of Generics</vt:lpstr>
      <vt:lpstr>Specialization of Generics</vt:lpstr>
      <vt:lpstr>Specialization of Generics</vt:lpstr>
      <vt:lpstr>Specialization of Generics</vt:lpstr>
      <vt:lpstr>Specialization of Generics</vt:lpstr>
      <vt:lpstr>When Does Specialization Happen?</vt:lpstr>
      <vt:lpstr>Whole Module Optimization Increases optimization opportunity</vt:lpstr>
      <vt:lpstr>Whole Module Optimization Increases optimization opportunity</vt:lpstr>
      <vt:lpstr>Performance of Generic Code</vt:lpstr>
      <vt:lpstr>Swift Generics vs C++ template Is there any problem with this code?</vt:lpstr>
      <vt:lpstr>Swift Generics vs C++ template</vt:lpstr>
      <vt:lpstr>Swift Generics vs C++ template</vt:lpstr>
      <vt:lpstr>Question</vt:lpstr>
      <vt:lpstr>Question</vt:lpstr>
      <vt:lpstr>Question</vt:lpstr>
      <vt:lpstr>Question</vt:lpstr>
      <vt:lpstr>Summary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416_Understanding Swift Performance_04_D_FINAL.key</dc:title>
  <cp:lastModifiedBy>fanglin liu</cp:lastModifiedBy>
  <cp:revision>235</cp:revision>
  <cp:lastPrinted>2016-09-09T19:45:52Z</cp:lastPrinted>
  <dcterms:created xsi:type="dcterms:W3CDTF">2016-08-28T13:47:04Z</dcterms:created>
  <dcterms:modified xsi:type="dcterms:W3CDTF">2016-09-10T04:34:33Z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2016-06-18T00:00:00Z</vt:filetime>
  </property>
  <property fmtid="{D5CDD505-2E9C-101B-9397-08002B2CF9AE}" pid="3" name="Creator">
    <vt:lpwstr>Keynote</vt:lpwstr>
  </property>
  <property fmtid="{D5CDD505-2E9C-101B-9397-08002B2CF9AE}" pid="4" name="LastSaved">
    <vt:filetime>2016-08-28T00:00:00Z</vt:filetime>
  </property>
</Properties>
</file>